
<file path=[Content_Types].xml><?xml version="1.0" encoding="utf-8"?>
<Types xmlns="http://schemas.openxmlformats.org/package/2006/content-types">
  <Default Extension="png" ContentType="image/png"/>
  <Default Extension="jpeg" ContentType="image/jpeg"/>
  <Default Extension="JPG" ContentType="image/.jp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diagrams/colors1.xml" ContentType="application/vnd.openxmlformats-officedocument.drawingml.diagramColors+xml"/>
  <Override PartName="/ppt/diagrams/data1.xml" ContentType="application/vnd.openxmlformats-officedocument.drawingml.diagramData+xml"/>
  <Override PartName="/ppt/diagrams/drawing1.xml" ContentType="application/vnd.ms-office.drawingml.diagramDrawing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fonts/font1.fntdata" ContentType="application/x-fontdata"/>
  <Override PartName="/ppt/fonts/font10.fntdata" ContentType="application/x-fontdata"/>
  <Override PartName="/ppt/fonts/font11.fntdata" ContentType="application/x-fontdata"/>
  <Override PartName="/ppt/fonts/font12.fntdata" ContentType="application/x-fontdata"/>
  <Override PartName="/ppt/fonts/font13.fntdata" ContentType="application/x-fontdata"/>
  <Override PartName="/ppt/fonts/font14.fntdata" ContentType="application/x-fontdata"/>
  <Override PartName="/ppt/fonts/font15.fntdata" ContentType="application/x-fontdata"/>
  <Override PartName="/ppt/fonts/font16.fntdata" ContentType="application/x-fontdata"/>
  <Override PartName="/ppt/fonts/font17.fntdata" ContentType="application/x-fontdata"/>
  <Override PartName="/ppt/fonts/font18.fntdata" ContentType="application/x-fontdata"/>
  <Override PartName="/ppt/fonts/font19.fntdata" ContentType="application/x-fontdata"/>
  <Override PartName="/ppt/fonts/font2.fntdata" ContentType="application/x-fontdata"/>
  <Override PartName="/ppt/fonts/font20.fntdata" ContentType="application/x-fontdata"/>
  <Override PartName="/ppt/fonts/font21.fntdata" ContentType="application/x-fontdata"/>
  <Override PartName="/ppt/fonts/font22.fntdata" ContentType="application/x-fontdata"/>
  <Override PartName="/ppt/fonts/font23.fntdata" ContentType="application/x-fontdata"/>
  <Override PartName="/ppt/fonts/font24.fntdata" ContentType="application/x-fontdata"/>
  <Override PartName="/ppt/fonts/font25.fntdata" ContentType="application/x-fontdata"/>
  <Override PartName="/ppt/fonts/font26.fntdata" ContentType="application/x-fontdata"/>
  <Override PartName="/ppt/fonts/font27.fntdata" ContentType="application/x-fontdata"/>
  <Override PartName="/ppt/fonts/font28.fntdata" ContentType="application/x-fontdata"/>
  <Override PartName="/ppt/fonts/font29.fntdata" ContentType="application/x-fontdata"/>
  <Override PartName="/ppt/fonts/font3.fntdata" ContentType="application/x-fontdata"/>
  <Override PartName="/ppt/fonts/font30.fntdata" ContentType="application/x-fontdata"/>
  <Override PartName="/ppt/fonts/font31.fntdata" ContentType="application/x-fontdata"/>
  <Override PartName="/ppt/fonts/font32.fntdata" ContentType="application/x-fontdata"/>
  <Override PartName="/ppt/fonts/font33.fntdata" ContentType="application/x-fontdata"/>
  <Override PartName="/ppt/fonts/font4.fntdata" ContentType="application/x-fontdata"/>
  <Override PartName="/ppt/fonts/font5.fntdata" ContentType="application/x-fontdata"/>
  <Override PartName="/ppt/fonts/font6.fntdata" ContentType="application/x-fontdata"/>
  <Override PartName="/ppt/fonts/font7.fntdata" ContentType="application/x-fontdata"/>
  <Override PartName="/ppt/fonts/font8.fntdata" ContentType="application/x-fontdata"/>
  <Override PartName="/ppt/fonts/font9.fntdata" ContentType="application/x-fontdata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</p:sldMasterIdLst>
  <p:notesMasterIdLst>
    <p:notesMasterId r:id="rId4"/>
  </p:notesMasterIdLst>
  <p:sldIdLst>
    <p:sldId id="256" r:id="rId3"/>
    <p:sldId id="257" r:id="rId5"/>
    <p:sldId id="258" r:id="rId6"/>
    <p:sldId id="259" r:id="rId7"/>
    <p:sldId id="5639" r:id="rId8"/>
    <p:sldId id="444" r:id="rId9"/>
    <p:sldId id="445" r:id="rId10"/>
    <p:sldId id="446" r:id="rId11"/>
    <p:sldId id="447" r:id="rId12"/>
    <p:sldId id="448" r:id="rId13"/>
    <p:sldId id="449" r:id="rId14"/>
    <p:sldId id="450" r:id="rId15"/>
    <p:sldId id="451" r:id="rId16"/>
    <p:sldId id="452" r:id="rId17"/>
    <p:sldId id="453" r:id="rId18"/>
    <p:sldId id="454" r:id="rId19"/>
    <p:sldId id="455" r:id="rId20"/>
    <p:sldId id="456" r:id="rId21"/>
    <p:sldId id="457" r:id="rId22"/>
    <p:sldId id="458" r:id="rId23"/>
    <p:sldId id="459" r:id="rId24"/>
    <p:sldId id="460" r:id="rId25"/>
    <p:sldId id="461" r:id="rId26"/>
    <p:sldId id="462" r:id="rId27"/>
    <p:sldId id="463" r:id="rId28"/>
    <p:sldId id="5598" r:id="rId29"/>
    <p:sldId id="5599" r:id="rId30"/>
    <p:sldId id="464" r:id="rId31"/>
    <p:sldId id="465" r:id="rId32"/>
    <p:sldId id="4304" r:id="rId33"/>
    <p:sldId id="4221" r:id="rId34"/>
    <p:sldId id="4220" r:id="rId35"/>
    <p:sldId id="4217" r:id="rId36"/>
    <p:sldId id="4222" r:id="rId37"/>
    <p:sldId id="4317" r:id="rId38"/>
    <p:sldId id="5600" r:id="rId39"/>
    <p:sldId id="4223" r:id="rId40"/>
    <p:sldId id="4318" r:id="rId41"/>
    <p:sldId id="5187" r:id="rId42"/>
    <p:sldId id="4428" r:id="rId43"/>
    <p:sldId id="4429" r:id="rId44"/>
    <p:sldId id="4305" r:id="rId45"/>
    <p:sldId id="4594" r:id="rId46"/>
    <p:sldId id="4593" r:id="rId47"/>
    <p:sldId id="4591" r:id="rId48"/>
    <p:sldId id="5597" r:id="rId49"/>
    <p:sldId id="4595" r:id="rId50"/>
    <p:sldId id="4596" r:id="rId51"/>
    <p:sldId id="4553" r:id="rId52"/>
    <p:sldId id="4445" r:id="rId53"/>
    <p:sldId id="5259" r:id="rId54"/>
    <p:sldId id="5260" r:id="rId55"/>
    <p:sldId id="5252" r:id="rId56"/>
    <p:sldId id="5253" r:id="rId57"/>
    <p:sldId id="4430" r:id="rId58"/>
    <p:sldId id="4431" r:id="rId59"/>
    <p:sldId id="4432" r:id="rId60"/>
    <p:sldId id="4433" r:id="rId61"/>
    <p:sldId id="5238" r:id="rId62"/>
    <p:sldId id="5239" r:id="rId63"/>
    <p:sldId id="5583" r:id="rId64"/>
    <p:sldId id="5240" r:id="rId65"/>
    <p:sldId id="4437" r:id="rId66"/>
    <p:sldId id="4438" r:id="rId67"/>
    <p:sldId id="4439" r:id="rId68"/>
    <p:sldId id="4440" r:id="rId69"/>
    <p:sldId id="4441" r:id="rId70"/>
    <p:sldId id="4442" r:id="rId71"/>
    <p:sldId id="4443" r:id="rId72"/>
    <p:sldId id="4444" r:id="rId73"/>
    <p:sldId id="4446" r:id="rId74"/>
    <p:sldId id="4447" r:id="rId75"/>
    <p:sldId id="4448" r:id="rId76"/>
    <p:sldId id="4449" r:id="rId77"/>
    <p:sldId id="4450" r:id="rId78"/>
    <p:sldId id="4451" r:id="rId79"/>
    <p:sldId id="4452" r:id="rId80"/>
    <p:sldId id="4453" r:id="rId81"/>
    <p:sldId id="4454" r:id="rId82"/>
    <p:sldId id="4455" r:id="rId83"/>
    <p:sldId id="4456" r:id="rId84"/>
    <p:sldId id="4457" r:id="rId85"/>
    <p:sldId id="5262" r:id="rId86"/>
    <p:sldId id="4459" r:id="rId87"/>
    <p:sldId id="4460" r:id="rId88"/>
    <p:sldId id="4462" r:id="rId89"/>
    <p:sldId id="4463" r:id="rId90"/>
    <p:sldId id="4464" r:id="rId91"/>
    <p:sldId id="4465" r:id="rId92"/>
    <p:sldId id="4471" r:id="rId93"/>
    <p:sldId id="4472" r:id="rId94"/>
    <p:sldId id="4473" r:id="rId95"/>
    <p:sldId id="4474" r:id="rId96"/>
    <p:sldId id="4475" r:id="rId97"/>
    <p:sldId id="5641" r:id="rId98"/>
    <p:sldId id="4476" r:id="rId99"/>
    <p:sldId id="4477" r:id="rId100"/>
    <p:sldId id="4478" r:id="rId101"/>
    <p:sldId id="4479" r:id="rId102"/>
    <p:sldId id="4480" r:id="rId103"/>
    <p:sldId id="4481" r:id="rId104"/>
    <p:sldId id="4482" r:id="rId105"/>
    <p:sldId id="4483" r:id="rId106"/>
    <p:sldId id="4484" r:id="rId107"/>
    <p:sldId id="4485" r:id="rId108"/>
    <p:sldId id="4486" r:id="rId109"/>
    <p:sldId id="4487" r:id="rId110"/>
    <p:sldId id="4490" r:id="rId111"/>
    <p:sldId id="4491" r:id="rId112"/>
    <p:sldId id="5346" r:id="rId113"/>
    <p:sldId id="5358" r:id="rId114"/>
    <p:sldId id="4506" r:id="rId115"/>
    <p:sldId id="4507" r:id="rId116"/>
    <p:sldId id="4513" r:id="rId117"/>
    <p:sldId id="4514" r:id="rId118"/>
    <p:sldId id="4515" r:id="rId119"/>
    <p:sldId id="4516" r:id="rId120"/>
    <p:sldId id="4517" r:id="rId121"/>
    <p:sldId id="4518" r:id="rId122"/>
    <p:sldId id="4519" r:id="rId123"/>
    <p:sldId id="4520" r:id="rId124"/>
    <p:sldId id="4521" r:id="rId125"/>
    <p:sldId id="4522" r:id="rId126"/>
    <p:sldId id="4523" r:id="rId127"/>
    <p:sldId id="4524" r:id="rId128"/>
    <p:sldId id="4525" r:id="rId129"/>
    <p:sldId id="4526" r:id="rId130"/>
    <p:sldId id="4527" r:id="rId131"/>
    <p:sldId id="5642" r:id="rId132"/>
    <p:sldId id="4530" r:id="rId133"/>
    <p:sldId id="4531" r:id="rId134"/>
    <p:sldId id="4534" r:id="rId135"/>
    <p:sldId id="4533" r:id="rId136"/>
    <p:sldId id="4535" r:id="rId137"/>
    <p:sldId id="4536" r:id="rId138"/>
    <p:sldId id="4537" r:id="rId139"/>
    <p:sldId id="4538" r:id="rId140"/>
    <p:sldId id="4539" r:id="rId141"/>
    <p:sldId id="5536" r:id="rId142"/>
    <p:sldId id="5601" r:id="rId143"/>
    <p:sldId id="5602" r:id="rId144"/>
    <p:sldId id="5603" r:id="rId145"/>
    <p:sldId id="5604" r:id="rId146"/>
    <p:sldId id="5605" r:id="rId147"/>
    <p:sldId id="5606" r:id="rId148"/>
    <p:sldId id="5607" r:id="rId149"/>
    <p:sldId id="5608" r:id="rId150"/>
    <p:sldId id="5609" r:id="rId151"/>
    <p:sldId id="5610" r:id="rId152"/>
    <p:sldId id="5611" r:id="rId153"/>
    <p:sldId id="5612" r:id="rId154"/>
    <p:sldId id="5613" r:id="rId155"/>
    <p:sldId id="5614" r:id="rId156"/>
    <p:sldId id="5615" r:id="rId157"/>
    <p:sldId id="5616" r:id="rId158"/>
    <p:sldId id="5617" r:id="rId159"/>
    <p:sldId id="5618" r:id="rId160"/>
    <p:sldId id="5619" r:id="rId161"/>
    <p:sldId id="5620" r:id="rId162"/>
    <p:sldId id="5621" r:id="rId163"/>
    <p:sldId id="5622" r:id="rId164"/>
    <p:sldId id="5623" r:id="rId165"/>
    <p:sldId id="5624" r:id="rId166"/>
    <p:sldId id="5625" r:id="rId167"/>
    <p:sldId id="5626" r:id="rId168"/>
    <p:sldId id="5627" r:id="rId169"/>
    <p:sldId id="5628" r:id="rId170"/>
    <p:sldId id="5629" r:id="rId171"/>
    <p:sldId id="5630" r:id="rId172"/>
    <p:sldId id="5631" r:id="rId173"/>
    <p:sldId id="5632" r:id="rId174"/>
    <p:sldId id="5633" r:id="rId175"/>
    <p:sldId id="5643" r:id="rId176"/>
    <p:sldId id="5635" r:id="rId177"/>
    <p:sldId id="5636" r:id="rId178"/>
    <p:sldId id="5637" r:id="rId179"/>
    <p:sldId id="5638" r:id="rId180"/>
    <p:sldId id="262" r:id="rId181"/>
  </p:sldIdLst>
  <p:sldSz cx="12192000" cy="6858000"/>
  <p:notesSz cx="6858000" cy="9144000"/>
  <p:embeddedFontLst>
    <p:embeddedFont>
      <p:font typeface="Calibri" panose="020F0502020204030204"/>
      <p:regular r:id="rId185"/>
      <p:bold r:id="rId186"/>
      <p:italic r:id="rId187"/>
      <p:boldItalic r:id="rId188"/>
    </p:embeddedFont>
    <p:embeddedFont>
      <p:font typeface="Poppins" panose="00000500000000000000"/>
      <p:regular r:id="rId189"/>
      <p:bold r:id="rId190"/>
      <p:italic r:id="rId191"/>
      <p:boldItalic r:id="rId192"/>
    </p:embeddedFont>
    <p:embeddedFont>
      <p:font typeface="Tahoma" panose="020B0604030504040204" pitchFamily="34" charset="0"/>
      <p:regular r:id="rId193"/>
    </p:embeddedFont>
    <p:embeddedFont>
      <p:font typeface="Calibri" panose="020F0502020204030204" pitchFamily="34" charset="0"/>
      <p:regular r:id="rId194"/>
      <p:bold r:id="rId195"/>
      <p:italic r:id="rId196"/>
      <p:boldItalic r:id="rId197"/>
    </p:embeddedFont>
    <p:embeddedFont>
      <p:font typeface="Arial Narrow" panose="020B0606020202030204" pitchFamily="34" charset="0"/>
      <p:regular r:id="rId198"/>
    </p:embeddedFont>
    <p:embeddedFont>
      <p:font typeface="Wingdings 3" panose="05040102010807070707" charset="2"/>
      <p:regular r:id="rId199"/>
    </p:embeddedFont>
    <p:embeddedFont>
      <p:font typeface="Constantia" panose="02030602050306030303" pitchFamily="18" charset="0"/>
      <p:regular r:id="rId200"/>
      <p:bold r:id="rId201"/>
      <p:italic r:id="rId202"/>
      <p:boldItalic r:id="rId203"/>
    </p:embeddedFont>
    <p:embeddedFont>
      <p:font typeface="MS PGothic" panose="020B0600070205080204" charset="-128"/>
      <p:regular r:id="rId204"/>
    </p:embeddedFont>
    <p:embeddedFont>
      <p:font typeface="Arial Black" panose="020B0A04020102020204" pitchFamily="34" charset="0"/>
      <p:bold r:id="rId205"/>
    </p:embeddedFont>
    <p:embeddedFont>
      <p:font typeface="Agency FB" panose="020B0503020202020204" pitchFamily="34" charset="0"/>
      <p:regular r:id="rId206"/>
    </p:embeddedFont>
    <p:embeddedFont>
      <p:font typeface="Lucida Sans Unicode" panose="020B0602030504020204" pitchFamily="34" charset="0"/>
      <p:regular r:id="rId207"/>
    </p:embeddedFont>
    <p:embeddedFont>
      <p:font typeface="Corbel" panose="020B0503020204020204" pitchFamily="34" charset="0"/>
      <p:regular r:id="rId208"/>
      <p:bold r:id="rId209"/>
      <p:italic r:id="rId210"/>
      <p:boldItalic r:id="rId211"/>
    </p:embeddedFont>
    <p:embeddedFont>
      <p:font typeface="Consolas" panose="020B0609020204030204" pitchFamily="49" charset="0"/>
      <p:regular r:id="rId212"/>
      <p:bold r:id="rId213"/>
      <p:italic r:id="rId214"/>
      <p:boldItalic r:id="rId215"/>
    </p:embeddedFont>
    <p:embeddedFont>
      <p:font typeface="Trebuchet MS" panose="020B0603020202020204" pitchFamily="34" charset="0"/>
      <p:regular r:id="rId216"/>
    </p:embeddedFont>
    <p:embeddedFont>
      <p:font typeface="Verdana" panose="020B0604030504040204" pitchFamily="34" charset="0"/>
      <p:regular r:id="rId21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80" d="100"/>
          <a:sy n="80" d="100"/>
        </p:scale>
        <p:origin x="754" y="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11094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6.xml"/><Relationship Id="rId98" Type="http://schemas.openxmlformats.org/officeDocument/2006/relationships/slide" Target="slides/slide95.xml"/><Relationship Id="rId97" Type="http://schemas.openxmlformats.org/officeDocument/2006/relationships/slide" Target="slides/slide94.xml"/><Relationship Id="rId96" Type="http://schemas.openxmlformats.org/officeDocument/2006/relationships/slide" Target="slides/slide93.xml"/><Relationship Id="rId95" Type="http://schemas.openxmlformats.org/officeDocument/2006/relationships/slide" Target="slides/slide92.xml"/><Relationship Id="rId94" Type="http://schemas.openxmlformats.org/officeDocument/2006/relationships/slide" Target="slides/slide91.xml"/><Relationship Id="rId93" Type="http://schemas.openxmlformats.org/officeDocument/2006/relationships/slide" Target="slides/slide90.xml"/><Relationship Id="rId92" Type="http://schemas.openxmlformats.org/officeDocument/2006/relationships/slide" Target="slides/slide89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slide" Target="slides/slide5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4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slide" Target="slides/slide3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2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notesMaster" Target="notesMasters/notesMaster1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" Target="slides/slide1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7" Type="http://schemas.openxmlformats.org/officeDocument/2006/relationships/font" Target="fonts/font33.fntdata"/><Relationship Id="rId216" Type="http://schemas.openxmlformats.org/officeDocument/2006/relationships/font" Target="fonts/font32.fntdata"/><Relationship Id="rId215" Type="http://schemas.openxmlformats.org/officeDocument/2006/relationships/font" Target="fonts/font31.fntdata"/><Relationship Id="rId214" Type="http://schemas.openxmlformats.org/officeDocument/2006/relationships/font" Target="fonts/font30.fntdata"/><Relationship Id="rId213" Type="http://schemas.openxmlformats.org/officeDocument/2006/relationships/font" Target="fonts/font29.fntdata"/><Relationship Id="rId212" Type="http://schemas.openxmlformats.org/officeDocument/2006/relationships/font" Target="fonts/font28.fntdata"/><Relationship Id="rId211" Type="http://schemas.openxmlformats.org/officeDocument/2006/relationships/font" Target="fonts/font27.fntdata"/><Relationship Id="rId210" Type="http://schemas.openxmlformats.org/officeDocument/2006/relationships/font" Target="fonts/font26.fntdata"/><Relationship Id="rId21" Type="http://schemas.openxmlformats.org/officeDocument/2006/relationships/slide" Target="slides/slide18.xml"/><Relationship Id="rId209" Type="http://schemas.openxmlformats.org/officeDocument/2006/relationships/font" Target="fonts/font25.fntdata"/><Relationship Id="rId208" Type="http://schemas.openxmlformats.org/officeDocument/2006/relationships/font" Target="fonts/font24.fntdata"/><Relationship Id="rId207" Type="http://schemas.openxmlformats.org/officeDocument/2006/relationships/font" Target="fonts/font23.fntdata"/><Relationship Id="rId206" Type="http://schemas.openxmlformats.org/officeDocument/2006/relationships/font" Target="fonts/font22.fntdata"/><Relationship Id="rId205" Type="http://schemas.openxmlformats.org/officeDocument/2006/relationships/font" Target="fonts/font21.fntdata"/><Relationship Id="rId204" Type="http://schemas.openxmlformats.org/officeDocument/2006/relationships/font" Target="fonts/font20.fntdata"/><Relationship Id="rId203" Type="http://schemas.openxmlformats.org/officeDocument/2006/relationships/font" Target="fonts/font19.fntdata"/><Relationship Id="rId202" Type="http://schemas.openxmlformats.org/officeDocument/2006/relationships/font" Target="fonts/font18.fntdata"/><Relationship Id="rId201" Type="http://schemas.openxmlformats.org/officeDocument/2006/relationships/font" Target="fonts/font17.fntdata"/><Relationship Id="rId200" Type="http://schemas.openxmlformats.org/officeDocument/2006/relationships/font" Target="fonts/font16.fntdata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9" Type="http://schemas.openxmlformats.org/officeDocument/2006/relationships/font" Target="fonts/font15.fntdata"/><Relationship Id="rId198" Type="http://schemas.openxmlformats.org/officeDocument/2006/relationships/font" Target="fonts/font14.fntdata"/><Relationship Id="rId197" Type="http://schemas.openxmlformats.org/officeDocument/2006/relationships/font" Target="fonts/font13.fntdata"/><Relationship Id="rId196" Type="http://schemas.openxmlformats.org/officeDocument/2006/relationships/font" Target="fonts/font12.fntdata"/><Relationship Id="rId195" Type="http://schemas.openxmlformats.org/officeDocument/2006/relationships/font" Target="fonts/font11.fntdata"/><Relationship Id="rId194" Type="http://schemas.openxmlformats.org/officeDocument/2006/relationships/font" Target="fonts/font10.fntdata"/><Relationship Id="rId193" Type="http://schemas.openxmlformats.org/officeDocument/2006/relationships/font" Target="fonts/font9.fntdata"/><Relationship Id="rId192" Type="http://schemas.openxmlformats.org/officeDocument/2006/relationships/font" Target="fonts/font8.fntdata"/><Relationship Id="rId191" Type="http://schemas.openxmlformats.org/officeDocument/2006/relationships/font" Target="fonts/font7.fntdata"/><Relationship Id="rId190" Type="http://schemas.openxmlformats.org/officeDocument/2006/relationships/font" Target="fonts/font6.fntdata"/><Relationship Id="rId19" Type="http://schemas.openxmlformats.org/officeDocument/2006/relationships/slide" Target="slides/slide16.xml"/><Relationship Id="rId189" Type="http://schemas.openxmlformats.org/officeDocument/2006/relationships/font" Target="fonts/font5.fntdata"/><Relationship Id="rId188" Type="http://schemas.openxmlformats.org/officeDocument/2006/relationships/font" Target="fonts/font4.fntdata"/><Relationship Id="rId187" Type="http://schemas.openxmlformats.org/officeDocument/2006/relationships/font" Target="fonts/font3.fntdata"/><Relationship Id="rId186" Type="http://schemas.openxmlformats.org/officeDocument/2006/relationships/font" Target="fonts/font2.fntdata"/><Relationship Id="rId185" Type="http://schemas.openxmlformats.org/officeDocument/2006/relationships/font" Target="fonts/font1.fntdata"/><Relationship Id="rId184" Type="http://schemas.openxmlformats.org/officeDocument/2006/relationships/tableStyles" Target="tableStyles.xml"/><Relationship Id="rId183" Type="http://schemas.openxmlformats.org/officeDocument/2006/relationships/viewProps" Target="viewProps.xml"/><Relationship Id="rId182" Type="http://schemas.openxmlformats.org/officeDocument/2006/relationships/presProps" Target="presProps.xml"/><Relationship Id="rId181" Type="http://schemas.openxmlformats.org/officeDocument/2006/relationships/slide" Target="slides/slide178.xml"/><Relationship Id="rId180" Type="http://schemas.openxmlformats.org/officeDocument/2006/relationships/slide" Target="slides/slide177.xml"/><Relationship Id="rId18" Type="http://schemas.openxmlformats.org/officeDocument/2006/relationships/slide" Target="slides/slide15.xml"/><Relationship Id="rId179" Type="http://schemas.openxmlformats.org/officeDocument/2006/relationships/slide" Target="slides/slide176.xml"/><Relationship Id="rId178" Type="http://schemas.openxmlformats.org/officeDocument/2006/relationships/slide" Target="slides/slide175.xml"/><Relationship Id="rId177" Type="http://schemas.openxmlformats.org/officeDocument/2006/relationships/slide" Target="slides/slide174.xml"/><Relationship Id="rId176" Type="http://schemas.openxmlformats.org/officeDocument/2006/relationships/slide" Target="slides/slide173.xml"/><Relationship Id="rId175" Type="http://schemas.openxmlformats.org/officeDocument/2006/relationships/slide" Target="slides/slide172.xml"/><Relationship Id="rId174" Type="http://schemas.openxmlformats.org/officeDocument/2006/relationships/slide" Target="slides/slide171.xml"/><Relationship Id="rId173" Type="http://schemas.openxmlformats.org/officeDocument/2006/relationships/slide" Target="slides/slide170.xml"/><Relationship Id="rId172" Type="http://schemas.openxmlformats.org/officeDocument/2006/relationships/slide" Target="slides/slide169.xml"/><Relationship Id="rId171" Type="http://schemas.openxmlformats.org/officeDocument/2006/relationships/slide" Target="slides/slide168.xml"/><Relationship Id="rId170" Type="http://schemas.openxmlformats.org/officeDocument/2006/relationships/slide" Target="slides/slide167.xml"/><Relationship Id="rId17" Type="http://schemas.openxmlformats.org/officeDocument/2006/relationships/slide" Target="slides/slide14.xml"/><Relationship Id="rId169" Type="http://schemas.openxmlformats.org/officeDocument/2006/relationships/slide" Target="slides/slide166.xml"/><Relationship Id="rId168" Type="http://schemas.openxmlformats.org/officeDocument/2006/relationships/slide" Target="slides/slide165.xml"/><Relationship Id="rId167" Type="http://schemas.openxmlformats.org/officeDocument/2006/relationships/slide" Target="slides/slide164.xml"/><Relationship Id="rId166" Type="http://schemas.openxmlformats.org/officeDocument/2006/relationships/slide" Target="slides/slide163.xml"/><Relationship Id="rId165" Type="http://schemas.openxmlformats.org/officeDocument/2006/relationships/slide" Target="slides/slide162.xml"/><Relationship Id="rId164" Type="http://schemas.openxmlformats.org/officeDocument/2006/relationships/slide" Target="slides/slide161.xml"/><Relationship Id="rId163" Type="http://schemas.openxmlformats.org/officeDocument/2006/relationships/slide" Target="slides/slide160.xml"/><Relationship Id="rId162" Type="http://schemas.openxmlformats.org/officeDocument/2006/relationships/slide" Target="slides/slide159.xml"/><Relationship Id="rId161" Type="http://schemas.openxmlformats.org/officeDocument/2006/relationships/slide" Target="slides/slide158.xml"/><Relationship Id="rId160" Type="http://schemas.openxmlformats.org/officeDocument/2006/relationships/slide" Target="slides/slide157.xml"/><Relationship Id="rId16" Type="http://schemas.openxmlformats.org/officeDocument/2006/relationships/slide" Target="slides/slide13.xml"/><Relationship Id="rId159" Type="http://schemas.openxmlformats.org/officeDocument/2006/relationships/slide" Target="slides/slide156.xml"/><Relationship Id="rId158" Type="http://schemas.openxmlformats.org/officeDocument/2006/relationships/slide" Target="slides/slide155.xml"/><Relationship Id="rId157" Type="http://schemas.openxmlformats.org/officeDocument/2006/relationships/slide" Target="slides/slide154.xml"/><Relationship Id="rId156" Type="http://schemas.openxmlformats.org/officeDocument/2006/relationships/slide" Target="slides/slide153.xml"/><Relationship Id="rId155" Type="http://schemas.openxmlformats.org/officeDocument/2006/relationships/slide" Target="slides/slide152.xml"/><Relationship Id="rId154" Type="http://schemas.openxmlformats.org/officeDocument/2006/relationships/slide" Target="slides/slide151.xml"/><Relationship Id="rId153" Type="http://schemas.openxmlformats.org/officeDocument/2006/relationships/slide" Target="slides/slide150.xml"/><Relationship Id="rId152" Type="http://schemas.openxmlformats.org/officeDocument/2006/relationships/slide" Target="slides/slide149.xml"/><Relationship Id="rId151" Type="http://schemas.openxmlformats.org/officeDocument/2006/relationships/slide" Target="slides/slide148.xml"/><Relationship Id="rId150" Type="http://schemas.openxmlformats.org/officeDocument/2006/relationships/slide" Target="slides/slide147.xml"/><Relationship Id="rId15" Type="http://schemas.openxmlformats.org/officeDocument/2006/relationships/slide" Target="slides/slide12.xml"/><Relationship Id="rId149" Type="http://schemas.openxmlformats.org/officeDocument/2006/relationships/slide" Target="slides/slide146.xml"/><Relationship Id="rId148" Type="http://schemas.openxmlformats.org/officeDocument/2006/relationships/slide" Target="slides/slide145.xml"/><Relationship Id="rId147" Type="http://schemas.openxmlformats.org/officeDocument/2006/relationships/slide" Target="slides/slide144.xml"/><Relationship Id="rId146" Type="http://schemas.openxmlformats.org/officeDocument/2006/relationships/slide" Target="slides/slide143.xml"/><Relationship Id="rId145" Type="http://schemas.openxmlformats.org/officeDocument/2006/relationships/slide" Target="slides/slide142.xml"/><Relationship Id="rId144" Type="http://schemas.openxmlformats.org/officeDocument/2006/relationships/slide" Target="slides/slide141.xml"/><Relationship Id="rId143" Type="http://schemas.openxmlformats.org/officeDocument/2006/relationships/slide" Target="slides/slide140.xml"/><Relationship Id="rId142" Type="http://schemas.openxmlformats.org/officeDocument/2006/relationships/slide" Target="slides/slide139.xml"/><Relationship Id="rId141" Type="http://schemas.openxmlformats.org/officeDocument/2006/relationships/slide" Target="slides/slide138.xml"/><Relationship Id="rId140" Type="http://schemas.openxmlformats.org/officeDocument/2006/relationships/slide" Target="slides/slide137.xml"/><Relationship Id="rId14" Type="http://schemas.openxmlformats.org/officeDocument/2006/relationships/slide" Target="slides/slide11.xml"/><Relationship Id="rId139" Type="http://schemas.openxmlformats.org/officeDocument/2006/relationships/slide" Target="slides/slide136.xml"/><Relationship Id="rId138" Type="http://schemas.openxmlformats.org/officeDocument/2006/relationships/slide" Target="slides/slide135.xml"/><Relationship Id="rId137" Type="http://schemas.openxmlformats.org/officeDocument/2006/relationships/slide" Target="slides/slide134.xml"/><Relationship Id="rId136" Type="http://schemas.openxmlformats.org/officeDocument/2006/relationships/slide" Target="slides/slide133.xml"/><Relationship Id="rId135" Type="http://schemas.openxmlformats.org/officeDocument/2006/relationships/slide" Target="slides/slide132.xml"/><Relationship Id="rId134" Type="http://schemas.openxmlformats.org/officeDocument/2006/relationships/slide" Target="slides/slide131.xml"/><Relationship Id="rId133" Type="http://schemas.openxmlformats.org/officeDocument/2006/relationships/slide" Target="slides/slide130.xml"/><Relationship Id="rId132" Type="http://schemas.openxmlformats.org/officeDocument/2006/relationships/slide" Target="slides/slide129.xml"/><Relationship Id="rId131" Type="http://schemas.openxmlformats.org/officeDocument/2006/relationships/slide" Target="slides/slide128.xml"/><Relationship Id="rId130" Type="http://schemas.openxmlformats.org/officeDocument/2006/relationships/slide" Target="slides/slide127.xml"/><Relationship Id="rId13" Type="http://schemas.openxmlformats.org/officeDocument/2006/relationships/slide" Target="slides/slide10.xml"/><Relationship Id="rId129" Type="http://schemas.openxmlformats.org/officeDocument/2006/relationships/slide" Target="slides/slide126.xml"/><Relationship Id="rId128" Type="http://schemas.openxmlformats.org/officeDocument/2006/relationships/slide" Target="slides/slide125.xml"/><Relationship Id="rId127" Type="http://schemas.openxmlformats.org/officeDocument/2006/relationships/slide" Target="slides/slide124.xml"/><Relationship Id="rId126" Type="http://schemas.openxmlformats.org/officeDocument/2006/relationships/slide" Target="slides/slide123.xml"/><Relationship Id="rId125" Type="http://schemas.openxmlformats.org/officeDocument/2006/relationships/slide" Target="slides/slide122.xml"/><Relationship Id="rId124" Type="http://schemas.openxmlformats.org/officeDocument/2006/relationships/slide" Target="slides/slide121.xml"/><Relationship Id="rId123" Type="http://schemas.openxmlformats.org/officeDocument/2006/relationships/slide" Target="slides/slide120.xml"/><Relationship Id="rId122" Type="http://schemas.openxmlformats.org/officeDocument/2006/relationships/slide" Target="slides/slide119.xml"/><Relationship Id="rId121" Type="http://schemas.openxmlformats.org/officeDocument/2006/relationships/slide" Target="slides/slide118.xml"/><Relationship Id="rId120" Type="http://schemas.openxmlformats.org/officeDocument/2006/relationships/slide" Target="slides/slide117.xml"/><Relationship Id="rId12" Type="http://schemas.openxmlformats.org/officeDocument/2006/relationships/slide" Target="slides/slide9.xml"/><Relationship Id="rId119" Type="http://schemas.openxmlformats.org/officeDocument/2006/relationships/slide" Target="slides/slide116.xml"/><Relationship Id="rId118" Type="http://schemas.openxmlformats.org/officeDocument/2006/relationships/slide" Target="slides/slide115.xml"/><Relationship Id="rId117" Type="http://schemas.openxmlformats.org/officeDocument/2006/relationships/slide" Target="slides/slide114.xml"/><Relationship Id="rId116" Type="http://schemas.openxmlformats.org/officeDocument/2006/relationships/slide" Target="slides/slide113.xml"/><Relationship Id="rId115" Type="http://schemas.openxmlformats.org/officeDocument/2006/relationships/slide" Target="slides/slide112.xml"/><Relationship Id="rId114" Type="http://schemas.openxmlformats.org/officeDocument/2006/relationships/slide" Target="slides/slide111.xml"/><Relationship Id="rId113" Type="http://schemas.openxmlformats.org/officeDocument/2006/relationships/slide" Target="slides/slide110.xml"/><Relationship Id="rId112" Type="http://schemas.openxmlformats.org/officeDocument/2006/relationships/slide" Target="slides/slide109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8.xml"/><Relationship Id="rId109" Type="http://schemas.openxmlformats.org/officeDocument/2006/relationships/slide" Target="slides/slide106.xml"/><Relationship Id="rId108" Type="http://schemas.openxmlformats.org/officeDocument/2006/relationships/slide" Target="slides/slide105.xml"/><Relationship Id="rId107" Type="http://schemas.openxmlformats.org/officeDocument/2006/relationships/slide" Target="slides/slide104.xml"/><Relationship Id="rId106" Type="http://schemas.openxmlformats.org/officeDocument/2006/relationships/slide" Target="slides/slide103.xml"/><Relationship Id="rId105" Type="http://schemas.openxmlformats.org/officeDocument/2006/relationships/slide" Target="slides/slide102.xml"/><Relationship Id="rId104" Type="http://schemas.openxmlformats.org/officeDocument/2006/relationships/slide" Target="slides/slide101.xml"/><Relationship Id="rId103" Type="http://schemas.openxmlformats.org/officeDocument/2006/relationships/slide" Target="slides/slide100.xml"/><Relationship Id="rId102" Type="http://schemas.openxmlformats.org/officeDocument/2006/relationships/slide" Target="slides/slide99.xml"/><Relationship Id="rId101" Type="http://schemas.openxmlformats.org/officeDocument/2006/relationships/slide" Target="slides/slide98.xml"/><Relationship Id="rId100" Type="http://schemas.openxmlformats.org/officeDocument/2006/relationships/slide" Target="slides/slide97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CB55D791-6A6C-43C2-AF73-765647EF9825}" type="doc">
      <dgm:prSet loTypeId="urn:microsoft.com/office/officeart/2005/8/layout/pyramid1" loCatId="pyramid" qsTypeId="urn:microsoft.com/office/officeart/2005/8/quickstyle/simple1" qsCatId="simple" csTypeId="urn:microsoft.com/office/officeart/2005/8/colors/accent1_2" csCatId="accent1" phldr="1"/>
      <dgm:spPr/>
    </dgm:pt>
    <dgm:pt modelId="{18E6A1F0-F9A7-4659-9C71-04D15147329A}">
      <dgm:prSet custT="1"/>
      <dgm:spPr>
        <a:solidFill>
          <a:srgbClr val="002060"/>
        </a:solidFill>
      </dgm:spPr>
      <dgm:t>
        <a:bodyPr/>
        <a:lstStyle/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0"/>
            </a:spcAft>
            <a:buClrTx/>
            <a:buSzTx/>
            <a:buFontTx/>
            <a:buNone/>
          </a:pPr>
          <a:endParaRPr kumimoji="0" lang="es-MX" sz="16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0"/>
            </a:spcAft>
            <a:buClrTx/>
            <a:buSzTx/>
            <a:buFontTx/>
            <a:buNone/>
          </a:pPr>
          <a:r>
            <a:rPr kumimoji="0" lang="es-MX" sz="2000" b="1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Arial" panose="020B0604020202020204" pitchFamily="34" charset="0"/>
            </a:rPr>
            <a:t>D.R</a:t>
          </a:r>
          <a:endParaRPr kumimoji="0" lang="es-ES" sz="20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</dgm:t>
    </dgm:pt>
    <dgm:pt modelId="{DA7DFE62-6796-4BFD-9634-0F25C5C4B488}" cxnId="{308C0609-57AF-435B-BC08-93750C8F3A5B}" type="parTrans">
      <dgm:prSet/>
      <dgm:spPr/>
      <dgm:t>
        <a:bodyPr/>
        <a:lstStyle/>
        <a:p>
          <a:endParaRPr lang="en-US"/>
        </a:p>
      </dgm:t>
    </dgm:pt>
    <dgm:pt modelId="{9D39DD01-59E5-422E-83F6-5052B51921E7}" cxnId="{308C0609-57AF-435B-BC08-93750C8F3A5B}" type="sibTrans">
      <dgm:prSet/>
      <dgm:spPr/>
      <dgm:t>
        <a:bodyPr/>
        <a:lstStyle/>
        <a:p>
          <a:endParaRPr lang="en-US"/>
        </a:p>
      </dgm:t>
    </dgm:pt>
    <dgm:pt modelId="{6D8CE29D-8DA1-4A09-9129-106CB1B793FB}">
      <dgm:prSet custT="1"/>
      <dgm:spPr>
        <a:solidFill>
          <a:srgbClr val="002060"/>
        </a:solidFill>
      </dgm:spPr>
      <dgm:t>
        <a:bodyPr/>
        <a:lstStyle/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0"/>
            </a:spcAft>
            <a:buClrTx/>
            <a:buSzTx/>
            <a:buFontTx/>
            <a:buNone/>
          </a:pPr>
          <a:r>
            <a:rPr kumimoji="0" lang="es-MX" sz="1600" b="1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Arial" panose="020B0604020202020204" pitchFamily="34" charset="0"/>
            </a:rPr>
            <a:t>-LEY </a:t>
          </a:r>
        </a:p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0"/>
            </a:spcAft>
            <a:buClrTx/>
            <a:buSzTx/>
            <a:buFontTx/>
            <a:buNone/>
          </a:pPr>
          <a:endParaRPr kumimoji="0" lang="es-MX" sz="16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0"/>
            </a:spcAft>
            <a:buClrTx/>
            <a:buSzTx/>
            <a:buFontTx/>
            <a:buNone/>
          </a:pPr>
          <a:r>
            <a:rPr kumimoji="0" lang="es-MX" sz="16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Arial" panose="020B0604020202020204" pitchFamily="34" charset="0"/>
            </a:rPr>
            <a:t>-DECRETOS FUERZA DE  LEY </a:t>
          </a:r>
          <a:endParaRPr kumimoji="0" lang="es-ES" sz="1600" b="1" i="0" u="none" strike="noStrike" cap="none" normalizeH="0" baseline="0" dirty="0">
            <a:ln>
              <a:noFill/>
            </a:ln>
            <a:solidFill>
              <a:srgbClr val="FF0000"/>
            </a:solidFill>
            <a:effectLst/>
            <a:latin typeface="Arial" panose="020B0604020202020204" pitchFamily="34" charset="0"/>
          </a:endParaRPr>
        </a:p>
      </dgm:t>
    </dgm:pt>
    <dgm:pt modelId="{1D2AD072-525D-4B76-AC25-BA3EF336C5BE}" cxnId="{28F5B9A3-F9A4-4C58-8BDD-DD0463504836}" type="parTrans">
      <dgm:prSet/>
      <dgm:spPr/>
      <dgm:t>
        <a:bodyPr/>
        <a:lstStyle/>
        <a:p>
          <a:endParaRPr lang="en-US"/>
        </a:p>
      </dgm:t>
    </dgm:pt>
    <dgm:pt modelId="{371FF46C-AB05-4C68-9996-86CEAC9F8AFA}" cxnId="{28F5B9A3-F9A4-4C58-8BDD-DD0463504836}" type="sibTrans">
      <dgm:prSet/>
      <dgm:spPr/>
      <dgm:t>
        <a:bodyPr/>
        <a:lstStyle/>
        <a:p>
          <a:endParaRPr lang="en-US"/>
        </a:p>
      </dgm:t>
    </dgm:pt>
    <dgm:pt modelId="{4038EDEA-7AB7-4CB3-8471-9AD5B9CD1264}">
      <dgm:prSet custT="1"/>
      <dgm:spPr>
        <a:solidFill>
          <a:srgbClr val="002060"/>
        </a:solidFill>
      </dgm:spPr>
      <dgm:t>
        <a:bodyPr/>
        <a:lstStyle/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0"/>
            </a:spcAft>
            <a:buClrTx/>
            <a:buSzTx/>
            <a:buFontTx/>
            <a:buNone/>
          </a:pPr>
          <a:r>
            <a:rPr kumimoji="0" lang="es-MX" sz="2000" b="1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Arial" panose="020B0604020202020204" pitchFamily="34" charset="0"/>
            </a:rPr>
            <a:t>CONSTITUCIÓN POLÍTICA</a:t>
          </a:r>
          <a:endParaRPr kumimoji="0" lang="es-ES" sz="20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</dgm:t>
    </dgm:pt>
    <dgm:pt modelId="{D2F0B0ED-6806-4E3F-9232-4A8BD02E5262}" cxnId="{86FDB728-19C1-4AB4-B9C8-5402C4D8EED5}" type="parTrans">
      <dgm:prSet/>
      <dgm:spPr/>
      <dgm:t>
        <a:bodyPr/>
        <a:lstStyle/>
        <a:p>
          <a:endParaRPr lang="en-US"/>
        </a:p>
      </dgm:t>
    </dgm:pt>
    <dgm:pt modelId="{83EFC01F-5050-470E-BC4C-DFA722641E6D}" cxnId="{86FDB728-19C1-4AB4-B9C8-5402C4D8EED5}" type="sibTrans">
      <dgm:prSet/>
      <dgm:spPr/>
      <dgm:t>
        <a:bodyPr/>
        <a:lstStyle/>
        <a:p>
          <a:endParaRPr lang="en-US"/>
        </a:p>
      </dgm:t>
    </dgm:pt>
    <dgm:pt modelId="{18134EE4-C6DB-42A9-B154-850305BA03EF}" type="pres">
      <dgm:prSet presAssocID="{CB55D791-6A6C-43C2-AF73-765647EF9825}" presName="Name0" presStyleCnt="0">
        <dgm:presLayoutVars>
          <dgm:dir/>
          <dgm:animLvl val="lvl"/>
          <dgm:resizeHandles val="exact"/>
        </dgm:presLayoutVars>
      </dgm:prSet>
      <dgm:spPr/>
    </dgm:pt>
    <dgm:pt modelId="{91F1E5CA-E194-4450-93F0-C308C64A0893}" type="pres">
      <dgm:prSet presAssocID="{18E6A1F0-F9A7-4659-9C71-04D15147329A}" presName="Name8" presStyleCnt="0"/>
      <dgm:spPr/>
    </dgm:pt>
    <dgm:pt modelId="{FC3B408C-8ACF-401F-A8EA-E152F5D65266}" type="pres">
      <dgm:prSet presAssocID="{18E6A1F0-F9A7-4659-9C71-04D15147329A}" presName="level" presStyleLbl="node1" presStyleIdx="0" presStyleCnt="3">
        <dgm:presLayoutVars>
          <dgm:chMax val="1"/>
          <dgm:bulletEnabled val="1"/>
        </dgm:presLayoutVars>
      </dgm:prSet>
      <dgm:spPr/>
    </dgm:pt>
    <dgm:pt modelId="{406C7359-D405-4D75-AC0F-DDC9D05CD5F5}" type="pres">
      <dgm:prSet presAssocID="{18E6A1F0-F9A7-4659-9C71-04D15147329A}" presName="levelTx" presStyleLbl="revTx" presStyleIdx="0" presStyleCnt="0">
        <dgm:presLayoutVars>
          <dgm:chMax val="1"/>
          <dgm:bulletEnabled val="1"/>
        </dgm:presLayoutVars>
      </dgm:prSet>
      <dgm:spPr/>
    </dgm:pt>
    <dgm:pt modelId="{4762DDE9-088F-47A7-A9CD-7A3F9A3C05A3}" type="pres">
      <dgm:prSet presAssocID="{6D8CE29D-8DA1-4A09-9129-106CB1B793FB}" presName="Name8" presStyleCnt="0"/>
      <dgm:spPr/>
    </dgm:pt>
    <dgm:pt modelId="{3891DBAA-A3FE-441E-8278-E80FD5F08D13}" type="pres">
      <dgm:prSet presAssocID="{6D8CE29D-8DA1-4A09-9129-106CB1B793FB}" presName="level" presStyleLbl="node1" presStyleIdx="1" presStyleCnt="3" custLinFactNeighborX="-239" custLinFactNeighborY="-2420">
        <dgm:presLayoutVars>
          <dgm:chMax val="1"/>
          <dgm:bulletEnabled val="1"/>
        </dgm:presLayoutVars>
      </dgm:prSet>
      <dgm:spPr/>
    </dgm:pt>
    <dgm:pt modelId="{6717BDEB-F7D8-4C75-9A89-B02D18F49575}" type="pres">
      <dgm:prSet presAssocID="{6D8CE29D-8DA1-4A09-9129-106CB1B793FB}" presName="levelTx" presStyleLbl="revTx" presStyleIdx="0" presStyleCnt="0">
        <dgm:presLayoutVars>
          <dgm:chMax val="1"/>
          <dgm:bulletEnabled val="1"/>
        </dgm:presLayoutVars>
      </dgm:prSet>
      <dgm:spPr/>
    </dgm:pt>
    <dgm:pt modelId="{B9372069-0D45-4C3D-A132-A84DFEE8216F}" type="pres">
      <dgm:prSet presAssocID="{4038EDEA-7AB7-4CB3-8471-9AD5B9CD1264}" presName="Name8" presStyleCnt="0"/>
      <dgm:spPr/>
    </dgm:pt>
    <dgm:pt modelId="{26EB3B95-7510-4C1F-956A-9EB2ED787C12}" type="pres">
      <dgm:prSet presAssocID="{4038EDEA-7AB7-4CB3-8471-9AD5B9CD1264}" presName="level" presStyleLbl="node1" presStyleIdx="2" presStyleCnt="3">
        <dgm:presLayoutVars>
          <dgm:chMax val="1"/>
          <dgm:bulletEnabled val="1"/>
        </dgm:presLayoutVars>
      </dgm:prSet>
      <dgm:spPr/>
    </dgm:pt>
    <dgm:pt modelId="{19C99595-CEF0-46E1-BAFF-E40F2284FA2D}" type="pres">
      <dgm:prSet presAssocID="{4038EDEA-7AB7-4CB3-8471-9AD5B9CD1264}" presName="levelTx" presStyleLbl="revTx" presStyleIdx="0" presStyleCnt="0">
        <dgm:presLayoutVars>
          <dgm:chMax val="1"/>
          <dgm:bulletEnabled val="1"/>
        </dgm:presLayoutVars>
      </dgm:prSet>
      <dgm:spPr/>
    </dgm:pt>
  </dgm:ptLst>
  <dgm:cxnLst>
    <dgm:cxn modelId="{308C0609-57AF-435B-BC08-93750C8F3A5B}" srcId="{CB55D791-6A6C-43C2-AF73-765647EF9825}" destId="{18E6A1F0-F9A7-4659-9C71-04D15147329A}" srcOrd="0" destOrd="0" parTransId="{DA7DFE62-6796-4BFD-9634-0F25C5C4B488}" sibTransId="{9D39DD01-59E5-422E-83F6-5052B51921E7}"/>
    <dgm:cxn modelId="{1CAD7E0B-FA45-4937-A3DA-BD306DEAAFF0}" type="presOf" srcId="{4038EDEA-7AB7-4CB3-8471-9AD5B9CD1264}" destId="{26EB3B95-7510-4C1F-956A-9EB2ED787C12}" srcOrd="0" destOrd="0" presId="urn:microsoft.com/office/officeart/2005/8/layout/pyramid1"/>
    <dgm:cxn modelId="{86FDB728-19C1-4AB4-B9C8-5402C4D8EED5}" srcId="{CB55D791-6A6C-43C2-AF73-765647EF9825}" destId="{4038EDEA-7AB7-4CB3-8471-9AD5B9CD1264}" srcOrd="2" destOrd="0" parTransId="{D2F0B0ED-6806-4E3F-9232-4A8BD02E5262}" sibTransId="{83EFC01F-5050-470E-BC4C-DFA722641E6D}"/>
    <dgm:cxn modelId="{5543285D-26F7-40B7-BE1A-551FFA46CEF1}" type="presOf" srcId="{18E6A1F0-F9A7-4659-9C71-04D15147329A}" destId="{FC3B408C-8ACF-401F-A8EA-E152F5D65266}" srcOrd="0" destOrd="0" presId="urn:microsoft.com/office/officeart/2005/8/layout/pyramid1"/>
    <dgm:cxn modelId="{6178958F-1B33-4851-AE03-262756A0D4B6}" type="presOf" srcId="{6D8CE29D-8DA1-4A09-9129-106CB1B793FB}" destId="{6717BDEB-F7D8-4C75-9A89-B02D18F49575}" srcOrd="1" destOrd="0" presId="urn:microsoft.com/office/officeart/2005/8/layout/pyramid1"/>
    <dgm:cxn modelId="{381D6896-8169-45A5-9232-EB4CCFCBDED7}" type="presOf" srcId="{18E6A1F0-F9A7-4659-9C71-04D15147329A}" destId="{406C7359-D405-4D75-AC0F-DDC9D05CD5F5}" srcOrd="1" destOrd="0" presId="urn:microsoft.com/office/officeart/2005/8/layout/pyramid1"/>
    <dgm:cxn modelId="{28F5B9A3-F9A4-4C58-8BDD-DD0463504836}" srcId="{CB55D791-6A6C-43C2-AF73-765647EF9825}" destId="{6D8CE29D-8DA1-4A09-9129-106CB1B793FB}" srcOrd="1" destOrd="0" parTransId="{1D2AD072-525D-4B76-AC25-BA3EF336C5BE}" sibTransId="{371FF46C-AB05-4C68-9996-86CEAC9F8AFA}"/>
    <dgm:cxn modelId="{830683A6-2BAB-4C28-9FEA-931FCC9E9176}" type="presOf" srcId="{4038EDEA-7AB7-4CB3-8471-9AD5B9CD1264}" destId="{19C99595-CEF0-46E1-BAFF-E40F2284FA2D}" srcOrd="1" destOrd="0" presId="urn:microsoft.com/office/officeart/2005/8/layout/pyramid1"/>
    <dgm:cxn modelId="{5226F8E2-E6D3-4D05-97CA-40D5961BFA5B}" type="presOf" srcId="{6D8CE29D-8DA1-4A09-9129-106CB1B793FB}" destId="{3891DBAA-A3FE-441E-8278-E80FD5F08D13}" srcOrd="0" destOrd="0" presId="urn:microsoft.com/office/officeart/2005/8/layout/pyramid1"/>
    <dgm:cxn modelId="{13430EFA-A08A-4186-A3DE-479BD5EA3E01}" type="presOf" srcId="{CB55D791-6A6C-43C2-AF73-765647EF9825}" destId="{18134EE4-C6DB-42A9-B154-850305BA03EF}" srcOrd="0" destOrd="0" presId="urn:microsoft.com/office/officeart/2005/8/layout/pyramid1"/>
    <dgm:cxn modelId="{6EAA6945-1CF4-4F72-B396-63CA4C899E15}" type="presParOf" srcId="{18134EE4-C6DB-42A9-B154-850305BA03EF}" destId="{91F1E5CA-E194-4450-93F0-C308C64A0893}" srcOrd="0" destOrd="0" presId="urn:microsoft.com/office/officeart/2005/8/layout/pyramid1"/>
    <dgm:cxn modelId="{AC0DAB99-0363-45F5-8913-66A06AFD2CA9}" type="presParOf" srcId="{91F1E5CA-E194-4450-93F0-C308C64A0893}" destId="{FC3B408C-8ACF-401F-A8EA-E152F5D65266}" srcOrd="0" destOrd="0" presId="urn:microsoft.com/office/officeart/2005/8/layout/pyramid1"/>
    <dgm:cxn modelId="{E97EBD29-6439-4E4C-B2C6-EF2A55A41A1E}" type="presParOf" srcId="{91F1E5CA-E194-4450-93F0-C308C64A0893}" destId="{406C7359-D405-4D75-AC0F-DDC9D05CD5F5}" srcOrd="1" destOrd="0" presId="urn:microsoft.com/office/officeart/2005/8/layout/pyramid1"/>
    <dgm:cxn modelId="{3E87275F-170D-49F1-A323-D3424A620AA2}" type="presParOf" srcId="{18134EE4-C6DB-42A9-B154-850305BA03EF}" destId="{4762DDE9-088F-47A7-A9CD-7A3F9A3C05A3}" srcOrd="1" destOrd="0" presId="urn:microsoft.com/office/officeart/2005/8/layout/pyramid1"/>
    <dgm:cxn modelId="{AC940367-A480-4E43-82B0-F32D845425AB}" type="presParOf" srcId="{4762DDE9-088F-47A7-A9CD-7A3F9A3C05A3}" destId="{3891DBAA-A3FE-441E-8278-E80FD5F08D13}" srcOrd="0" destOrd="0" presId="urn:microsoft.com/office/officeart/2005/8/layout/pyramid1"/>
    <dgm:cxn modelId="{33E394BD-ABA3-4CA5-AB2B-1D81780C1489}" type="presParOf" srcId="{4762DDE9-088F-47A7-A9CD-7A3F9A3C05A3}" destId="{6717BDEB-F7D8-4C75-9A89-B02D18F49575}" srcOrd="1" destOrd="0" presId="urn:microsoft.com/office/officeart/2005/8/layout/pyramid1"/>
    <dgm:cxn modelId="{0BD8827D-EA95-4F17-B061-436536EFFA2A}" type="presParOf" srcId="{18134EE4-C6DB-42A9-B154-850305BA03EF}" destId="{B9372069-0D45-4C3D-A132-A84DFEE8216F}" srcOrd="2" destOrd="0" presId="urn:microsoft.com/office/officeart/2005/8/layout/pyramid1"/>
    <dgm:cxn modelId="{1D0E0AB6-496F-4867-AB24-AAB8C3B0F369}" type="presParOf" srcId="{B9372069-0D45-4C3D-A132-A84DFEE8216F}" destId="{26EB3B95-7510-4C1F-956A-9EB2ED787C12}" srcOrd="0" destOrd="0" presId="urn:microsoft.com/office/officeart/2005/8/layout/pyramid1"/>
    <dgm:cxn modelId="{26FC4430-733B-4959-BB4E-F885C2A796D2}" type="presParOf" srcId="{B9372069-0D45-4C3D-A132-A84DFEE8216F}" destId="{19C99595-CEF0-46E1-BAFF-E40F2284FA2D}" srcOrd="1" destOrd="0" presId="urn:microsoft.com/office/officeart/2005/8/layout/pyramid1"/>
  </dgm:cxnLst>
  <dgm:bg>
    <a:solidFill>
      <a:schemeClr val="bg1"/>
    </a:solidFill>
  </dgm:bg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 xmlns:r="http://schemas.openxmlformats.org/officeDocument/2006/relationships">
  <dsp:spTree>
    <dsp:nvGrpSpPr>
      <dsp:cNvPr id="2" name="Grupo 1"/>
      <dsp:cNvGrpSpPr/>
    </dsp:nvGrpSpPr>
    <dsp:grpSpPr>
      <a:xfrm>
        <a:off x="0" y="0"/>
        <a:ext cx="5200605" cy="4430900"/>
        <a:chOff x="0" y="0"/>
        <a:chExt cx="5200605" cy="4430900"/>
      </a:xfrm>
    </dsp:grpSpPr>
    <dsp:sp modelId="{FC3B408C-8ACF-401F-A8EA-E152F5D65266}">
      <dsp:nvSpPr>
        <dsp:cNvPr id="3" name="Trapecio 2"/>
        <dsp:cNvSpPr/>
      </dsp:nvSpPr>
      <dsp:spPr bwMode="white">
        <a:xfrm>
          <a:off x="1733535" y="0"/>
          <a:ext cx="1733535" cy="1476967"/>
        </a:xfrm>
        <a:prstGeom prst="trapezoid">
          <a:avLst>
            <a:gd name="adj" fmla="val 58685"/>
          </a:avLst>
        </a:prstGeom>
        <a:solidFill>
          <a:srgbClr val="002060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25400" tIns="25400" rIns="25400" bIns="2540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35000"/>
            </a:spcAft>
            <a:buClrTx/>
            <a:buSzTx/>
            <a:buFontTx/>
            <a:buNone/>
          </a:pPr>
          <a:endParaRPr kumimoji="0" lang="es-MX" sz="16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35000"/>
            </a:spcAft>
            <a:buClrTx/>
            <a:buSzTx/>
            <a:buFontTx/>
            <a:buNone/>
          </a:pPr>
          <a:r>
            <a:rPr kumimoji="0" lang="es-MX" sz="2000" b="1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Arial" panose="020B0604020202020204" pitchFamily="34" charset="0"/>
            </a:rPr>
            <a:t>D.R</a:t>
          </a:r>
          <a:endParaRPr kumimoji="0" lang="es-ES" sz="20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</dsp:txBody>
      <dsp:txXfrm>
        <a:off x="1733535" y="0"/>
        <a:ext cx="1733535" cy="1476967"/>
      </dsp:txXfrm>
    </dsp:sp>
    <dsp:sp modelId="{3891DBAA-A3FE-441E-8278-E80FD5F08D13}">
      <dsp:nvSpPr>
        <dsp:cNvPr id="4" name="Trapecio 3"/>
        <dsp:cNvSpPr/>
      </dsp:nvSpPr>
      <dsp:spPr bwMode="white">
        <a:xfrm>
          <a:off x="858481" y="1441224"/>
          <a:ext cx="3467070" cy="1476967"/>
        </a:xfrm>
        <a:prstGeom prst="trapezoid">
          <a:avLst>
            <a:gd name="adj" fmla="val 58685"/>
          </a:avLst>
        </a:prstGeom>
        <a:solidFill>
          <a:srgbClr val="002060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20320" tIns="20320" rIns="20320" bIns="2032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35000"/>
            </a:spcAft>
            <a:buClrTx/>
            <a:buSzTx/>
            <a:buFontTx/>
            <a:buNone/>
          </a:pPr>
          <a:r>
            <a:rPr kumimoji="0" lang="es-MX" sz="1600" b="1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Arial" panose="020B0604020202020204" pitchFamily="34" charset="0"/>
            </a:rPr>
            <a:t>-LEY </a:t>
          </a:r>
          <a:endParaRPr kumimoji="0" lang="es-MX" sz="16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35000"/>
            </a:spcAft>
            <a:buClrTx/>
            <a:buSzTx/>
            <a:buFontTx/>
            <a:buNone/>
          </a:pPr>
          <a:endParaRPr kumimoji="0" lang="es-MX" sz="16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35000"/>
            </a:spcAft>
            <a:buClrTx/>
            <a:buSzTx/>
            <a:buFontTx/>
            <a:buNone/>
          </a:pPr>
          <a:r>
            <a:rPr kumimoji="0" lang="es-MX" sz="16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Arial" panose="020B0604020202020204" pitchFamily="34" charset="0"/>
            </a:rPr>
            <a:t>-DECRETOS FUERZA DE  LEY </a:t>
          </a:r>
          <a:endParaRPr kumimoji="0" lang="es-ES" sz="1600" b="1" i="0" u="none" strike="noStrike" cap="none" normalizeH="0" baseline="0" dirty="0">
            <a:ln>
              <a:noFill/>
            </a:ln>
            <a:solidFill>
              <a:srgbClr val="FF0000"/>
            </a:solidFill>
            <a:effectLst/>
            <a:latin typeface="Arial" panose="020B0604020202020204" pitchFamily="34" charset="0"/>
          </a:endParaRPr>
        </a:p>
      </dsp:txBody>
      <dsp:txXfrm>
        <a:off x="858481" y="1441224"/>
        <a:ext cx="3467070" cy="1476967"/>
      </dsp:txXfrm>
    </dsp:sp>
    <dsp:sp modelId="{26EB3B95-7510-4C1F-956A-9EB2ED787C12}">
      <dsp:nvSpPr>
        <dsp:cNvPr id="5" name="Trapecio 4"/>
        <dsp:cNvSpPr/>
      </dsp:nvSpPr>
      <dsp:spPr bwMode="white">
        <a:xfrm>
          <a:off x="0" y="2953933"/>
          <a:ext cx="5200605" cy="1476967"/>
        </a:xfrm>
        <a:prstGeom prst="trapezoid">
          <a:avLst>
            <a:gd name="adj" fmla="val 58685"/>
          </a:avLst>
        </a:prstGeom>
        <a:solidFill>
          <a:srgbClr val="002060"/>
        </a:solidFill>
      </dsp:spPr>
      <dsp:style>
        <a:lnRef idx="2">
          <a:schemeClr val="lt1"/>
        </a:lnRef>
        <a:fillRef idx="1">
          <a:schemeClr val="accent1"/>
        </a:fillRef>
        <a:effectRef idx="0">
          <a:scrgbClr r="0" g="0" b="0"/>
        </a:effectRef>
        <a:fontRef idx="minor">
          <a:schemeClr val="lt1"/>
        </a:fontRef>
      </dsp:style>
      <dsp:txBody>
        <a:bodyPr lIns="25400" tIns="25400" rIns="25400" bIns="25400" anchor="ctr"/>
        <a:lstStyle>
          <a:lvl1pPr algn="ctr">
            <a:defRPr sz="6500"/>
          </a:lvl1pPr>
          <a:lvl2pPr marL="285750" indent="-285750" algn="ctr">
            <a:defRPr sz="5000"/>
          </a:lvl2pPr>
          <a:lvl3pPr marL="571500" indent="-285750" algn="ctr">
            <a:defRPr sz="5000"/>
          </a:lvl3pPr>
          <a:lvl4pPr marL="857250" indent="-285750" algn="ctr">
            <a:defRPr sz="5000"/>
          </a:lvl4pPr>
          <a:lvl5pPr marL="1143000" indent="-285750" algn="ctr">
            <a:defRPr sz="5000"/>
          </a:lvl5pPr>
          <a:lvl6pPr marL="1428750" indent="-285750" algn="ctr">
            <a:defRPr sz="5000"/>
          </a:lvl6pPr>
          <a:lvl7pPr marL="1714500" indent="-285750" algn="ctr">
            <a:defRPr sz="5000"/>
          </a:lvl7pPr>
          <a:lvl8pPr marL="2000250" indent="-285750" algn="ctr">
            <a:defRPr sz="5000"/>
          </a:lvl8pPr>
          <a:lvl9pPr marL="2286000" indent="-285750" algn="ctr">
            <a:defRPr sz="5000"/>
          </a:lvl9pPr>
        </a:lstStyle>
        <a:p>
          <a:pPr marL="0" marR="0" lvl="0" indent="0" algn="ctr" defTabSz="914400" rtl="0" eaLnBrk="1" fontAlgn="base" latinLnBrk="0" hangingPunct="1">
            <a:lnSpc>
              <a:spcPct val="100000"/>
            </a:lnSpc>
            <a:spcBef>
              <a:spcPct val="0"/>
            </a:spcBef>
            <a:spcAft>
              <a:spcPct val="35000"/>
            </a:spcAft>
            <a:buClrTx/>
            <a:buSzTx/>
            <a:buFontTx/>
            <a:buNone/>
          </a:pPr>
          <a:r>
            <a:rPr kumimoji="0" lang="es-MX" sz="2000" b="1" i="0" u="none" strike="noStrike" cap="none" normalizeH="0" baseline="0" dirty="0">
              <a:ln>
                <a:noFill/>
              </a:ln>
              <a:solidFill>
                <a:schemeClr val="bg1"/>
              </a:solidFill>
              <a:effectLst/>
              <a:latin typeface="Arial" panose="020B0604020202020204" pitchFamily="34" charset="0"/>
            </a:rPr>
            <a:t>CONSTITUCIÓN POLÍTICA</a:t>
          </a:r>
          <a:endParaRPr kumimoji="0" lang="es-ES" sz="2000" b="1" i="0" u="none" strike="noStrike" cap="none" normalizeH="0" baseline="0" dirty="0">
            <a:ln>
              <a:noFill/>
            </a:ln>
            <a:solidFill>
              <a:schemeClr val="bg1"/>
            </a:solidFill>
            <a:effectLst/>
            <a:latin typeface="Arial" panose="020B0604020202020204" pitchFamily="34" charset="0"/>
          </a:endParaRPr>
        </a:p>
      </dsp:txBody>
      <dsp:txXfrm>
        <a:off x="0" y="2953933"/>
        <a:ext cx="5200605" cy="1476967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pyramid1">
  <dgm:title val=""/>
  <dgm:desc val=""/>
  <dgm:catLst>
    <dgm:cat type="pyramid" pri="1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pyra">
          <dgm:param type="pyraLvlNode" val="level"/>
          <dgm:param type="pyraAcctTxNode" val="acctTx"/>
          <dgm:param type="pyraAcctBkgdNode" val="acctBkgd"/>
          <dgm:param type="linDir" val="fromB"/>
          <dgm:param type="txDir" val="fromT"/>
          <dgm:param type="pyraAcctPos" val="aft"/>
          <dgm:param type="pyraAcctTxMar" val="step"/>
        </dgm:alg>
      </dgm:if>
      <dgm:else name="Name3">
        <dgm:alg type="pyra">
          <dgm:param type="pyraLvlNode" val="level"/>
          <dgm:param type="pyraAcctTxNode" val="acctTx"/>
          <dgm:param type="pyraAcctBkgdNode" val="acctBkgd"/>
          <dgm:param type="linDir" val="fromB"/>
          <dgm:param type="txDir" val="fromT"/>
          <dgm:param type="pyraAcctPos" val="bef"/>
          <dgm:param type="pyraAcctTxMar" val="step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ptType="all node" func="maxDepth" op="gte" val="2">
        <dgm:constrLst>
          <dgm:constr type="primFontSz" for="des" forName="levelTx" op="equ"/>
          <dgm:constr type="secFontSz" for="des" forName="acctTx" op="equ"/>
          <dgm:constr type="pyraAcctRatio" val="0.32"/>
        </dgm:constrLst>
      </dgm:if>
      <dgm:else name="Name6">
        <dgm:constrLst>
          <dgm:constr type="primFontSz" for="des" forName="levelTx" op="equ"/>
          <dgm:constr type="secFontSz" for="des" forName="acctTx" op="equ"/>
          <dgm:constr type="pyraAcctRatio"/>
        </dgm:constrLst>
      </dgm:else>
    </dgm:choose>
    <dgm:ruleLst/>
    <dgm:forEach name="Name7" axis="ch" ptType="node">
      <dgm:layoutNode name="Name8">
        <dgm:alg type="composite">
          <dgm:param type="horzAlign" val="none"/>
        </dgm:alg>
        <dgm:shape xmlns:r="http://schemas.openxmlformats.org/officeDocument/2006/relationships" r:blip="">
          <dgm:adjLst/>
        </dgm:shape>
        <dgm:presOf/>
        <dgm:choose name="Name9">
          <dgm:if name="Name10" axis="self" ptType="node" func="pos" op="equ" val="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/>
              <dgm:constr type="h" for="ch" forName="levelTx" refType="h" refFor="ch" refForName="level"/>
            </dgm:constrLst>
          </dgm:if>
          <dgm:else name="Name1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 fact="0.65"/>
              <dgm:constr type="h" for="ch" forName="levelTx" refType="h" refFor="ch" refForName="level"/>
            </dgm:constrLst>
          </dgm:else>
        </dgm:choose>
        <dgm:ruleLst/>
        <dgm:choose name="Name12">
          <dgm:if name="Name13" axis="ch" ptType="node" func="cnt" op="gte" val="1">
            <dgm:layoutNode name="acctBkgd" styleLbl="alignAcc1">
              <dgm:alg type="sp"/>
              <dgm:shape xmlns:r="http://schemas.openxmlformats.org/officeDocument/2006/relationships" type="nonIsoscelesTrapezoid" r:blip="">
                <dgm:adjLst/>
              </dgm:shape>
              <dgm:presOf axis="des" ptType="node"/>
              <dgm:constrLst/>
              <dgm:ruleLst/>
            </dgm:layoutNode>
            <dgm:layoutNode name="acctTx" styleLbl="alignAcc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nonIsoscelesTrapezoid" r:blip="" hideGeom="1">
                <dgm:adjLst/>
              </dgm:shape>
              <dgm:presOf axis="des" ptType="node"/>
              <dgm:constrLst>
                <dgm:constr type="secFontSz" val="65"/>
                <dgm:constr type="primFontSz" refType="secFontSz"/>
                <dgm:constr type="tMarg" refType="secFontSz" fact="0.3"/>
                <dgm:constr type="bMarg" refType="secFontSz" fact="0.3"/>
                <dgm:constr type="lMarg" refType="secFontSz" fact="0.3"/>
                <dgm:constr type="rMarg" refType="secFontSz" fact="0.3"/>
              </dgm:constrLst>
              <dgm:ruleLst>
                <dgm:rule type="secFontSz" val="5" fact="NaN" max="NaN"/>
              </dgm:ruleLst>
            </dgm:layoutNode>
          </dgm:if>
          <dgm:else name="Name14"/>
        </dgm:choose>
        <dgm:layoutNode name="level">
          <dgm:varLst>
            <dgm:chMax val="1"/>
            <dgm:bulletEnabled val="1"/>
          </dgm:varLst>
          <dgm:alg type="sp"/>
          <dgm:shape xmlns:r="http://schemas.openxmlformats.org/officeDocument/2006/relationships" type="trapezoid" r:blip="">
            <dgm:adjLst/>
          </dgm:shape>
          <dgm:presOf axis="self"/>
          <dgm:constrLst>
            <dgm:constr type="h" val="500"/>
            <dgm:constr type="w" val="1"/>
          </dgm:constrLst>
          <dgm:ruleLst/>
        </dgm:layoutNode>
        <dgm:layoutNode name="levelTx" styleLbl="revTx">
          <dgm:varLst>
            <dgm:chMax val="1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1143225" y="685800"/>
            <a:ext cx="4572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●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○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■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●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○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■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●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○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 panose="020B0604020202020204"/>
              <a:buChar char="■"/>
              <a:defRPr sz="11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9pPr>
          </a:lstStyle>
          <a:p/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6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0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5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6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3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8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9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5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8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9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0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2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4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8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5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6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2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3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4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7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8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4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9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0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5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6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2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6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8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0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2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5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6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8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9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3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4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6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2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</a:p>
        </p:txBody>
      </p:sp>
      <p:sp>
        <p:nvSpPr>
          <p:cNvPr id="82" name="Google Shape;8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1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</a:p>
        </p:txBody>
      </p:sp>
      <p:sp>
        <p:nvSpPr>
          <p:cNvPr id="92" name="Google Shape;92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</a:p>
        </p:txBody>
      </p:sp>
      <p:sp>
        <p:nvSpPr>
          <p:cNvPr id="103" name="Google Shape;103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g1e7c85b298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</a:p>
        </p:txBody>
      </p:sp>
      <p:sp>
        <p:nvSpPr>
          <p:cNvPr id="110" name="Google Shape;110;g1e7c85b298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g1e7c85b298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</a:p>
        </p:txBody>
      </p:sp>
      <p:sp>
        <p:nvSpPr>
          <p:cNvPr id="110" name="Google Shape;110;g1e7c85b298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1 Marcador de imagen de diapositiva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solidFill>
            <a:srgbClr val="FFFFFF"/>
          </a:solidFill>
        </p:spPr>
      </p:sp>
      <p:sp>
        <p:nvSpPr>
          <p:cNvPr id="239619" name="2 Marcador de notas"/>
          <p:cNvSpPr>
            <a:spLocks noGrp="1"/>
          </p:cNvSpPr>
          <p:nvPr>
            <p:ph type="body" sz="quarter" idx="1"/>
          </p:nvPr>
        </p:nvSpPr>
        <p:spPr>
          <a:noFill/>
          <a:ln w="9528">
            <a:solidFill>
              <a:srgbClr val="00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1"/>
            <a:endParaRPr lang="es-CO" altLang="es-CO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239620" name="3 Marcador de número de diapositiva"/>
          <p:cNvSpPr txBox="1">
            <a:spLocks noChangeArrowheads="1"/>
          </p:cNvSpPr>
          <p:nvPr/>
        </p:nvSpPr>
        <p:spPr bwMode="auto">
          <a:xfrm>
            <a:off x="3886200" y="8688388"/>
            <a:ext cx="2971800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9" tIns="46040" rIns="90489" bIns="46040" anchor="b"/>
          <a:lstStyle>
            <a:lvl1pPr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r" eaLnBrk="1"/>
            <a:fld id="{78B93812-F33B-40A7-9DC7-14A793469F44}" type="slidenum">
              <a:rPr lang="es-ES" altLang="es-CO" sz="1200">
                <a:solidFill>
                  <a:srgbClr val="000000"/>
                </a:solidFill>
                <a:latin typeface="Times New Roman" panose="02020603050405020304" pitchFamily="18" charset="0"/>
              </a:rPr>
            </a:fld>
            <a:endParaRPr lang="es-ES" altLang="es-CO" sz="12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39621" name="4 Marcador de encabezado"/>
          <p:cNvSpPr txBox="1">
            <a:spLocks noChangeArrowheads="1"/>
          </p:cNvSpPr>
          <p:nvPr/>
        </p:nvSpPr>
        <p:spPr bwMode="auto">
          <a:xfrm>
            <a:off x="0" y="0"/>
            <a:ext cx="2971800" cy="455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9" tIns="46040" rIns="90489" bIns="46040"/>
          <a:lstStyle>
            <a:lvl1pPr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s-ES" altLang="es-CO" sz="1200">
                <a:solidFill>
                  <a:srgbClr val="000000"/>
                </a:solidFill>
                <a:latin typeface="Times New Roman" panose="02020603050405020304" pitchFamily="18" charset="0"/>
              </a:rPr>
              <a:t>PLANEACION TRIBUTARIA</a:t>
            </a:r>
            <a:endParaRPr lang="es-ES" altLang="es-CO" sz="12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0C980DBC-E23D-41E8-869B-913777559DC5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sp>
        <p:nvSpPr>
          <p:cNvPr id="56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56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T</a:t>
            </a:r>
            <a:endParaRPr lang="es-ES" altLang="es-ES" b="1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1443" name="2 Marcador de notas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CO" altLang="es-CO">
              <a:latin typeface="Arial" panose="020B0604020202020204" pitchFamily="34" charset="0"/>
            </a:endParaRPr>
          </a:p>
        </p:txBody>
      </p:sp>
      <p:sp>
        <p:nvSpPr>
          <p:cNvPr id="61444" name="3 Marcador de número de diapositiva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B8751873-0BC3-4070-96E8-E008DA74171E}" type="slidenum">
              <a:rPr lang="es-ES" altLang="es-CO" smtClean="0">
                <a:latin typeface="Times New Roman" panose="02020603050405020304" pitchFamily="18" charset="0"/>
                <a:sym typeface="Arial" panose="020B0604020202020204" pitchFamily="34" charset="0"/>
              </a:rPr>
            </a:fld>
            <a:endParaRPr lang="es-ES" altLang="es-CO">
              <a:latin typeface="Times New Roman" panose="02020603050405020304" pitchFamily="18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63491" name="2 Marcador de notas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CO" altLang="es-ES">
              <a:latin typeface="Arial" panose="020B0604020202020204" pitchFamily="34" charset="0"/>
            </a:endParaRPr>
          </a:p>
        </p:txBody>
      </p:sp>
      <p:sp>
        <p:nvSpPr>
          <p:cNvPr id="63492" name="3 Marcador de número de diapositiva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16A1E531-A902-4354-9746-D9963A989405}" type="slidenum">
              <a:rPr lang="es-ES" altLang="es-ES" smtClean="0">
                <a:latin typeface="Times New Roman" panose="02020603050405020304" pitchFamily="18" charset="0"/>
                <a:sym typeface="Arial" panose="020B0604020202020204" pitchFamily="34" charset="0"/>
              </a:rPr>
            </a:fld>
            <a:endParaRPr lang="es-ES" altLang="es-ES">
              <a:latin typeface="Times New Roman" panose="02020603050405020304" pitchFamily="18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3C60A058-FFBC-43CC-8985-943F6D3ED6D6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68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68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70659" name="2 Marcador de notas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ES_tradnl" altLang="es-ES">
              <a:latin typeface="Times New Roman" panose="02020603050405020304" pitchFamily="18" charset="0"/>
            </a:endParaRPr>
          </a:p>
        </p:txBody>
      </p:sp>
      <p:sp>
        <p:nvSpPr>
          <p:cNvPr id="70660" name="3 Marcador de número de diapositiva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0" hangingPunct="0"/>
            <a:fld id="{BB307293-AA77-4E1A-B338-91E33AB44A23}" type="slidenum">
              <a:rPr lang="es-ES" altLang="es-ES" smtClean="0">
                <a:latin typeface="Times New Roman" panose="02020603050405020304" pitchFamily="18" charset="0"/>
              </a:rPr>
            </a:fld>
            <a:endParaRPr lang="es-ES" altLang="es-ES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78851" name="2 Marcador de notas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CO" altLang="es-CO">
              <a:latin typeface="Arial" panose="020B0604020202020204" pitchFamily="34" charset="0"/>
            </a:endParaRPr>
          </a:p>
        </p:txBody>
      </p:sp>
      <p:sp>
        <p:nvSpPr>
          <p:cNvPr id="78852" name="3 Marcador de número de diapositiva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E86320F3-9C6F-41FF-93A6-6CE9357D6349}" type="slidenum">
              <a:rPr lang="es-ES" altLang="es-CO" smtClean="0">
                <a:latin typeface="Times New Roman" panose="02020603050405020304" pitchFamily="18" charset="0"/>
                <a:sym typeface="Arial" panose="020B0604020202020204" pitchFamily="34" charset="0"/>
              </a:rPr>
            </a:fld>
            <a:endParaRPr lang="es-ES" altLang="es-CO">
              <a:latin typeface="Times New Roman" panose="02020603050405020304" pitchFamily="18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C74ADC18-93D4-4654-8FAB-2F5DD3E25B15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84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4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53EE25FB-8A87-4CD2-A72E-A01B03E8291D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  <a:sym typeface="Arial" panose="020B0604020202020204" pitchFamily="34" charset="0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  <a:sym typeface="Arial" panose="020B0604020202020204" pitchFamily="34" charset="0"/>
            </a:endParaRPr>
          </a:p>
        </p:txBody>
      </p:sp>
      <p:sp>
        <p:nvSpPr>
          <p:cNvPr id="87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87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Trabajar el interlineado de las cajas con texto para evitar que salgan las líneas muy juntas. En este ejemplo, las cajas inferiores tiene un </a:t>
            </a:r>
            <a:r>
              <a:rPr lang="es-ES" altLang="es-ES" b="1">
                <a:latin typeface="Arial" panose="020B0604020202020204" pitchFamily="34" charset="0"/>
              </a:rPr>
              <a:t>interlineado de 1,25</a:t>
            </a:r>
            <a:endParaRPr lang="es-ES" altLang="es-ES" b="1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94211" name="2 Marcador de notas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CO" altLang="es-CO">
              <a:latin typeface="Arial" panose="020B0604020202020204" pitchFamily="34" charset="0"/>
            </a:endParaRPr>
          </a:p>
        </p:txBody>
      </p:sp>
      <p:sp>
        <p:nvSpPr>
          <p:cNvPr id="94212" name="3 Marcador de número de diapositiva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C8A0B2AB-232E-472C-9228-87DFE616599B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2D5DBD4B-5B0A-41F4-B01C-C35D8E78157A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98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98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B08073A8-E4F4-454E-890F-072DA2649BB4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100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0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D965D020-21F9-49F8-ADEA-540987B0DF7C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102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2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104451" name="2 Marcador de notas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CO" altLang="es-CO">
              <a:latin typeface="Arial" panose="020B0604020202020204" pitchFamily="34" charset="0"/>
            </a:endParaRPr>
          </a:p>
        </p:txBody>
      </p:sp>
      <p:sp>
        <p:nvSpPr>
          <p:cNvPr id="104452" name="3 Marcador de número de diapositiva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3D6FD747-C133-4A82-B377-8130FC2541E1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534BB987-AE6A-4CFB-9087-672CB5CFBDF1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106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650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7EB2B644-17C7-4FFB-BE64-ECA380EB8DA5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109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09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097F7109-817B-4811-86CB-05007AF1CD7B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114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14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F8F5F26F-4994-4710-B84E-EA42F6D563A2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sp>
        <p:nvSpPr>
          <p:cNvPr id="12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12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La parte inferior, donde aparece el texto es una </a:t>
            </a:r>
            <a:r>
              <a:rPr lang="es-ES" altLang="es-ES" b="1">
                <a:latin typeface="Arial" panose="020B0604020202020204" pitchFamily="34" charset="0"/>
              </a:rPr>
              <a:t>TABLA</a:t>
            </a:r>
            <a:r>
              <a:rPr lang="es-ES" altLang="es-ES">
                <a:latin typeface="Arial" panose="020B0604020202020204" pitchFamily="34" charset="0"/>
              </a:rPr>
              <a:t>. </a:t>
            </a:r>
            <a:endParaRPr lang="es-ES" altLang="es-ES">
              <a:latin typeface="Arial" panose="020B0604020202020204" pitchFamily="34" charset="0"/>
            </a:endParaRPr>
          </a:p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El </a:t>
            </a:r>
            <a:r>
              <a:rPr lang="es-ES" altLang="es-ES" b="1">
                <a:latin typeface="Arial" panose="020B0604020202020204" pitchFamily="34" charset="0"/>
              </a:rPr>
              <a:t>borde exterior</a:t>
            </a:r>
            <a:r>
              <a:rPr lang="es-ES" altLang="es-ES">
                <a:latin typeface="Arial" panose="020B0604020202020204" pitchFamily="34" charset="0"/>
              </a:rPr>
              <a:t> es gris muy claro. Los </a:t>
            </a:r>
            <a:r>
              <a:rPr lang="es-ES" altLang="es-ES" i="1">
                <a:latin typeface="Arial" panose="020B0604020202020204" pitchFamily="34" charset="0"/>
              </a:rPr>
              <a:t>bordes interiores</a:t>
            </a:r>
            <a:r>
              <a:rPr lang="es-ES" altLang="es-ES">
                <a:latin typeface="Arial" panose="020B0604020202020204" pitchFamily="34" charset="0"/>
              </a:rPr>
              <a:t> son blancos</a:t>
            </a:r>
            <a:endParaRPr lang="es-ES" altLang="es-ES">
              <a:latin typeface="Arial" panose="020B0604020202020204" pitchFamily="34" charset="0"/>
            </a:endParaRPr>
          </a:p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El alto de las filas ha de ser, siempre que se pueda, </a:t>
            </a:r>
            <a:r>
              <a:rPr lang="es-ES" altLang="es-ES" b="1">
                <a:latin typeface="Arial" panose="020B0604020202020204" pitchFamily="34" charset="0"/>
              </a:rPr>
              <a:t>del mismo tamaño</a:t>
            </a:r>
            <a:r>
              <a:rPr lang="es-ES" altLang="es-ES">
                <a:latin typeface="Arial" panose="020B0604020202020204" pitchFamily="34" charset="0"/>
              </a:rPr>
              <a:t> (barra de herramientas de tablas y bordes)</a:t>
            </a:r>
            <a:endParaRPr lang="es-ES" altLang="es-ES">
              <a:latin typeface="Arial" panose="020B0604020202020204" pitchFamily="34" charset="0"/>
            </a:endParaRPr>
          </a:p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El texto es </a:t>
            </a:r>
            <a:r>
              <a:rPr lang="es-ES" altLang="es-ES" b="1">
                <a:latin typeface="Arial" panose="020B0604020202020204" pitchFamily="34" charset="0"/>
              </a:rPr>
              <a:t>GEORGIA</a:t>
            </a:r>
            <a:r>
              <a:rPr lang="es-ES" altLang="es-ES">
                <a:latin typeface="Arial" panose="020B0604020202020204" pitchFamily="34" charset="0"/>
              </a:rPr>
              <a:t>  tamaño </a:t>
            </a:r>
            <a:r>
              <a:rPr lang="es-ES" altLang="es-ES" b="1">
                <a:latin typeface="Arial" panose="020B0604020202020204" pitchFamily="34" charset="0"/>
              </a:rPr>
              <a:t>11</a:t>
            </a:r>
            <a:r>
              <a:rPr lang="es-ES" altLang="es-ES">
                <a:latin typeface="Arial" panose="020B0604020202020204" pitchFamily="34" charset="0"/>
              </a:rPr>
              <a:t>, está colocado en el medio de cada celda (barra de herramientas tablas y bordes) y </a:t>
            </a:r>
            <a:r>
              <a:rPr lang="es-ES" altLang="es-ES" b="1">
                <a:latin typeface="Arial" panose="020B0604020202020204" pitchFamily="34" charset="0"/>
              </a:rPr>
              <a:t>alineado a la izquierda</a:t>
            </a:r>
            <a:r>
              <a:rPr lang="es-ES" altLang="es-ES">
                <a:latin typeface="Arial" panose="020B0604020202020204" pitchFamily="34" charset="0"/>
              </a:rPr>
              <a:t> (NO AL CENTRO, ya que como las líneas de texto son muy diferentes con respecto al largo, quedarían muy descolocadas)</a:t>
            </a:r>
            <a:endParaRPr lang="es-ES" altLang="es-E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A5AE92EB-C99E-453D-ACF3-FFFF24CD663F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124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24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0E285998-8B47-40AA-AF49-574949661AF9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sp>
        <p:nvSpPr>
          <p:cNvPr id="136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136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La parte inferior, donde aparece el texto es una </a:t>
            </a:r>
            <a:r>
              <a:rPr lang="es-ES" altLang="es-ES" b="1">
                <a:latin typeface="Arial" panose="020B0604020202020204" pitchFamily="34" charset="0"/>
              </a:rPr>
              <a:t>TABLA</a:t>
            </a:r>
            <a:r>
              <a:rPr lang="es-ES" altLang="es-ES">
                <a:latin typeface="Arial" panose="020B0604020202020204" pitchFamily="34" charset="0"/>
              </a:rPr>
              <a:t>. </a:t>
            </a:r>
            <a:endParaRPr lang="es-ES" altLang="es-ES">
              <a:latin typeface="Arial" panose="020B0604020202020204" pitchFamily="34" charset="0"/>
            </a:endParaRPr>
          </a:p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El </a:t>
            </a:r>
            <a:r>
              <a:rPr lang="es-ES" altLang="es-ES" b="1">
                <a:latin typeface="Arial" panose="020B0604020202020204" pitchFamily="34" charset="0"/>
              </a:rPr>
              <a:t>borde exterior</a:t>
            </a:r>
            <a:r>
              <a:rPr lang="es-ES" altLang="es-ES">
                <a:latin typeface="Arial" panose="020B0604020202020204" pitchFamily="34" charset="0"/>
              </a:rPr>
              <a:t> es gris muy claro. Los </a:t>
            </a:r>
            <a:r>
              <a:rPr lang="es-ES" altLang="es-ES" i="1">
                <a:latin typeface="Arial" panose="020B0604020202020204" pitchFamily="34" charset="0"/>
              </a:rPr>
              <a:t>bordes interiores</a:t>
            </a:r>
            <a:r>
              <a:rPr lang="es-ES" altLang="es-ES">
                <a:latin typeface="Arial" panose="020B0604020202020204" pitchFamily="34" charset="0"/>
              </a:rPr>
              <a:t> son blancos</a:t>
            </a:r>
            <a:endParaRPr lang="es-ES" altLang="es-ES">
              <a:latin typeface="Arial" panose="020B0604020202020204" pitchFamily="34" charset="0"/>
            </a:endParaRPr>
          </a:p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El alto de las filas ha de ser, siempre que se pueda, </a:t>
            </a:r>
            <a:r>
              <a:rPr lang="es-ES" altLang="es-ES" b="1">
                <a:latin typeface="Arial" panose="020B0604020202020204" pitchFamily="34" charset="0"/>
              </a:rPr>
              <a:t>del mismo tamaño</a:t>
            </a:r>
            <a:r>
              <a:rPr lang="es-ES" altLang="es-ES">
                <a:latin typeface="Arial" panose="020B0604020202020204" pitchFamily="34" charset="0"/>
              </a:rPr>
              <a:t> (barra de herramientas de tablas y bordes)</a:t>
            </a:r>
            <a:endParaRPr lang="es-ES" altLang="es-ES">
              <a:latin typeface="Arial" panose="020B0604020202020204" pitchFamily="34" charset="0"/>
            </a:endParaRPr>
          </a:p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El texto es </a:t>
            </a:r>
            <a:r>
              <a:rPr lang="es-ES" altLang="es-ES" b="1">
                <a:latin typeface="Arial" panose="020B0604020202020204" pitchFamily="34" charset="0"/>
              </a:rPr>
              <a:t>GEORGIA</a:t>
            </a:r>
            <a:r>
              <a:rPr lang="es-ES" altLang="es-ES">
                <a:latin typeface="Arial" panose="020B0604020202020204" pitchFamily="34" charset="0"/>
              </a:rPr>
              <a:t>  tamaño </a:t>
            </a:r>
            <a:r>
              <a:rPr lang="es-ES" altLang="es-ES" b="1">
                <a:latin typeface="Arial" panose="020B0604020202020204" pitchFamily="34" charset="0"/>
              </a:rPr>
              <a:t>11</a:t>
            </a:r>
            <a:r>
              <a:rPr lang="es-ES" altLang="es-ES">
                <a:latin typeface="Arial" panose="020B0604020202020204" pitchFamily="34" charset="0"/>
              </a:rPr>
              <a:t>, está colocado en el medio de cada celda (barra de herramientas tablas y bordes) y </a:t>
            </a:r>
            <a:r>
              <a:rPr lang="es-ES" altLang="es-ES" b="1">
                <a:latin typeface="Arial" panose="020B0604020202020204" pitchFamily="34" charset="0"/>
              </a:rPr>
              <a:t>alineado a la izquierda</a:t>
            </a:r>
            <a:r>
              <a:rPr lang="es-ES" altLang="es-ES">
                <a:latin typeface="Arial" panose="020B0604020202020204" pitchFamily="34" charset="0"/>
              </a:rPr>
              <a:t> (NO AL CENTRO, ya que como las líneas de texto son muy diferentes con respecto al largo, quedarían muy descolocadas)</a:t>
            </a:r>
            <a:endParaRPr lang="es-ES" altLang="es-ES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38243" name="Rectangle 3"/>
          <p:cNvSpPr>
            <a:spLocks noGrp="1"/>
          </p:cNvSpPr>
          <p:nvPr>
            <p:ph type="body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/>
            <a:endParaRPr lang="es-CO" altLang="es-CO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58E70F6F-9278-4170-BD8A-193651C605E6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sp>
        <p:nvSpPr>
          <p:cNvPr id="140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0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Trabajar el interlineado de las cajas con texto para evitar que salgan las líneas muy juntas. En este ejemplo, las cajas inferiores tiene un </a:t>
            </a:r>
            <a:r>
              <a:rPr lang="es-ES" altLang="es-ES" b="1">
                <a:latin typeface="Arial" panose="020B0604020202020204" pitchFamily="34" charset="0"/>
              </a:rPr>
              <a:t>interlineado de 1,25</a:t>
            </a:r>
            <a:endParaRPr lang="es-ES" altLang="es-ES" b="1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2079AFE5-F771-469B-B83E-3553ED27CBC7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sp>
        <p:nvSpPr>
          <p:cNvPr id="142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2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Trabajar el interlineado de las cajas con texto para evitar que salgan las líneas muy juntas. En este ejemplo, las cajas inferiores tiene un </a:t>
            </a:r>
            <a:r>
              <a:rPr lang="es-ES" altLang="es-ES" b="1">
                <a:latin typeface="Arial" panose="020B0604020202020204" pitchFamily="34" charset="0"/>
              </a:rPr>
              <a:t>interlineado de 1,25</a:t>
            </a:r>
            <a:endParaRPr lang="es-ES" altLang="es-ES" b="1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145411" name="2 Marcador de notas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CO" altLang="es-ES">
              <a:latin typeface="Arial" panose="020B0604020202020204" pitchFamily="34" charset="0"/>
            </a:endParaRPr>
          </a:p>
        </p:txBody>
      </p:sp>
      <p:sp>
        <p:nvSpPr>
          <p:cNvPr id="145412" name="3 Marcador de número de diapositiva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4FEBBA2F-AA36-4AE7-BB12-ECB83CE16FCE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7F3C6389-2AC4-44E7-A352-C79F90A09A04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147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47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49ADD248-F922-447B-9885-A5432FC0C4B6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sp>
        <p:nvSpPr>
          <p:cNvPr id="154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154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T</a:t>
            </a:r>
            <a:endParaRPr lang="es-ES" altLang="es-ES" b="1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CO" dirty="0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8F15C319-CF95-4C8A-9EB4-0D999B18E3C6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161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161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16E69D9C-552E-4D7D-B6A6-34974B8E36F9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08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10947" name="2 Marcador de notas"/>
          <p:cNvSpPr>
            <a:spLocks noGrp="1"/>
          </p:cNvSpPr>
          <p:nvPr>
            <p:ph type="body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/>
            <a:endParaRPr lang="es-CO" altLang="es-CO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63524093-8C9C-4689-8D1D-E40634D3AEB9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18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18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1BACD752-9E12-440A-9BF0-1C90EF165136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23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23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E56588BA-D9E4-4A2C-BED7-962805B8B241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26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26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877E1C91-FD1A-4D96-BF53-CDBB4DF476C1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98CD1C6B-F2A7-462A-8658-829468242EA5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35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35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55355134-ED96-4331-9ED2-15B02B0E5E66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38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38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5609A1C5-AE32-4D2B-8621-7233076C602D}" type="slidenum">
              <a:rPr lang="es-ES" altLang="es-CO" smtClean="0">
                <a:latin typeface="Arial" panose="020B0604020202020204" pitchFamily="34" charset="0"/>
              </a:rPr>
            </a:fld>
            <a:endParaRPr lang="es-ES" altLang="es-CO">
              <a:latin typeface="Arial" panose="020B0604020202020204" pitchFamily="34" charset="0"/>
            </a:endParaRPr>
          </a:p>
        </p:txBody>
      </p:sp>
      <p:sp>
        <p:nvSpPr>
          <p:cNvPr id="240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40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ES" altLang="es-CO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D5EA46B4-5716-4C0D-B8C2-879C24888519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43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43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45763" name="2 Marcador de notas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s-ES_tradnl" altLang="es-ES">
              <a:latin typeface="Times New Roman" panose="02020603050405020304" pitchFamily="18" charset="0"/>
            </a:endParaRPr>
          </a:p>
        </p:txBody>
      </p:sp>
      <p:sp>
        <p:nvSpPr>
          <p:cNvPr id="245764" name="3 Marcador de número de diapositiva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8794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8794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0" hangingPunct="0"/>
            <a:fld id="{6BB20F27-7425-4E6E-9E59-DAB52521A292}" type="slidenum">
              <a:rPr lang="es-ES" altLang="es-ES" smtClean="0">
                <a:latin typeface="Times New Roman" panose="02020603050405020304" pitchFamily="18" charset="0"/>
              </a:rPr>
            </a:fld>
            <a:endParaRPr lang="es-ES" altLang="es-ES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1 Marcador de imagen de diapositiva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</p:spPr>
      </p:sp>
      <p:sp>
        <p:nvSpPr>
          <p:cNvPr id="248835" name="2 Marcador de notas"/>
          <p:cNvSpPr>
            <a:spLocks noGrp="1"/>
          </p:cNvSpPr>
          <p:nvPr>
            <p:ph type="body" sz="quarter" idx="1"/>
          </p:nvPr>
        </p:nvSpPr>
        <p:spPr>
          <a:noFill/>
          <a:ln w="9528">
            <a:solidFill>
              <a:srgbClr val="000000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1"/>
            <a:endParaRPr lang="es-CO" altLang="es-CO">
              <a:latin typeface="Arial" panose="020B0604020202020204" pitchFamily="34" charset="0"/>
            </a:endParaRPr>
          </a:p>
        </p:txBody>
      </p:sp>
      <p:sp>
        <p:nvSpPr>
          <p:cNvPr id="248836" name="3 Marcador de número de diapositiva"/>
          <p:cNvSpPr txBox="1">
            <a:spLocks noChangeArrowheads="1"/>
          </p:cNvSpPr>
          <p:nvPr/>
        </p:nvSpPr>
        <p:spPr bwMode="auto">
          <a:xfrm>
            <a:off x="3886200" y="8688388"/>
            <a:ext cx="2971800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9" tIns="46040" rIns="90489" bIns="46040" anchor="b"/>
          <a:lstStyle>
            <a:lvl1pPr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r" eaLnBrk="1"/>
            <a:fld id="{18B11B7D-8B6B-4914-B63D-3559F6F062BB}" type="slidenum">
              <a:rPr lang="es-ES" altLang="es-CO" sz="1200">
                <a:solidFill>
                  <a:srgbClr val="000000"/>
                </a:solidFill>
                <a:latin typeface="Times New Roman" panose="02020603050405020304" pitchFamily="18" charset="0"/>
              </a:rPr>
            </a:fld>
            <a:endParaRPr lang="es-ES" altLang="es-CO" sz="12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48837" name="4 Marcador de encabezado"/>
          <p:cNvSpPr txBox="1">
            <a:spLocks noChangeArrowheads="1"/>
          </p:cNvSpPr>
          <p:nvPr/>
        </p:nvSpPr>
        <p:spPr bwMode="auto">
          <a:xfrm>
            <a:off x="0" y="0"/>
            <a:ext cx="2971800" cy="455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9" tIns="46040" rIns="90489" bIns="46040"/>
          <a:lstStyle>
            <a:lvl1pPr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 defTabSz="9080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s-ES" altLang="es-CO" sz="1200">
                <a:solidFill>
                  <a:srgbClr val="000000"/>
                </a:solidFill>
                <a:latin typeface="Times New Roman" panose="02020603050405020304" pitchFamily="18" charset="0"/>
              </a:rPr>
              <a:t>PLANEACION TRIBUTARIA</a:t>
            </a:r>
            <a:endParaRPr lang="es-ES" altLang="es-CO" sz="12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185464A9-3CD4-432D-BDDE-84083A6B6135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  <a:sym typeface="Arial" panose="020B0604020202020204" pitchFamily="34" charset="0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  <a:sym typeface="Arial" panose="020B0604020202020204" pitchFamily="34" charset="0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Trabajar el interlineado de las cajas con texto para evitar que salgan las líneas muy juntas. En este ejemplo, las cajas inferiores tiene un </a:t>
            </a:r>
            <a:r>
              <a:rPr lang="es-ES" altLang="es-ES" b="1">
                <a:latin typeface="Arial" panose="020B0604020202020204" pitchFamily="34" charset="0"/>
              </a:rPr>
              <a:t>interlineado de 1,25</a:t>
            </a:r>
            <a:endParaRPr lang="es-ES" altLang="es-ES" b="1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42339876-B1DD-47B1-B015-AB19A0253864}" type="slidenum">
              <a:rPr lang="es-ES" altLang="es-ES" smtClean="0">
                <a:latin typeface="Arial" panose="020B0604020202020204" pitchFamily="34" charset="0"/>
                <a:ea typeface="MS PGothic" panose="020B0600070205080204" charset="-128"/>
                <a:sym typeface="Arial" panose="020B0604020202020204" pitchFamily="34" charset="0"/>
              </a:rPr>
            </a:fld>
            <a:endParaRPr lang="es-ES" altLang="es-ES">
              <a:latin typeface="Arial" panose="020B0604020202020204" pitchFamily="34" charset="0"/>
              <a:ea typeface="MS PGothic" panose="020B0600070205080204" charset="-128"/>
              <a:sym typeface="Arial" panose="020B0604020202020204" pitchFamily="34" charset="0"/>
            </a:endParaRPr>
          </a:p>
        </p:txBody>
      </p:sp>
      <p:sp>
        <p:nvSpPr>
          <p:cNvPr id="253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53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s-ES" altLang="es-ES">
                <a:latin typeface="Arial" panose="020B0604020202020204" pitchFamily="34" charset="0"/>
              </a:rPr>
              <a:t>Trabajar el interlineado de las cajas con texto para evitar que salgan las líneas muy juntas. En este ejemplo, las cajas inferiores tiene un </a:t>
            </a:r>
            <a:r>
              <a:rPr lang="es-ES" altLang="es-ES" b="1">
                <a:latin typeface="Arial" panose="020B0604020202020204" pitchFamily="34" charset="0"/>
              </a:rPr>
              <a:t>interlineado de 1,25</a:t>
            </a:r>
            <a:endParaRPr lang="es-ES" altLang="es-ES" b="1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ED7FF2CC-CEAC-446C-87F7-C3E333B9DB0A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57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57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F250EFCF-4B2E-4BFB-9721-632A22CE6098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83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83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D9583A10-FF60-4C89-8C96-65CF0E336D31}" type="slidenum">
              <a:rPr lang="en-US" altLang="es-CO" smtClean="0">
                <a:latin typeface="Arial" panose="020B0604020202020204" pitchFamily="34" charset="0"/>
              </a:rPr>
            </a:fld>
            <a:endParaRPr lang="en-US" altLang="es-CO">
              <a:latin typeface="Arial" panose="020B0604020202020204" pitchFamily="34" charset="0"/>
            </a:endParaRPr>
          </a:p>
        </p:txBody>
      </p:sp>
      <p:sp>
        <p:nvSpPr>
          <p:cNvPr id="285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/>
      </p:sp>
      <p:sp>
        <p:nvSpPr>
          <p:cNvPr id="285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s-CO" altLang="es-CO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PhAnim="0" showMasterSp="0">
  <p:cSld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</a:p>
        </p:txBody>
      </p:sp>
      <p:sp>
        <p:nvSpPr>
          <p:cNvPr id="131" name="Google Shape;131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matchingName="Título y objetos">
  <p:cSld name="OBJECT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" name="Google Shape;13;p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14" name="Google Shape;14;p6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" name="Google Shape;15;p6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" name="Google Shape;16;p6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matchingName="Diapositiva de título">
  <p:cSld name="TITLE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7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Calibri" panose="020F0502020204030204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" name="Google Shape;19;p7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/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sp>
        <p:nvSpPr>
          <p:cNvPr id="20" name="Google Shape;20;p7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" name="Google Shape;21;p7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" name="Google Shape;22;p7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matchingName="Encabezado de sección">
  <p:cSld name="SECTION_HEADER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8"/>
          <p:cNvSpPr txBox="1"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Calibri" panose="020F0502020204030204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" name="Google Shape;25;p8"/>
          <p:cNvSpPr txBox="1"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 sz="2400">
                <a:solidFill>
                  <a:srgbClr val="888888"/>
                </a:solidFill>
              </a:defRPr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9pPr>
          </a:lstStyle>
          <a:p/>
        </p:txBody>
      </p:sp>
      <p:sp>
        <p:nvSpPr>
          <p:cNvPr id="26" name="Google Shape;26;p8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7" name="Google Shape;27;p8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" name="Google Shape;28;p8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matchingName="Dos objetos">
  <p:cSld name="TWO_OBJECTS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9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" name="Google Shape;31;p9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32" name="Google Shape;32;p9"/>
          <p:cNvSpPr txBox="1">
            <a:spLocks noGrp="1"/>
          </p:cNvSpPr>
          <p:nvPr>
            <p:ph type="body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33" name="Google Shape;33;p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" name="Google Shape;34;p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" name="Google Shape;35;p9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matchingName="Comparación">
  <p:cSld name="TWO_OBJECTS_WITH_TEXT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10"/>
          <p:cNvSpPr txBox="1"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" name="Google Shape;38;p10"/>
          <p:cNvSpPr txBox="1"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/>
        </p:txBody>
      </p:sp>
      <p:sp>
        <p:nvSpPr>
          <p:cNvPr id="39" name="Google Shape;39;p10"/>
          <p:cNvSpPr txBox="1">
            <a:spLocks noGrp="1"/>
          </p:cNvSpPr>
          <p:nvPr>
            <p:ph type="body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40" name="Google Shape;40;p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/>
        </p:txBody>
      </p:sp>
      <p:sp>
        <p:nvSpPr>
          <p:cNvPr id="41" name="Google Shape;41;p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42" name="Google Shape;42;p1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" name="Google Shape;43;p1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" name="Google Shape;44;p1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matchingName="Solo el título">
  <p:cSld name="TITLE_ONLY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1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" name="Google Shape;47;p11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" name="Google Shape;48;p11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" name="Google Shape;49;p11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matchingName="En blanco">
  <p:cSld name="BLANK"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" name="Google Shape;52;p1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" name="Google Shape;53;p1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matchingName="Contenido con título">
  <p:cSld name="OBJECT_WITH_CAPTION_TEXT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3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Calibri" panose="020F0502020204030204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" name="Google Shape;56;p13"/>
          <p:cNvSpPr txBox="1">
            <a:spLocks noGrp="1"/>
          </p:cNvSpPr>
          <p:nvPr>
            <p:ph type="body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2pPr>
            <a:lvl3pPr marL="1371600" lvl="2" indent="-381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4pPr>
            <a:lvl5pPr marL="2286000" lvl="4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/>
        </p:txBody>
      </p:sp>
      <p:sp>
        <p:nvSpPr>
          <p:cNvPr id="57" name="Google Shape;57;p13"/>
          <p:cNvSpPr txBox="1">
            <a:spLocks noGrp="1"/>
          </p:cNvSpPr>
          <p:nvPr>
            <p:ph type="body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/>
        </p:txBody>
      </p:sp>
      <p:sp>
        <p:nvSpPr>
          <p:cNvPr id="58" name="Google Shape;58;p1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" name="Google Shape;59;p1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" name="Google Shape;60;p1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matchingName="Imagen con título">
  <p:cSld name="PICTURE_WITH_CAPTION_TEXT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4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Calibri" panose="020F0502020204030204"/>
              <a:buNone/>
              <a:defRPr sz="32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" name="Google Shape;63;p14"/>
          <p:cNvSpPr>
            <a:spLocks noGrp="1"/>
          </p:cNvSpPr>
          <p:nvPr>
            <p:ph type="pic" idx="2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</p:sp>
      <p:sp>
        <p:nvSpPr>
          <p:cNvPr id="64" name="Google Shape;64;p14"/>
          <p:cNvSpPr txBox="1">
            <a:spLocks noGrp="1"/>
          </p:cNvSpPr>
          <p:nvPr>
            <p:ph type="body" idx="1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/>
        </p:txBody>
      </p:sp>
      <p:sp>
        <p:nvSpPr>
          <p:cNvPr id="65" name="Google Shape;65;p1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6" name="Google Shape;66;p1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" name="Google Shape;67;p1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matchingName="Título y texto vertical">
  <p:cSld name="VERTICAL_TEX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5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" name="Google Shape;70;p15"/>
          <p:cNvSpPr txBox="1">
            <a:spLocks noGrp="1"/>
          </p:cNvSpPr>
          <p:nvPr>
            <p:ph type="body" idx="1"/>
          </p:nvPr>
        </p:nvSpPr>
        <p:spPr>
          <a:xfrm rot="5400000">
            <a:off x="3920331" y="-1256506"/>
            <a:ext cx="4351338" cy="105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71" name="Google Shape;71;p15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" name="Google Shape;72;p15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" name="Google Shape;73;p15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matchingName="Título vertical y texto">
  <p:cSld name="VERTICAL_TITLE_AND_VERTICAL_TEXT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6"/>
          <p:cNvSpPr txBox="1">
            <a:spLocks noGrp="1"/>
          </p:cNvSpPr>
          <p:nvPr>
            <p:ph type="title"/>
          </p:nvPr>
        </p:nvSpPr>
        <p:spPr>
          <a:xfrm rot="5400000">
            <a:off x="7133431" y="1956594"/>
            <a:ext cx="5811838" cy="262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6" name="Google Shape;76;p16"/>
          <p:cNvSpPr txBox="1">
            <a:spLocks noGrp="1"/>
          </p:cNvSpPr>
          <p:nvPr>
            <p:ph type="body" idx="1"/>
          </p:nvPr>
        </p:nvSpPr>
        <p:spPr>
          <a:xfrm rot="5400000">
            <a:off x="1799431" y="-596106"/>
            <a:ext cx="5811838" cy="773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/>
        </p:txBody>
      </p:sp>
      <p:sp>
        <p:nvSpPr>
          <p:cNvPr id="77" name="Google Shape;77;p16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8" name="Google Shape;78;p16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9" name="Google Shape;79;p16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5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 panose="020F0502020204030204"/>
              <a:buNone/>
              <a:defRPr sz="44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defRPr>
            </a:lvl9pPr>
          </a:lstStyle>
          <a:p/>
        </p:txBody>
      </p:sp>
      <p:sp>
        <p:nvSpPr>
          <p:cNvPr id="7" name="Google Shape;7;p5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 panose="020B0604020202020204"/>
              <a:buChar char="•"/>
              <a:defRPr sz="2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 panose="020B0604020202020204"/>
              <a:buChar char="•"/>
              <a:defRPr sz="24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 panose="020B0604020202020204"/>
              <a:buChar char="•"/>
              <a:defRPr sz="20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 panose="020B0604020202020204"/>
              <a:buChar char="•"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 panose="020B0604020202020204"/>
              <a:buChar char="•"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 panose="020B0604020202020204"/>
              <a:buChar char="•"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 panose="020B0604020202020204"/>
              <a:buChar char="•"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 panose="020B0604020202020204"/>
              <a:buChar char="•"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 panose="020B0604020202020204"/>
              <a:buChar char="•"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/>
        </p:txBody>
      </p:sp>
      <p:sp>
        <p:nvSpPr>
          <p:cNvPr id="8" name="Google Shape;8;p5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/>
        </p:txBody>
      </p:sp>
      <p:sp>
        <p:nvSpPr>
          <p:cNvPr id="9" name="Google Shape;9;p5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 panose="020B0604020202020204"/>
              <a:buNone/>
              <a:defRPr sz="1800" b="0" i="0" u="none" strike="noStrike" cap="none">
                <a:solidFill>
                  <a:schemeClr val="dk1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/>
        </p:txBody>
      </p:sp>
      <p:sp>
        <p:nvSpPr>
          <p:cNvPr id="10" name="Google Shape;10;p5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 panose="020B0604020202020204"/>
              <a:buNone/>
              <a:defRPr sz="1200" b="0" i="0" u="none" strike="noStrike" cap="none">
                <a:solidFill>
                  <a:srgbClr val="888888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CO"/>
            </a:fld>
            <a:endParaRPr lang="es-CO"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.xml"/><Relationship Id="rId6" Type="http://schemas.openxmlformats.org/officeDocument/2006/relationships/slideLayout" Target="../slideLayouts/slideLayout1.xml"/><Relationship Id="rId5" Type="http://schemas.openxmlformats.org/officeDocument/2006/relationships/image" Target="../media/image5.png"/><Relationship Id="rId4" Type="http://schemas.openxmlformats.org/officeDocument/2006/relationships/image" Target="../media/image4.png"/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2.xml"/><Relationship Id="rId7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5" Type="http://schemas.openxmlformats.org/officeDocument/2006/relationships/image" Target="../media/image9.png"/><Relationship Id="rId4" Type="http://schemas.openxmlformats.org/officeDocument/2006/relationships/image" Target="../media/image8.png"/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3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1.png"/><Relationship Id="rId2" Type="http://schemas.openxmlformats.org/officeDocument/2006/relationships/image" Target="../media/image7.png"/><Relationship Id="rId1" Type="http://schemas.openxmlformats.org/officeDocument/2006/relationships/image" Target="../media/image10.png"/></Relationships>
</file>

<file path=ppt/slides/_rels/slide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1.png"/><Relationship Id="rId2" Type="http://schemas.openxmlformats.org/officeDocument/2006/relationships/image" Target="../media/image7.png"/><Relationship Id="rId1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5.xml"/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1.png"/><Relationship Id="rId2" Type="http://schemas.openxmlformats.org/officeDocument/2006/relationships/image" Target="../media/image7.png"/><Relationship Id="rId1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7.xml"/><Relationship Id="rId5" Type="http://schemas.microsoft.com/office/2007/relationships/diagramDrawing" Target="../diagrams/drawing1.xml"/><Relationship Id="rId4" Type="http://schemas.openxmlformats.org/officeDocument/2006/relationships/diagramColors" Target="../diagrams/colors1.xml"/><Relationship Id="rId3" Type="http://schemas.openxmlformats.org/officeDocument/2006/relationships/diagramQuickStyle" Target="../diagrams/quickStyle1.xml"/><Relationship Id="rId2" Type="http://schemas.openxmlformats.org/officeDocument/2006/relationships/diagramLayout" Target="../diagrams/layout1.xml"/><Relationship Id="rId1" Type="http://schemas.openxmlformats.org/officeDocument/2006/relationships/diagramData" Target="../diagrams/data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3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4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.xml"/><Relationship Id="rId1" Type="http://schemas.openxmlformats.org/officeDocument/2006/relationships/image" Target="../media/image15.jpe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6.jpe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4.pn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17.jpeg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8.png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19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0.png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21.png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4.xml"/><Relationship Id="rId1" Type="http://schemas.openxmlformats.org/officeDocument/2006/relationships/image" Target="../media/image22.png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23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image" Target="../media/image25.png"/><Relationship Id="rId1" Type="http://schemas.openxmlformats.org/officeDocument/2006/relationships/image" Target="../media/image24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26.jpeg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27.jpeg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28.png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30.png"/><Relationship Id="rId1" Type="http://schemas.openxmlformats.org/officeDocument/2006/relationships/image" Target="../media/image29.png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31.png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32.png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33.jpeg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34.jpeg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35.jpeg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36.jpeg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37.jpeg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.xml"/><Relationship Id="rId1" Type="http://schemas.openxmlformats.org/officeDocument/2006/relationships/image" Target="../media/image38.jpe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9.xml"/><Relationship Id="rId2" Type="http://schemas.openxmlformats.org/officeDocument/2006/relationships/slideLayout" Target="../slideLayouts/slideLayout7.xml"/><Relationship Id="rId1" Type="http://schemas.openxmlformats.org/officeDocument/2006/relationships/image" Target="../media/image39.jpeg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hyperlink" Target="https://www.instagram.com/reel/DYDxE6KOOMf/?hl=es-la" TargetMode="Externa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51.xml"/><Relationship Id="rId8" Type="http://schemas.openxmlformats.org/officeDocument/2006/relationships/slideLayout" Target="../slideLayouts/slideLayout2.xml"/><Relationship Id="rId7" Type="http://schemas.openxmlformats.org/officeDocument/2006/relationships/image" Target="../media/image45.png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Relationship Id="rId3" Type="http://schemas.openxmlformats.org/officeDocument/2006/relationships/image" Target="../media/image41.png"/><Relationship Id="rId2" Type="http://schemas.openxmlformats.org/officeDocument/2006/relationships/image" Target="../media/image3.png"/><Relationship Id="rId1" Type="http://schemas.openxmlformats.org/officeDocument/2006/relationships/image" Target="../media/image4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0" y="0"/>
            <a:ext cx="12181682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" name="Google Shape;85;p1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9399366" y="375748"/>
            <a:ext cx="2274956" cy="8129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6" name="Google Shape;86;p1"/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469829" y="2784478"/>
            <a:ext cx="170251" cy="1289043"/>
          </a:xfrm>
          <a:prstGeom prst="rect">
            <a:avLst/>
          </a:prstGeom>
          <a:noFill/>
          <a:ln>
            <a:noFill/>
          </a:ln>
        </p:spPr>
      </p:pic>
      <p:sp>
        <p:nvSpPr>
          <p:cNvPr id="87" name="Google Shape;87;p1"/>
          <p:cNvSpPr txBox="1"/>
          <p:nvPr/>
        </p:nvSpPr>
        <p:spPr>
          <a:xfrm>
            <a:off x="7166610" y="3977640"/>
            <a:ext cx="4274700" cy="23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 panose="020B0604020202020204"/>
              <a:buNone/>
            </a:pPr>
            <a:r>
              <a:rPr lang="es-CO" sz="3200">
                <a:solidFill>
                  <a:schemeClr val="lt1"/>
                </a:solidFill>
                <a:latin typeface="Poppins" panose="00000500000000000000"/>
                <a:ea typeface="Poppins" panose="00000500000000000000"/>
                <a:cs typeface="Poppins" panose="00000500000000000000"/>
                <a:sym typeface="Poppins" panose="00000500000000000000"/>
              </a:rPr>
              <a:t>Facultad de</a:t>
            </a:r>
            <a:endParaRPr sz="1400" b="0" i="0" u="none" strike="noStrike" cap="none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0"/>
              <a:buFont typeface="Arial" panose="020B0604020202020204"/>
              <a:buNone/>
            </a:pPr>
            <a:r>
              <a:rPr lang="es-CO" sz="4000" b="1">
                <a:solidFill>
                  <a:srgbClr val="FF9A00"/>
                </a:solidFill>
                <a:latin typeface="Poppins" panose="00000500000000000000"/>
                <a:ea typeface="Poppins" panose="00000500000000000000"/>
                <a:cs typeface="Poppins" panose="00000500000000000000"/>
                <a:sym typeface="Poppins" panose="00000500000000000000"/>
              </a:rPr>
              <a:t>Economía y Negocios</a:t>
            </a:r>
            <a:endParaRPr sz="1400" b="0" i="0" u="none" strike="noStrike" cap="none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200"/>
              <a:buFont typeface="Arial" panose="020B0604020202020204"/>
              <a:buNone/>
            </a:pPr>
            <a:endParaRPr sz="3200" b="0" i="0" u="none" strike="noStrike" cap="none">
              <a:solidFill>
                <a:schemeClr val="lt1"/>
              </a:solidFill>
              <a:latin typeface="Poppins" panose="00000500000000000000"/>
              <a:ea typeface="Poppins" panose="00000500000000000000"/>
              <a:cs typeface="Poppins" panose="00000500000000000000"/>
              <a:sym typeface="Poppins" panose="00000500000000000000"/>
            </a:endParaRPr>
          </a:p>
        </p:txBody>
      </p:sp>
      <p:pic>
        <p:nvPicPr>
          <p:cNvPr id="88" name="Google Shape;88;p1"/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>
            <a:off x="2308860" y="3446145"/>
            <a:ext cx="1062990" cy="1062990"/>
          </a:xfrm>
          <a:prstGeom prst="rect">
            <a:avLst/>
          </a:prstGeom>
          <a:noFill/>
          <a:ln>
            <a:noFill/>
          </a:ln>
        </p:spPr>
      </p:pic>
      <p:pic>
        <p:nvPicPr>
          <p:cNvPr id="89" name="Google Shape;89;p1"/>
          <p:cNvPicPr preferRelativeResize="0"/>
          <p:nvPr/>
        </p:nvPicPr>
        <p:blipFill rotWithShape="1">
          <a:blip r:embed="rId5"/>
          <a:srcRect/>
          <a:stretch>
            <a:fillRect/>
          </a:stretch>
        </p:blipFill>
        <p:spPr>
          <a:xfrm>
            <a:off x="1552575" y="5570220"/>
            <a:ext cx="1287780" cy="128778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" name="Google Shape;94;p2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0" y="0"/>
            <a:ext cx="12190757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5" name="Google Shape;95;p2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332669" y="2697937"/>
            <a:ext cx="193111" cy="1462126"/>
          </a:xfrm>
          <a:prstGeom prst="rect">
            <a:avLst/>
          </a:prstGeom>
          <a:noFill/>
          <a:ln>
            <a:noFill/>
          </a:ln>
        </p:spPr>
      </p:pic>
      <p:pic>
        <p:nvPicPr>
          <p:cNvPr id="96" name="Google Shape;96;p2"/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10713720" y="794787"/>
            <a:ext cx="666902" cy="1022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97" name="Google Shape;97;p2"/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>
            <a:off x="11169416" y="0"/>
            <a:ext cx="1022583" cy="1022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98" name="Google Shape;98;p2"/>
          <p:cNvPicPr preferRelativeResize="0"/>
          <p:nvPr/>
        </p:nvPicPr>
        <p:blipFill rotWithShape="1">
          <a:blip r:embed="rId5"/>
          <a:srcRect/>
          <a:stretch>
            <a:fillRect/>
          </a:stretch>
        </p:blipFill>
        <p:spPr>
          <a:xfrm>
            <a:off x="0" y="0"/>
            <a:ext cx="1291590" cy="1291590"/>
          </a:xfrm>
          <a:prstGeom prst="rect">
            <a:avLst/>
          </a:prstGeom>
          <a:noFill/>
          <a:ln>
            <a:noFill/>
          </a:ln>
        </p:spPr>
      </p:pic>
      <p:pic>
        <p:nvPicPr>
          <p:cNvPr id="99" name="Google Shape;99;p2"/>
          <p:cNvPicPr preferRelativeResize="0"/>
          <p:nvPr/>
        </p:nvPicPr>
        <p:blipFill rotWithShape="1">
          <a:blip r:embed="rId6"/>
          <a:srcRect/>
          <a:stretch>
            <a:fillRect/>
          </a:stretch>
        </p:blipFill>
        <p:spPr>
          <a:xfrm>
            <a:off x="11525250" y="6191250"/>
            <a:ext cx="666750" cy="6667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" name="Google Shape;100;p2"/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 rot="10800000">
            <a:off x="-1243" y="5835417"/>
            <a:ext cx="1022583" cy="1022583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CuadroTexto 1"/>
          <p:cNvSpPr txBox="1"/>
          <p:nvPr/>
        </p:nvSpPr>
        <p:spPr>
          <a:xfrm>
            <a:off x="5613009" y="1011126"/>
            <a:ext cx="3938954" cy="44627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ES" sz="1800" dirty="0"/>
              <a:t>ESPECIALIZACION  EN FINANZAS</a:t>
            </a:r>
            <a:endParaRPr lang="es-ES" sz="1800" dirty="0"/>
          </a:p>
          <a:p>
            <a:pPr algn="ctr"/>
            <a:endParaRPr lang="es-ES" sz="1800" dirty="0"/>
          </a:p>
          <a:p>
            <a:pPr algn="ctr"/>
            <a:r>
              <a:rPr lang="es-ES" sz="1800" dirty="0"/>
              <a:t>PLANEACION TRIBUTARIA</a:t>
            </a:r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endParaRPr lang="es-ES" sz="1800" dirty="0"/>
          </a:p>
          <a:p>
            <a:pPr algn="ctr"/>
            <a:r>
              <a:rPr lang="es-ES" sz="1800" dirty="0"/>
              <a:t>MARIA ROSALBA SUAREZ ARIZA</a:t>
            </a:r>
            <a:endParaRPr lang="es-ES" sz="1800" dirty="0"/>
          </a:p>
          <a:p>
            <a:endParaRPr lang="es-CO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" name="Google Shape;105;p3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2467" y="0"/>
            <a:ext cx="12187066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6" name="Google Shape;106;p3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10816590" y="566187"/>
            <a:ext cx="666902" cy="1022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107" name="Google Shape;107;p3"/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446969" y="2925176"/>
            <a:ext cx="133085" cy="1007647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CuadroTexto 1"/>
          <p:cNvSpPr txBox="1"/>
          <p:nvPr/>
        </p:nvSpPr>
        <p:spPr>
          <a:xfrm>
            <a:off x="4487594" y="1800665"/>
            <a:ext cx="26728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400" dirty="0"/>
              <a:t>TEMAS</a:t>
            </a:r>
            <a:endParaRPr lang="es-CO" sz="2400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" name="Google Shape;112;g1e7c85b2986_0_0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2467" y="0"/>
            <a:ext cx="12187064" cy="6857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" name="Google Shape;113;g1e7c85b2986_0_0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10816590" y="566187"/>
            <a:ext cx="666902" cy="1022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" name="Google Shape;114;g1e7c85b2986_0_0"/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446969" y="2925176"/>
            <a:ext cx="133085" cy="1007647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Rectángulo 1"/>
          <p:cNvSpPr/>
          <p:nvPr/>
        </p:nvSpPr>
        <p:spPr>
          <a:xfrm>
            <a:off x="3048000" y="1982450"/>
            <a:ext cx="6096000" cy="289310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s-ES" dirty="0"/>
              <a:t>MODULO 1  CONCEPTOS BASICOS  </a:t>
            </a:r>
            <a:br>
              <a:rPr lang="es-ES" dirty="0"/>
            </a:br>
            <a:br>
              <a:rPr lang="es-ES" dirty="0"/>
            </a:br>
            <a:r>
              <a:rPr lang="es-ES" dirty="0"/>
              <a:t>MODULO II  CLASES DE EMPRESARIOS VS OBLIGACIONES TRIBUTARIAS  </a:t>
            </a:r>
            <a:br>
              <a:rPr lang="es-ES" dirty="0"/>
            </a:br>
            <a:br>
              <a:rPr lang="es-ES" dirty="0"/>
            </a:br>
            <a:r>
              <a:rPr lang="es-ES" dirty="0"/>
              <a:t>MODULO III RENTA</a:t>
            </a:r>
            <a:br>
              <a:rPr lang="es-ES" dirty="0"/>
            </a:br>
            <a:br>
              <a:rPr lang="es-ES" dirty="0"/>
            </a:br>
            <a:r>
              <a:rPr lang="es-ES" dirty="0"/>
              <a:t>MODULO IV RETENCION EN LA FUENTE </a:t>
            </a:r>
            <a:br>
              <a:rPr lang="es-ES" dirty="0"/>
            </a:br>
            <a:br>
              <a:rPr lang="es-ES" dirty="0"/>
            </a:br>
            <a:r>
              <a:rPr lang="es-ES" dirty="0"/>
              <a:t>MODULO V IVA</a:t>
            </a:r>
            <a:br>
              <a:rPr lang="es-ES" dirty="0"/>
            </a:br>
            <a:br>
              <a:rPr lang="es-ES" dirty="0"/>
            </a:br>
            <a:r>
              <a:rPr lang="es-ES" dirty="0"/>
              <a:t>MODULO VI REGIMEN SIMPLE TRIBUTACION</a:t>
            </a:r>
            <a:br>
              <a:rPr lang="es-ES" dirty="0"/>
            </a:br>
            <a:endParaRPr lang="es-CO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" name="Google Shape;112;g1e7c85b2986_0_0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2467" y="0"/>
            <a:ext cx="12187064" cy="6857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" name="Google Shape;113;g1e7c85b2986_0_0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10816590" y="566187"/>
            <a:ext cx="666902" cy="1022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" name="Google Shape;114;g1e7c85b2986_0_0"/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446969" y="2925176"/>
            <a:ext cx="133085" cy="1007647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Rectángulo 1"/>
          <p:cNvSpPr/>
          <p:nvPr/>
        </p:nvSpPr>
        <p:spPr>
          <a:xfrm>
            <a:off x="3048000" y="1982450"/>
            <a:ext cx="6096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s-ES" sz="2400" b="1" dirty="0"/>
              <a:t>MODULO 1  CONCEPTOS BASICOS  </a:t>
            </a:r>
            <a:br>
              <a:rPr lang="es-ES" sz="2400" b="1" dirty="0"/>
            </a:br>
            <a:br>
              <a:rPr lang="es-ES" sz="2400" b="1" dirty="0"/>
            </a:br>
            <a:endParaRPr lang="es-CO" sz="2400" b="1" dirty="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2198209" y="230197"/>
            <a:ext cx="7886700" cy="1325563"/>
          </a:xfrm>
        </p:spPr>
        <p:txBody>
          <a:bodyPr/>
          <a:lstStyle/>
          <a:p>
            <a:pPr algn="r"/>
            <a:endParaRPr lang="es-CO" dirty="0">
              <a:latin typeface="Nexa Bold" panose="02000000000000000000" pitchFamily="50" charset="0"/>
            </a:endParaRPr>
          </a:p>
        </p:txBody>
      </p:sp>
      <p:sp>
        <p:nvSpPr>
          <p:cNvPr id="5" name="Marcador de contenido 2"/>
          <p:cNvSpPr>
            <a:spLocks noGrp="1"/>
          </p:cNvSpPr>
          <p:nvPr>
            <p:ph idx="1"/>
          </p:nvPr>
        </p:nvSpPr>
        <p:spPr>
          <a:xfrm>
            <a:off x="2152653" y="1825627"/>
            <a:ext cx="7886700" cy="4351339"/>
          </a:xfrm>
        </p:spPr>
        <p:txBody>
          <a:bodyPr/>
          <a:lstStyle/>
          <a:p>
            <a:endParaRPr lang="es-CO" dirty="0"/>
          </a:p>
        </p:txBody>
      </p:sp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3262648" y="2774324"/>
            <a:ext cx="5950040" cy="21336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4 Diagrama"/>
          <p:cNvGraphicFramePr/>
          <p:nvPr/>
        </p:nvGraphicFramePr>
        <p:xfrm>
          <a:off x="3477492" y="1759527"/>
          <a:ext cx="5200605" cy="44309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16387" name="3 Marcador de número de diapositiva"/>
          <p:cNvSpPr>
            <a:spLocks noGrp="1"/>
          </p:cNvSpPr>
          <p:nvPr>
            <p:ph type="sldNum" sz="quarter" idx="4294967295"/>
          </p:nvPr>
        </p:nvSpPr>
        <p:spPr bwMode="auto">
          <a:xfrm>
            <a:off x="1981361" y="6345298"/>
            <a:ext cx="2133812" cy="3635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B3EBF07F-C317-462A-87CA-D3E5D6A9D675}" type="slidenum">
              <a:rPr lang="es-CO" altLang="es-CO" sz="1100">
                <a:solidFill>
                  <a:srgbClr val="FFFFFF"/>
                </a:solidFill>
                <a:latin typeface="Arial" panose="020B0604020202020204" pitchFamily="34" charset="0"/>
              </a:rPr>
            </a:fld>
            <a:endParaRPr lang="es-CO" altLang="es-CO" sz="110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6" name="5 Flecha izquierda"/>
          <p:cNvSpPr/>
          <p:nvPr/>
        </p:nvSpPr>
        <p:spPr>
          <a:xfrm>
            <a:off x="2934243" y="3344586"/>
            <a:ext cx="2801155" cy="371105"/>
          </a:xfrm>
          <a:prstGeom prst="lef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rtlCol="0" anchor="ctr"/>
          <a:lstStyle/>
          <a:p>
            <a:pPr algn="ctr"/>
            <a:endParaRPr lang="es-CO" sz="1800"/>
          </a:p>
        </p:txBody>
      </p:sp>
      <p:sp>
        <p:nvSpPr>
          <p:cNvPr id="7" name="6 Esquina doblada"/>
          <p:cNvSpPr/>
          <p:nvPr/>
        </p:nvSpPr>
        <p:spPr>
          <a:xfrm>
            <a:off x="1702955" y="2279373"/>
            <a:ext cx="1463123" cy="1454871"/>
          </a:xfrm>
          <a:prstGeom prst="foldedCorner">
            <a:avLst/>
          </a:prstGeom>
          <a:solidFill>
            <a:srgbClr val="002060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rtlCol="0" anchor="ctr"/>
          <a:lstStyle/>
          <a:p>
            <a:pPr algn="ctr"/>
            <a:endParaRPr lang="es-CO" sz="1800" b="1" dirty="0"/>
          </a:p>
          <a:p>
            <a:pPr algn="ctr"/>
            <a:r>
              <a:rPr lang="es-CO" sz="1800" b="1" dirty="0"/>
              <a:t>L 2</a:t>
            </a:r>
            <a:r>
              <a:rPr lang="es-MX" altLang="es-CO" sz="1800" b="1" dirty="0"/>
              <a:t>277 de</a:t>
            </a:r>
            <a:endParaRPr lang="es-MX" altLang="es-CO" sz="1800" b="1" dirty="0"/>
          </a:p>
          <a:p>
            <a:pPr algn="ctr"/>
            <a:r>
              <a:rPr lang="es-MX" altLang="es-CO" sz="1800" b="1" dirty="0"/>
              <a:t>2022</a:t>
            </a:r>
            <a:endParaRPr lang="es-MX" altLang="es-CO" sz="1800" b="1" dirty="0"/>
          </a:p>
          <a:p>
            <a:pPr algn="ctr"/>
            <a:endParaRPr lang="es-CO" sz="1800" b="1" dirty="0"/>
          </a:p>
          <a:p>
            <a:pPr algn="ctr"/>
            <a:r>
              <a:rPr lang="es-CO" sz="1800" b="1" dirty="0"/>
              <a:t>L. 2155 DE 2021</a:t>
            </a:r>
            <a:endParaRPr lang="es-CO" sz="1800" b="1" dirty="0"/>
          </a:p>
        </p:txBody>
      </p:sp>
      <p:sp>
        <p:nvSpPr>
          <p:cNvPr id="8" name="7 CuadroTexto"/>
          <p:cNvSpPr txBox="1"/>
          <p:nvPr/>
        </p:nvSpPr>
        <p:spPr>
          <a:xfrm>
            <a:off x="1717195" y="4327312"/>
            <a:ext cx="1924427" cy="646329"/>
          </a:xfrm>
          <a:prstGeom prst="rect">
            <a:avLst/>
          </a:prstGeom>
          <a:noFill/>
        </p:spPr>
        <p:txBody>
          <a:bodyPr wrap="square" lIns="91439" tIns="45719" rIns="91439" bIns="45719" rtlCol="0">
            <a:spAutoFit/>
          </a:bodyPr>
          <a:lstStyle/>
          <a:p>
            <a:r>
              <a:rPr lang="es-CO" sz="1800" b="1" dirty="0">
                <a:solidFill>
                  <a:srgbClr val="0F06C0"/>
                </a:solidFill>
              </a:rPr>
              <a:t>ESTATUTO TRIBUTARIO</a:t>
            </a:r>
            <a:endParaRPr lang="es-CO" sz="1800" b="1" dirty="0">
              <a:solidFill>
                <a:srgbClr val="0F06C0"/>
              </a:solidFill>
            </a:endParaRPr>
          </a:p>
        </p:txBody>
      </p:sp>
      <p:cxnSp>
        <p:nvCxnSpPr>
          <p:cNvPr id="11" name="10 Conector recto"/>
          <p:cNvCxnSpPr>
            <a:stCxn id="7" idx="2"/>
          </p:cNvCxnSpPr>
          <p:nvPr/>
        </p:nvCxnSpPr>
        <p:spPr>
          <a:xfrm>
            <a:off x="2434516" y="3734242"/>
            <a:ext cx="0" cy="611623"/>
          </a:xfrm>
          <a:prstGeom prst="line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17 Flecha derecha"/>
          <p:cNvSpPr/>
          <p:nvPr/>
        </p:nvSpPr>
        <p:spPr>
          <a:xfrm>
            <a:off x="7256281" y="3659355"/>
            <a:ext cx="1497168" cy="484632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rtlCol="0" anchor="ctr"/>
          <a:lstStyle/>
          <a:p>
            <a:pPr algn="ctr"/>
            <a:endParaRPr lang="es-CO" sz="1800"/>
          </a:p>
        </p:txBody>
      </p:sp>
      <p:sp>
        <p:nvSpPr>
          <p:cNvPr id="19" name="18 Esquina doblada"/>
          <p:cNvSpPr/>
          <p:nvPr/>
        </p:nvSpPr>
        <p:spPr>
          <a:xfrm>
            <a:off x="8729731" y="3425789"/>
            <a:ext cx="2118379" cy="1365175"/>
          </a:xfrm>
          <a:prstGeom prst="foldedCorner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rtlCol="0" anchor="ctr"/>
          <a:lstStyle/>
          <a:p>
            <a:pPr algn="ctr"/>
            <a:r>
              <a:rPr lang="en-US" altLang="es-MX" sz="1800" b="1" dirty="0"/>
              <a:t>Decreto 1390 de 2025</a:t>
            </a:r>
            <a:endParaRPr lang="es-CO" sz="1800" b="1" dirty="0"/>
          </a:p>
        </p:txBody>
      </p:sp>
      <p:sp>
        <p:nvSpPr>
          <p:cNvPr id="20" name="19 Flecha arriba"/>
          <p:cNvSpPr/>
          <p:nvPr/>
        </p:nvSpPr>
        <p:spPr>
          <a:xfrm>
            <a:off x="5735393" y="1313649"/>
            <a:ext cx="350772" cy="965723"/>
          </a:xfrm>
          <a:prstGeom prst="up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rtlCol="0" anchor="ctr"/>
          <a:lstStyle/>
          <a:p>
            <a:pPr algn="ctr"/>
            <a:endParaRPr lang="es-CO" sz="1800"/>
          </a:p>
        </p:txBody>
      </p:sp>
      <p:sp>
        <p:nvSpPr>
          <p:cNvPr id="21" name="20 Esquina doblada"/>
          <p:cNvSpPr/>
          <p:nvPr/>
        </p:nvSpPr>
        <p:spPr>
          <a:xfrm>
            <a:off x="3477494" y="242327"/>
            <a:ext cx="2847111" cy="910344"/>
          </a:xfrm>
          <a:prstGeom prst="foldedCorner">
            <a:avLst/>
          </a:prstGeom>
          <a:solidFill>
            <a:schemeClr val="accent1">
              <a:lumMod val="5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rtlCol="0" anchor="ctr"/>
          <a:lstStyle/>
          <a:p>
            <a:pPr algn="ctr"/>
            <a:r>
              <a:rPr lang="es-CO" sz="1800" dirty="0"/>
              <a:t>DECRETO UNICO  REGLAMENTARIO </a:t>
            </a:r>
            <a:endParaRPr lang="es-CO" sz="1800" dirty="0"/>
          </a:p>
          <a:p>
            <a:pPr algn="ctr"/>
            <a:r>
              <a:rPr lang="es-CO" sz="1800" dirty="0"/>
              <a:t>D 1625 DE 2016</a:t>
            </a:r>
            <a:endParaRPr lang="es-CO" sz="1800" dirty="0"/>
          </a:p>
        </p:txBody>
      </p:sp>
      <p:sp>
        <p:nvSpPr>
          <p:cNvPr id="22" name="21 Arco"/>
          <p:cNvSpPr/>
          <p:nvPr/>
        </p:nvSpPr>
        <p:spPr>
          <a:xfrm>
            <a:off x="5803016" y="614971"/>
            <a:ext cx="946597" cy="618187"/>
          </a:xfrm>
          <a:prstGeom prst="arc">
            <a:avLst>
              <a:gd name="adj1" fmla="val 13830186"/>
              <a:gd name="adj2" fmla="val 1920325"/>
            </a:avLst>
          </a:prstGeom>
          <a:ln w="730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91439" tIns="45719" rIns="91439" bIns="45719" rtlCol="0" anchor="ctr"/>
          <a:lstStyle/>
          <a:p>
            <a:pPr algn="ctr"/>
            <a:endParaRPr lang="es-CO" sz="1800"/>
          </a:p>
        </p:txBody>
      </p:sp>
      <p:sp>
        <p:nvSpPr>
          <p:cNvPr id="23" name="22 Esquina doblada"/>
          <p:cNvSpPr/>
          <p:nvPr/>
        </p:nvSpPr>
        <p:spPr>
          <a:xfrm>
            <a:off x="6285969" y="1056071"/>
            <a:ext cx="1139783" cy="502276"/>
          </a:xfrm>
          <a:prstGeom prst="foldedCorner">
            <a:avLst/>
          </a:prstGeom>
          <a:solidFill>
            <a:schemeClr val="tx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rtlCol="0" anchor="ctr"/>
          <a:lstStyle/>
          <a:p>
            <a:pPr algn="ctr"/>
            <a:r>
              <a:rPr lang="es-CO" sz="1800" dirty="0"/>
              <a:t>DR 358 DE 2020</a:t>
            </a:r>
            <a:endParaRPr lang="es-CO" sz="1800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3909392" y="1600200"/>
            <a:ext cx="2951536" cy="9144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2800" dirty="0"/>
              <a:t>CONCEPTOS</a:t>
            </a:r>
            <a:endParaRPr lang="es-CO" sz="2800" dirty="0"/>
          </a:p>
          <a:p>
            <a:pPr algn="ctr">
              <a:defRPr/>
            </a:pPr>
            <a:r>
              <a:rPr lang="es-CO" sz="2800" dirty="0"/>
              <a:t>DIAN</a:t>
            </a:r>
            <a:endParaRPr lang="es-CO" sz="2800" dirty="0"/>
          </a:p>
        </p:txBody>
      </p:sp>
      <p:sp>
        <p:nvSpPr>
          <p:cNvPr id="3" name="Flecha: hacia abajo 2"/>
          <p:cNvSpPr/>
          <p:nvPr/>
        </p:nvSpPr>
        <p:spPr>
          <a:xfrm>
            <a:off x="5178126" y="2743200"/>
            <a:ext cx="1021489" cy="609600"/>
          </a:xfrm>
          <a:prstGeom prst="downArrow">
            <a:avLst>
              <a:gd name="adj1" fmla="val 50000"/>
              <a:gd name="adj2" fmla="val 44531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4" name="Rectángulo 3"/>
          <p:cNvSpPr/>
          <p:nvPr/>
        </p:nvSpPr>
        <p:spPr>
          <a:xfrm>
            <a:off x="3280134" y="3581400"/>
            <a:ext cx="4819007" cy="9906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3600" dirty="0"/>
              <a:t>ALCANCE JURIDICO</a:t>
            </a:r>
            <a:endParaRPr lang="es-CO" sz="3600" dirty="0"/>
          </a:p>
        </p:txBody>
      </p:sp>
      <p:sp>
        <p:nvSpPr>
          <p:cNvPr id="5" name="Flecha: hacia abajo 4"/>
          <p:cNvSpPr/>
          <p:nvPr/>
        </p:nvSpPr>
        <p:spPr>
          <a:xfrm>
            <a:off x="5689639" y="4876800"/>
            <a:ext cx="486044" cy="381000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17414" name="CuadroTexto 5"/>
          <p:cNvSpPr txBox="1">
            <a:spLocks noChangeArrowheads="1"/>
          </p:cNvSpPr>
          <p:nvPr/>
        </p:nvSpPr>
        <p:spPr bwMode="auto">
          <a:xfrm>
            <a:off x="3648257" y="5257831"/>
            <a:ext cx="4283561" cy="646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9" tIns="45719" rIns="91439" bIns="45719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CO" altLang="es-CO" sz="1800" b="1" dirty="0">
                <a:solidFill>
                  <a:srgbClr val="C00000"/>
                </a:solidFill>
              </a:rPr>
              <a:t>LEY 223 DE 1995 ARTICULO 264 DEROGADO </a:t>
            </a:r>
            <a:endParaRPr lang="es-CO" altLang="es-CO" sz="1800" b="1" dirty="0">
              <a:solidFill>
                <a:srgbClr val="C00000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2152653" y="365131"/>
            <a:ext cx="7886700" cy="1325563"/>
          </a:xfrm>
        </p:spPr>
        <p:txBody>
          <a:bodyPr/>
          <a:lstStyle/>
          <a:p>
            <a:pPr algn="r"/>
            <a:endParaRPr lang="es-CO" dirty="0">
              <a:latin typeface="Nexa Bold" panose="02000000000000000000" pitchFamily="50" charset="0"/>
            </a:endParaRPr>
          </a:p>
        </p:txBody>
      </p:sp>
      <p:pic>
        <p:nvPicPr>
          <p:cNvPr id="6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1"/>
          <a:srcRect/>
          <a:stretch>
            <a:fillRect/>
          </a:stretch>
        </p:blipFill>
        <p:spPr bwMode="auto">
          <a:xfrm>
            <a:off x="4745833" y="3606085"/>
            <a:ext cx="2700339" cy="1455312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1 Rectángulo"/>
          <p:cNvSpPr/>
          <p:nvPr/>
        </p:nvSpPr>
        <p:spPr>
          <a:xfrm>
            <a:off x="2586532" y="2769016"/>
            <a:ext cx="6964251" cy="666975"/>
          </a:xfrm>
          <a:prstGeom prst="rect">
            <a:avLst/>
          </a:prstGeom>
        </p:spPr>
        <p:txBody>
          <a:bodyPr wrap="square" lIns="91439" tIns="45719" rIns="91439" bIns="45719">
            <a:spAutoFit/>
          </a:bodyPr>
          <a:lstStyle/>
          <a:p>
            <a:r>
              <a:rPr lang="es-CO" sz="1865" b="1" dirty="0">
                <a:solidFill>
                  <a:prstClr val="black"/>
                </a:solidFill>
              </a:rPr>
              <a:t>LAS BASES Y CUANTIAS DE IMPUESTOS NO SE FIJAN EN PESOS</a:t>
            </a:r>
            <a:endParaRPr lang="es-CO" sz="1865" b="1" dirty="0">
              <a:solidFill>
                <a:prstClr val="black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Line 8"/>
          <p:cNvSpPr>
            <a:spLocks noChangeShapeType="1"/>
          </p:cNvSpPr>
          <p:nvPr/>
        </p:nvSpPr>
        <p:spPr bwMode="auto">
          <a:xfrm>
            <a:off x="6096001" y="1349433"/>
            <a:ext cx="0" cy="7159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1439" tIns="45719" rIns="91439" bIns="45719"/>
          <a:lstStyle/>
          <a:p>
            <a:endParaRPr lang="es-CO" sz="1800"/>
          </a:p>
        </p:txBody>
      </p:sp>
      <p:sp>
        <p:nvSpPr>
          <p:cNvPr id="19459" name="Line 11"/>
          <p:cNvSpPr>
            <a:spLocks noChangeShapeType="1"/>
          </p:cNvSpPr>
          <p:nvPr/>
        </p:nvSpPr>
        <p:spPr bwMode="auto">
          <a:xfrm>
            <a:off x="6096001" y="1993906"/>
            <a:ext cx="0" cy="714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1439" tIns="45719" rIns="91439" bIns="45719"/>
          <a:lstStyle/>
          <a:p>
            <a:endParaRPr lang="es-CO" sz="1800"/>
          </a:p>
        </p:txBody>
      </p:sp>
      <p:sp>
        <p:nvSpPr>
          <p:cNvPr id="62468" name="Rectangle 16"/>
          <p:cNvSpPr>
            <a:spLocks noChangeArrowheads="1"/>
          </p:cNvSpPr>
          <p:nvPr/>
        </p:nvSpPr>
        <p:spPr bwMode="auto">
          <a:xfrm>
            <a:off x="3567115" y="1844825"/>
            <a:ext cx="4357688" cy="451961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1439" tIns="45719" rIns="91439" bIns="45719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endParaRPr lang="es-CO" altLang="es-AR" sz="1700">
              <a:latin typeface="Arial" panose="020B0604020202020204" pitchFamily="34" charset="0"/>
            </a:endParaRPr>
          </a:p>
        </p:txBody>
      </p:sp>
      <p:sp>
        <p:nvSpPr>
          <p:cNvPr id="62469" name="Text Box 17"/>
          <p:cNvSpPr txBox="1">
            <a:spLocks noChangeArrowheads="1"/>
          </p:cNvSpPr>
          <p:nvPr/>
        </p:nvSpPr>
        <p:spPr bwMode="auto">
          <a:xfrm>
            <a:off x="3729044" y="2230487"/>
            <a:ext cx="4195763" cy="42319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39" tIns="45719" rIns="91439" bIns="45719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Tx/>
              <a:buNone/>
              <a:defRPr/>
            </a:pPr>
            <a:r>
              <a:rPr lang="es-ES" altLang="es-AR" sz="2000" b="1" dirty="0">
                <a:latin typeface="Arial" panose="020B0604020202020204" pitchFamily="34" charset="0"/>
              </a:rPr>
              <a:t>UNIDAD DE VALOR TRIBUTARIO</a:t>
            </a:r>
            <a:endParaRPr lang="es-ES" altLang="es-AR" sz="2000" b="1" dirty="0">
              <a:latin typeface="Arial" panose="020B0604020202020204" pitchFamily="34" charset="0"/>
            </a:endParaRPr>
          </a:p>
          <a:p>
            <a:pPr algn="just" eaLnBrk="1" hangingPunct="1">
              <a:spcBef>
                <a:spcPct val="0"/>
              </a:spcBef>
              <a:buNone/>
              <a:defRPr/>
            </a:pPr>
            <a:endParaRPr lang="es-ES" altLang="es-AR" sz="2400" b="1" dirty="0">
              <a:solidFill>
                <a:srgbClr val="FF0000"/>
              </a:solidFill>
              <a:latin typeface="Arial" panose="020B0604020202020204" pitchFamily="34" charset="0"/>
            </a:endParaRPr>
          </a:p>
          <a:p>
            <a:pPr algn="just" eaLnBrk="1" hangingPunct="1">
              <a:spcBef>
                <a:spcPct val="0"/>
              </a:spcBef>
              <a:buNone/>
              <a:defRPr/>
            </a:pPr>
            <a:r>
              <a:rPr lang="es-ES" altLang="es-AR" sz="2400" b="1" dirty="0">
                <a:solidFill>
                  <a:srgbClr val="FF0000"/>
                </a:solidFill>
                <a:latin typeface="Arial" panose="020B0604020202020204" pitchFamily="34" charset="0"/>
              </a:rPr>
              <a:t>2025 $49.799</a:t>
            </a:r>
            <a:endParaRPr lang="es-ES" altLang="es-AR" sz="2400" b="1" dirty="0">
              <a:solidFill>
                <a:srgbClr val="FF0000"/>
              </a:solidFill>
              <a:latin typeface="Arial" panose="020B0604020202020204" pitchFamily="34" charset="0"/>
            </a:endParaRPr>
          </a:p>
          <a:p>
            <a:pPr algn="just" eaLnBrk="1" hangingPunct="1">
              <a:spcBef>
                <a:spcPct val="0"/>
              </a:spcBef>
              <a:buNone/>
              <a:defRPr/>
            </a:pPr>
            <a:r>
              <a:rPr lang="es-ES" altLang="es-AR" sz="2400" b="1" dirty="0">
                <a:solidFill>
                  <a:srgbClr val="FF0000"/>
                </a:solidFill>
                <a:latin typeface="Arial" panose="020B0604020202020204" pitchFamily="34" charset="0"/>
              </a:rPr>
              <a:t>2026 $ 52.374</a:t>
            </a:r>
            <a:endParaRPr lang="es-ES" altLang="es-AR" sz="2400" b="1" dirty="0">
              <a:solidFill>
                <a:srgbClr val="FF0000"/>
              </a:solidFill>
              <a:latin typeface="Arial" panose="020B0604020202020204" pitchFamily="34" charset="0"/>
            </a:endParaRPr>
          </a:p>
          <a:p>
            <a:pPr marL="457200" indent="-457200" algn="just">
              <a:spcBef>
                <a:spcPct val="0"/>
              </a:spcBef>
              <a:buFontTx/>
              <a:buAutoNum type="arabicPlain" startAt="2019"/>
              <a:defRPr/>
            </a:pPr>
            <a:endParaRPr lang="es-ES" altLang="es-AR" sz="2400" b="1" dirty="0">
              <a:solidFill>
                <a:srgbClr val="FF0000"/>
              </a:solidFill>
              <a:latin typeface="Arial" panose="020B0604020202020204" pitchFamily="34" charset="0"/>
            </a:endParaRPr>
          </a:p>
          <a:p>
            <a:pPr algn="just">
              <a:spcBef>
                <a:spcPct val="0"/>
              </a:spcBef>
              <a:buNone/>
              <a:defRPr/>
            </a:pPr>
            <a:r>
              <a:rPr lang="es-ES" altLang="es-AR" sz="2400" b="1" u="sng" dirty="0">
                <a:latin typeface="Arial" panose="020B0604020202020204" pitchFamily="34" charset="0"/>
              </a:rPr>
              <a:t>EL VALOR EN PESOS LO FIJA LA DIAN MEDIANTE RESOLUCION</a:t>
            </a:r>
            <a:endParaRPr lang="es-ES" altLang="es-AR" sz="2400" b="1" u="sng" dirty="0">
              <a:latin typeface="Arial" panose="020B0604020202020204" pitchFamily="34" charset="0"/>
            </a:endParaRPr>
          </a:p>
          <a:p>
            <a:pPr algn="just">
              <a:spcBef>
                <a:spcPct val="0"/>
              </a:spcBef>
              <a:buNone/>
              <a:defRPr/>
            </a:pPr>
            <a:endParaRPr lang="es-ES" altLang="es-AR" sz="2400" b="1" dirty="0">
              <a:solidFill>
                <a:srgbClr val="FF0000"/>
              </a:solidFill>
              <a:latin typeface="Arial" panose="020B0604020202020204" pitchFamily="34" charset="0"/>
            </a:endParaRPr>
          </a:p>
          <a:p>
            <a:pPr marL="457200" indent="-457200" algn="just">
              <a:spcBef>
                <a:spcPct val="0"/>
              </a:spcBef>
              <a:buFontTx/>
              <a:buAutoNum type="arabicPlain" startAt="2019"/>
              <a:defRPr/>
            </a:pPr>
            <a:endParaRPr lang="es-ES" altLang="es-AR" sz="2400" b="1" dirty="0">
              <a:solidFill>
                <a:srgbClr val="FF0000"/>
              </a:solidFill>
              <a:latin typeface="Arial" panose="020B0604020202020204" pitchFamily="34" charset="0"/>
            </a:endParaRPr>
          </a:p>
          <a:p>
            <a:pPr algn="just" eaLnBrk="1" hangingPunct="1">
              <a:spcBef>
                <a:spcPct val="0"/>
              </a:spcBef>
              <a:buFontTx/>
              <a:buNone/>
              <a:defRPr/>
            </a:pPr>
            <a:endParaRPr lang="es-ES" altLang="es-AR" sz="1300" b="1" dirty="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2152653" y="365131"/>
            <a:ext cx="7886700" cy="1325563"/>
          </a:xfrm>
        </p:spPr>
        <p:txBody>
          <a:bodyPr/>
          <a:lstStyle/>
          <a:p>
            <a:pPr algn="r"/>
            <a:endParaRPr lang="es-CO" dirty="0">
              <a:latin typeface="Nexa Bold" panose="02000000000000000000" pitchFamily="50" charset="0"/>
            </a:endParaRPr>
          </a:p>
        </p:txBody>
      </p:sp>
      <p:sp>
        <p:nvSpPr>
          <p:cNvPr id="5" name="Marcador de contenido 2"/>
          <p:cNvSpPr>
            <a:spLocks noGrp="1"/>
          </p:cNvSpPr>
          <p:nvPr>
            <p:ph idx="1"/>
          </p:nvPr>
        </p:nvSpPr>
        <p:spPr>
          <a:xfrm>
            <a:off x="2152653" y="1825627"/>
            <a:ext cx="7886700" cy="4351339"/>
          </a:xfrm>
        </p:spPr>
        <p:txBody>
          <a:bodyPr/>
          <a:lstStyle/>
          <a:p>
            <a:endParaRPr lang="es-CO" dirty="0"/>
          </a:p>
          <a:p>
            <a:endParaRPr lang="es-CO" dirty="0"/>
          </a:p>
          <a:p>
            <a:endParaRPr lang="es-CO" dirty="0"/>
          </a:p>
        </p:txBody>
      </p:sp>
      <p:grpSp>
        <p:nvGrpSpPr>
          <p:cNvPr id="6" name="Group 4"/>
          <p:cNvGrpSpPr/>
          <p:nvPr/>
        </p:nvGrpSpPr>
        <p:grpSpPr bwMode="auto">
          <a:xfrm>
            <a:off x="3201596" y="2495561"/>
            <a:ext cx="1395413" cy="2100263"/>
            <a:chOff x="684208" y="2492370"/>
            <a:chExt cx="1873258" cy="2108204"/>
          </a:xfrm>
        </p:grpSpPr>
        <p:sp>
          <p:nvSpPr>
            <p:cNvPr id="7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3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4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5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6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7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8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9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0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1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2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3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4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5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6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7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8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9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0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1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2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3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4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5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6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7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8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9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0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1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2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3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4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5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6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7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0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1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2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3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4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5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6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7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8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9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0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1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2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3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4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5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6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7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8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9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0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1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2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3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4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5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6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7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8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9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0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1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2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3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4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5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6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7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8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9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0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1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2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3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4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5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6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7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8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9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0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1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2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3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4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5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6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7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8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9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0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1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2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3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4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5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6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7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8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9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0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1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2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3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</p:grpSp>
      <p:sp>
        <p:nvSpPr>
          <p:cNvPr id="124" name="AutoShape 122"/>
          <p:cNvSpPr/>
          <p:nvPr/>
        </p:nvSpPr>
        <p:spPr bwMode="auto">
          <a:xfrm rot="21566826" flipH="1">
            <a:off x="4808756" y="3362419"/>
            <a:ext cx="481013" cy="573088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0 h 21600"/>
              <a:gd name="T10" fmla="*/ 2147483647 w 21600"/>
              <a:gd name="T11" fmla="*/ 2147483647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lIns="91439" tIns="45719" rIns="91439" bIns="45719" anchor="ctr"/>
          <a:lstStyle/>
          <a:p>
            <a:endParaRPr lang="es-CO" sz="1800">
              <a:solidFill>
                <a:prstClr val="black"/>
              </a:solidFill>
            </a:endParaRPr>
          </a:p>
        </p:txBody>
      </p:sp>
      <p:sp>
        <p:nvSpPr>
          <p:cNvPr id="2" name="1 CuadroTexto"/>
          <p:cNvSpPr txBox="1"/>
          <p:nvPr/>
        </p:nvSpPr>
        <p:spPr>
          <a:xfrm>
            <a:off x="5870623" y="3370264"/>
            <a:ext cx="2925799" cy="379654"/>
          </a:xfrm>
          <a:prstGeom prst="rect">
            <a:avLst/>
          </a:prstGeom>
          <a:noFill/>
        </p:spPr>
        <p:txBody>
          <a:bodyPr wrap="none" lIns="91439" tIns="45719" rIns="91439" bIns="45719" rtlCol="0">
            <a:spAutoFit/>
          </a:bodyPr>
          <a:lstStyle/>
          <a:p>
            <a:r>
              <a:rPr lang="es-CO" sz="1865" b="1" dirty="0">
                <a:solidFill>
                  <a:srgbClr val="7030A0"/>
                </a:solidFill>
              </a:rPr>
              <a:t>IMPUESTOS Y CLASES </a:t>
            </a:r>
            <a:endParaRPr lang="es-CO" sz="1865" b="1" dirty="0">
              <a:solidFill>
                <a:srgbClr val="7030A0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4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4648200" y="6356358"/>
            <a:ext cx="2895600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39" tIns="45719" rIns="91439" bIns="45719" numCol="1" rtlCol="0" anchor="t" anchorCtr="0" compatLnSpc="1">
            <a:no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" name="Rectángulo 2"/>
          <p:cNvSpPr/>
          <p:nvPr/>
        </p:nvSpPr>
        <p:spPr>
          <a:xfrm>
            <a:off x="3112813" y="685800"/>
            <a:ext cx="5583923" cy="685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3200" b="1" dirty="0"/>
              <a:t>IMPUESTOS Y CLASES</a:t>
            </a:r>
            <a:endParaRPr lang="es-CO" sz="3200" b="1" dirty="0"/>
          </a:p>
        </p:txBody>
      </p:sp>
      <p:cxnSp>
        <p:nvCxnSpPr>
          <p:cNvPr id="5" name="Conector recto de flecha 4"/>
          <p:cNvCxnSpPr/>
          <p:nvPr/>
        </p:nvCxnSpPr>
        <p:spPr>
          <a:xfrm flipH="1">
            <a:off x="2577368" y="1524000"/>
            <a:ext cx="535445" cy="91440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sp>
        <p:nvSpPr>
          <p:cNvPr id="8" name="Rectángulo 7"/>
          <p:cNvSpPr/>
          <p:nvPr/>
        </p:nvSpPr>
        <p:spPr>
          <a:xfrm>
            <a:off x="1735951" y="2590800"/>
            <a:ext cx="2141780" cy="9144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2000" b="1" dirty="0"/>
              <a:t>IMPUESTOS</a:t>
            </a:r>
            <a:endParaRPr lang="es-CO" sz="2000" b="1" dirty="0"/>
          </a:p>
        </p:txBody>
      </p:sp>
      <p:cxnSp>
        <p:nvCxnSpPr>
          <p:cNvPr id="10" name="Conector recto de flecha 9"/>
          <p:cNvCxnSpPr/>
          <p:nvPr/>
        </p:nvCxnSpPr>
        <p:spPr>
          <a:xfrm>
            <a:off x="5407571" y="1524000"/>
            <a:ext cx="0" cy="91440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sp>
        <p:nvSpPr>
          <p:cNvPr id="16" name="Rectángulo 15"/>
          <p:cNvSpPr/>
          <p:nvPr/>
        </p:nvSpPr>
        <p:spPr>
          <a:xfrm>
            <a:off x="4647429" y="2633722"/>
            <a:ext cx="1984016" cy="871537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1800" b="1" dirty="0"/>
              <a:t>TASAS</a:t>
            </a:r>
            <a:endParaRPr lang="es-CO" sz="1800" b="1" dirty="0"/>
          </a:p>
          <a:p>
            <a:pPr algn="ctr">
              <a:defRPr/>
            </a:pPr>
            <a:r>
              <a:rPr lang="es-CO" sz="1800" b="1" dirty="0"/>
              <a:t> </a:t>
            </a:r>
            <a:endParaRPr lang="es-CO" sz="1800" dirty="0"/>
          </a:p>
        </p:txBody>
      </p:sp>
      <p:cxnSp>
        <p:nvCxnSpPr>
          <p:cNvPr id="18" name="Conector recto de flecha 17"/>
          <p:cNvCxnSpPr/>
          <p:nvPr/>
        </p:nvCxnSpPr>
        <p:spPr>
          <a:xfrm>
            <a:off x="8084801" y="1524000"/>
            <a:ext cx="611937" cy="91440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sp>
        <p:nvSpPr>
          <p:cNvPr id="20" name="Rectángulo 19"/>
          <p:cNvSpPr/>
          <p:nvPr/>
        </p:nvSpPr>
        <p:spPr>
          <a:xfrm>
            <a:off x="7544595" y="2633722"/>
            <a:ext cx="2569223" cy="871537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1800" b="1" dirty="0"/>
              <a:t>CONTRIBUCIONES</a:t>
            </a:r>
            <a:endParaRPr lang="es-CO" sz="1800" b="1" dirty="0"/>
          </a:p>
        </p:txBody>
      </p:sp>
      <p:sp>
        <p:nvSpPr>
          <p:cNvPr id="20490" name="CuadroTexto 1"/>
          <p:cNvSpPr txBox="1">
            <a:spLocks noChangeArrowheads="1"/>
          </p:cNvSpPr>
          <p:nvPr/>
        </p:nvSpPr>
        <p:spPr bwMode="auto">
          <a:xfrm>
            <a:off x="1735954" y="4114831"/>
            <a:ext cx="2294765" cy="1815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9" tIns="45719" rIns="91439" bIns="45719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/>
            <a:r>
              <a:rPr lang="es-CO" altLang="es-CO" sz="1600"/>
              <a:t>PAGAR UNA SUMA DE DINERO. </a:t>
            </a:r>
            <a:endParaRPr lang="es-CO" altLang="es-CO" sz="1600"/>
          </a:p>
          <a:p>
            <a:pPr algn="just"/>
            <a:endParaRPr lang="es-CO" altLang="es-CO" sz="1600"/>
          </a:p>
          <a:p>
            <a:pPr algn="just"/>
            <a:r>
              <a:rPr lang="es-CO" altLang="es-CO" sz="1600"/>
              <a:t>NO EXISTE UNA CONTRAPRESTACION POR PARTE DEL ESTADO</a:t>
            </a:r>
            <a:endParaRPr lang="es-CO" altLang="es-CO" sz="1600"/>
          </a:p>
        </p:txBody>
      </p:sp>
      <p:sp>
        <p:nvSpPr>
          <p:cNvPr id="20491" name="CuadroTexto 3"/>
          <p:cNvSpPr txBox="1">
            <a:spLocks noChangeArrowheads="1"/>
          </p:cNvSpPr>
          <p:nvPr/>
        </p:nvSpPr>
        <p:spPr bwMode="auto">
          <a:xfrm>
            <a:off x="4489673" y="4114831"/>
            <a:ext cx="2524241" cy="28007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9" tIns="45719" rIns="91439" bIns="45719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CO" altLang="es-CO" sz="1600" dirty="0"/>
              <a:t>PAGAR UNA SUMA DE DINERO </a:t>
            </a:r>
            <a:endParaRPr lang="es-CO" altLang="es-CO" sz="1600" dirty="0"/>
          </a:p>
          <a:p>
            <a:endParaRPr lang="es-CO" altLang="es-CO" sz="1600" dirty="0"/>
          </a:p>
          <a:p>
            <a:r>
              <a:rPr lang="es-CO" altLang="es-CO" sz="1600" dirty="0"/>
              <a:t>EL ESTADO PRESTA UN SERVICIO PUBLICO IMDIVIDUAL</a:t>
            </a:r>
            <a:endParaRPr lang="es-CO" altLang="es-CO" sz="1600" dirty="0"/>
          </a:p>
          <a:p>
            <a:endParaRPr lang="es-CO" altLang="es-CO" sz="1600" dirty="0"/>
          </a:p>
          <a:p>
            <a:r>
              <a:rPr lang="es-CO" altLang="es-CO" sz="1600" b="1" dirty="0">
                <a:solidFill>
                  <a:srgbClr val="FF0000"/>
                </a:solidFill>
              </a:rPr>
              <a:t>Peaje</a:t>
            </a:r>
            <a:endParaRPr lang="es-CO" altLang="es-CO" sz="1600" b="1" dirty="0">
              <a:solidFill>
                <a:srgbClr val="FF0000"/>
              </a:solidFill>
            </a:endParaRPr>
          </a:p>
          <a:p>
            <a:r>
              <a:rPr lang="es-CO" altLang="es-CO" sz="1600" b="1" dirty="0">
                <a:solidFill>
                  <a:srgbClr val="FF0000"/>
                </a:solidFill>
              </a:rPr>
              <a:t>Tasa aeroportuaria</a:t>
            </a:r>
            <a:endParaRPr lang="es-CO" altLang="es-CO" sz="1600" b="1" dirty="0">
              <a:solidFill>
                <a:srgbClr val="FF0000"/>
              </a:solidFill>
            </a:endParaRPr>
          </a:p>
          <a:p>
            <a:endParaRPr lang="es-CO" altLang="es-CO" sz="1600" dirty="0"/>
          </a:p>
          <a:p>
            <a:endParaRPr lang="es-CO" altLang="es-CO" sz="1600" dirty="0"/>
          </a:p>
        </p:txBody>
      </p:sp>
      <p:sp>
        <p:nvSpPr>
          <p:cNvPr id="20492" name="CuadroTexto 5"/>
          <p:cNvSpPr txBox="1">
            <a:spLocks noChangeArrowheads="1"/>
          </p:cNvSpPr>
          <p:nvPr/>
        </p:nvSpPr>
        <p:spPr bwMode="auto">
          <a:xfrm>
            <a:off x="7090402" y="4179919"/>
            <a:ext cx="3365655" cy="1815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9" tIns="45719" rIns="91439" bIns="45719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CO" altLang="es-CO" sz="1600" dirty="0"/>
              <a:t>PAGO DE UN GRUPO ECONOMICO O SOCIAL</a:t>
            </a:r>
            <a:endParaRPr lang="es-CO" altLang="es-CO" sz="1600" dirty="0"/>
          </a:p>
          <a:p>
            <a:r>
              <a:rPr lang="es-CO" altLang="es-CO" sz="1600" dirty="0"/>
              <a:t>BENEFICIA AL SECTOR</a:t>
            </a:r>
            <a:endParaRPr lang="es-CO" altLang="es-CO" sz="1600" dirty="0"/>
          </a:p>
          <a:p>
            <a:endParaRPr lang="es-CO" altLang="es-CO" sz="1600" dirty="0"/>
          </a:p>
          <a:p>
            <a:r>
              <a:rPr lang="es-CO" altLang="es-CO" sz="1600" b="1" dirty="0">
                <a:solidFill>
                  <a:srgbClr val="FF0000"/>
                </a:solidFill>
              </a:rPr>
              <a:t>--CONTRIBUCION NACIONAL DE VALORIZACION</a:t>
            </a:r>
            <a:endParaRPr lang="es-CO" altLang="es-CO" sz="1600" b="1" dirty="0">
              <a:solidFill>
                <a:srgbClr val="FF0000"/>
              </a:solidFill>
            </a:endParaRPr>
          </a:p>
          <a:p>
            <a:endParaRPr lang="es-CO" altLang="es-CO" sz="1600" dirty="0"/>
          </a:p>
        </p:txBody>
      </p:sp>
    </p:spTree>
  </p:cSld>
  <p:clrMapOvr>
    <a:masterClrMapping/>
  </p:clrMapOvr>
  <p:transition spd="slow"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4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4648200" y="6356358"/>
            <a:ext cx="2895600" cy="36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39" tIns="45719" rIns="91439" bIns="45719" numCol="1" rtlCol="0" anchor="t" anchorCtr="0" compatLnSpc="1">
            <a:no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" name="Rectángulo 2"/>
          <p:cNvSpPr/>
          <p:nvPr/>
        </p:nvSpPr>
        <p:spPr>
          <a:xfrm>
            <a:off x="2952752" y="685800"/>
            <a:ext cx="5943600" cy="685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3200" b="1" dirty="0"/>
              <a:t>IMPUESTOS Y CLASES</a:t>
            </a:r>
            <a:endParaRPr lang="es-CO" sz="3200" b="1" dirty="0"/>
          </a:p>
        </p:txBody>
      </p:sp>
      <p:cxnSp>
        <p:nvCxnSpPr>
          <p:cNvPr id="5" name="Conector recto de flecha 4"/>
          <p:cNvCxnSpPr/>
          <p:nvPr/>
        </p:nvCxnSpPr>
        <p:spPr>
          <a:xfrm flipH="1">
            <a:off x="4067176" y="1546225"/>
            <a:ext cx="400051" cy="91440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sp>
        <p:nvSpPr>
          <p:cNvPr id="8" name="Rectángulo 7"/>
          <p:cNvSpPr/>
          <p:nvPr/>
        </p:nvSpPr>
        <p:spPr>
          <a:xfrm>
            <a:off x="2838451" y="2590800"/>
            <a:ext cx="2857500" cy="9144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2000" b="1" dirty="0"/>
              <a:t>DIRECTOS</a:t>
            </a:r>
            <a:endParaRPr lang="es-CO" sz="2000" b="1" dirty="0"/>
          </a:p>
        </p:txBody>
      </p:sp>
      <p:cxnSp>
        <p:nvCxnSpPr>
          <p:cNvPr id="18" name="Conector recto de flecha 17"/>
          <p:cNvCxnSpPr/>
          <p:nvPr/>
        </p:nvCxnSpPr>
        <p:spPr>
          <a:xfrm>
            <a:off x="7581901" y="1524000"/>
            <a:ext cx="457200" cy="914400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4"/>
          </a:lnRef>
          <a:fillRef idx="0">
            <a:schemeClr val="accent4"/>
          </a:fillRef>
          <a:effectRef idx="1">
            <a:schemeClr val="accent4"/>
          </a:effectRef>
          <a:fontRef idx="minor">
            <a:schemeClr val="tx1"/>
          </a:fontRef>
        </p:style>
      </p:cxnSp>
      <p:sp>
        <p:nvSpPr>
          <p:cNvPr id="20" name="Rectángulo 19"/>
          <p:cNvSpPr/>
          <p:nvPr/>
        </p:nvSpPr>
        <p:spPr>
          <a:xfrm>
            <a:off x="6153151" y="2633722"/>
            <a:ext cx="2571751" cy="871537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9" tIns="45719" rIns="91439" bIns="45719" anchor="ctr"/>
          <a:lstStyle/>
          <a:p>
            <a:pPr algn="ctr">
              <a:defRPr/>
            </a:pPr>
            <a:r>
              <a:rPr lang="es-CO" sz="1800" b="1" dirty="0"/>
              <a:t>INDIRECTOS</a:t>
            </a:r>
            <a:endParaRPr lang="es-CO" sz="1800" b="1" dirty="0"/>
          </a:p>
        </p:txBody>
      </p:sp>
      <p:sp>
        <p:nvSpPr>
          <p:cNvPr id="23560" name="CuadroTexto 1"/>
          <p:cNvSpPr txBox="1">
            <a:spLocks noChangeArrowheads="1"/>
          </p:cNvSpPr>
          <p:nvPr/>
        </p:nvSpPr>
        <p:spPr bwMode="auto">
          <a:xfrm>
            <a:off x="2838451" y="4114801"/>
            <a:ext cx="2857500" cy="18158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9" tIns="45719" rIns="91439" bIns="45719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/>
            <a:r>
              <a:rPr lang="es-CO" altLang="es-CO" sz="1600" b="1" dirty="0"/>
              <a:t>EJEMPLOS DE IMPUESTOS DIRECTOS:</a:t>
            </a:r>
            <a:endParaRPr lang="es-CO" altLang="es-CO" sz="1600" b="1" dirty="0"/>
          </a:p>
          <a:p>
            <a:pPr algn="just"/>
            <a:endParaRPr lang="es-CO" altLang="es-CO" sz="1600" dirty="0"/>
          </a:p>
          <a:p>
            <a:pPr algn="just"/>
            <a:r>
              <a:rPr lang="es-CO" altLang="es-CO" sz="1600" b="1" dirty="0">
                <a:solidFill>
                  <a:srgbClr val="0070C0"/>
                </a:solidFill>
              </a:rPr>
              <a:t>RENTA</a:t>
            </a:r>
            <a:endParaRPr lang="es-CO" altLang="es-CO" sz="1600" b="1" dirty="0">
              <a:solidFill>
                <a:srgbClr val="0070C0"/>
              </a:solidFill>
            </a:endParaRPr>
          </a:p>
          <a:p>
            <a:pPr algn="just"/>
            <a:r>
              <a:rPr lang="es-CO" altLang="es-CO" sz="1600" b="1" dirty="0">
                <a:solidFill>
                  <a:srgbClr val="0070C0"/>
                </a:solidFill>
              </a:rPr>
              <a:t>IMPUESTO UNIFICADO DE TRIBUTACION SIMPLE</a:t>
            </a:r>
            <a:endParaRPr lang="es-CO" altLang="es-CO" sz="1600" b="1" dirty="0">
              <a:solidFill>
                <a:srgbClr val="0070C0"/>
              </a:solidFill>
            </a:endParaRPr>
          </a:p>
          <a:p>
            <a:pPr algn="just"/>
            <a:endParaRPr lang="es-CO" altLang="es-CO" sz="1600" b="1" dirty="0">
              <a:solidFill>
                <a:srgbClr val="0070C0"/>
              </a:solidFill>
            </a:endParaRPr>
          </a:p>
        </p:txBody>
      </p:sp>
      <p:sp>
        <p:nvSpPr>
          <p:cNvPr id="23561" name="CuadroTexto 5"/>
          <p:cNvSpPr txBox="1">
            <a:spLocks noChangeArrowheads="1"/>
          </p:cNvSpPr>
          <p:nvPr/>
        </p:nvSpPr>
        <p:spPr bwMode="auto">
          <a:xfrm>
            <a:off x="6153181" y="4179890"/>
            <a:ext cx="2743201" cy="2308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9" tIns="45719" rIns="91439" bIns="45719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CO" altLang="es-CO" sz="1600" b="1"/>
              <a:t>EJEMPLOS DE IMPUESTOS INDIRECTOS</a:t>
            </a:r>
            <a:endParaRPr lang="es-CO" altLang="es-CO" sz="1600" b="1"/>
          </a:p>
          <a:p>
            <a:endParaRPr lang="es-CO" altLang="es-CO" sz="1600" b="1"/>
          </a:p>
          <a:p>
            <a:r>
              <a:rPr lang="es-CO" altLang="es-CO" sz="1600" b="1"/>
              <a:t> </a:t>
            </a:r>
            <a:r>
              <a:rPr lang="es-CO" altLang="es-CO" sz="1600" b="1">
                <a:solidFill>
                  <a:srgbClr val="FF0000"/>
                </a:solidFill>
              </a:rPr>
              <a:t>IMPUESTO A LAS VENTAS- IVA</a:t>
            </a:r>
            <a:endParaRPr lang="es-CO" altLang="es-CO" sz="1600" b="1">
              <a:solidFill>
                <a:srgbClr val="FF0000"/>
              </a:solidFill>
            </a:endParaRPr>
          </a:p>
          <a:p>
            <a:r>
              <a:rPr lang="es-CO" altLang="es-CO" sz="1600" b="1">
                <a:solidFill>
                  <a:srgbClr val="FF0000"/>
                </a:solidFill>
              </a:rPr>
              <a:t>GMF</a:t>
            </a:r>
            <a:endParaRPr lang="es-CO" altLang="es-CO" sz="1600" b="1">
              <a:solidFill>
                <a:srgbClr val="FF0000"/>
              </a:solidFill>
            </a:endParaRPr>
          </a:p>
          <a:p>
            <a:endParaRPr lang="es-CO" altLang="es-CO" sz="1600"/>
          </a:p>
          <a:p>
            <a:endParaRPr lang="es-CO" altLang="es-CO" sz="1600"/>
          </a:p>
        </p:txBody>
      </p:sp>
      <p:cxnSp>
        <p:nvCxnSpPr>
          <p:cNvPr id="9" name="Conector recto 8"/>
          <p:cNvCxnSpPr>
            <a:stCxn id="8" idx="2"/>
          </p:cNvCxnSpPr>
          <p:nvPr/>
        </p:nvCxnSpPr>
        <p:spPr>
          <a:xfrm flipH="1">
            <a:off x="3924302" y="3505200"/>
            <a:ext cx="342900" cy="609600"/>
          </a:xfrm>
          <a:prstGeom prst="line">
            <a:avLst/>
          </a:prstGeom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Conector recto de flecha 16"/>
          <p:cNvCxnSpPr/>
          <p:nvPr/>
        </p:nvCxnSpPr>
        <p:spPr>
          <a:xfrm>
            <a:off x="7296181" y="3543302"/>
            <a:ext cx="285751" cy="636588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accent5"/>
          </a:lnRef>
          <a:fillRef idx="0">
            <a:schemeClr val="accent5"/>
          </a:fillRef>
          <a:effectRef idx="1">
            <a:schemeClr val="accent5"/>
          </a:effectRef>
          <a:fontRef idx="minor">
            <a:schemeClr val="tx1"/>
          </a:fontRef>
        </p:style>
      </p:cxnSp>
    </p:spTree>
  </p:cSld>
  <p:clrMapOvr>
    <a:masterClrMapping/>
  </p:clrMapOvr>
  <p:transition spd="slow"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2152653" y="365131"/>
            <a:ext cx="7886700" cy="1325563"/>
          </a:xfrm>
        </p:spPr>
        <p:txBody>
          <a:bodyPr/>
          <a:lstStyle/>
          <a:p>
            <a:pPr algn="r"/>
            <a:endParaRPr lang="es-CO" dirty="0">
              <a:latin typeface="Nexa Bold" panose="02000000000000000000" pitchFamily="50" charset="0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2152651" y="1825625"/>
          <a:ext cx="7886702" cy="3566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43351"/>
                <a:gridCol w="3943351"/>
              </a:tblGrid>
              <a:tr h="1920240">
                <a:tc>
                  <a:txBody>
                    <a:bodyPr/>
                    <a:lstStyle/>
                    <a:p>
                      <a:r>
                        <a:rPr lang="es-CO" sz="2400" dirty="0"/>
                        <a:t>NACIONALES</a:t>
                      </a:r>
                      <a:endParaRPr lang="es-CO" sz="2400" dirty="0"/>
                    </a:p>
                  </a:txBody>
                  <a:tcPr marL="68580" marR="6858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400" dirty="0"/>
                        <a:t>IMPUESTO DE RENTA</a:t>
                      </a:r>
                      <a:endParaRPr lang="es-CO" sz="2400" dirty="0"/>
                    </a:p>
                    <a:p>
                      <a:r>
                        <a:rPr lang="es-CO" sz="2400" dirty="0"/>
                        <a:t>IMPUESTO DE TRIBUTACION SIMPLE</a:t>
                      </a:r>
                      <a:endParaRPr lang="es-CO" sz="2400" dirty="0"/>
                    </a:p>
                    <a:p>
                      <a:r>
                        <a:rPr lang="es-CO" sz="2400" dirty="0"/>
                        <a:t>IVA</a:t>
                      </a:r>
                      <a:endParaRPr lang="es-CO" sz="2400" dirty="0"/>
                    </a:p>
                    <a:p>
                      <a:r>
                        <a:rPr lang="es-CO" sz="2400" dirty="0"/>
                        <a:t>GMF</a:t>
                      </a:r>
                      <a:endParaRPr lang="es-CO" sz="2400" dirty="0"/>
                    </a:p>
                  </a:txBody>
                  <a:tcPr marL="68580" marR="68580">
                    <a:solidFill>
                      <a:srgbClr val="002060"/>
                    </a:solidFill>
                  </a:tcPr>
                </a:tc>
              </a:tr>
              <a:tr h="822960">
                <a:tc>
                  <a:txBody>
                    <a:bodyPr/>
                    <a:lstStyle/>
                    <a:p>
                      <a:r>
                        <a:rPr lang="es-CO" sz="2400" dirty="0"/>
                        <a:t>DEPARTAMENTALES</a:t>
                      </a:r>
                      <a:endParaRPr lang="es-CO" sz="2400" dirty="0"/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r>
                        <a:rPr lang="es-CO" sz="2400" dirty="0"/>
                        <a:t>IMPUESTOS AL VICIO </a:t>
                      </a:r>
                      <a:endParaRPr lang="es-CO" sz="2400" dirty="0"/>
                    </a:p>
                    <a:p>
                      <a:r>
                        <a:rPr lang="es-CO" sz="2400" dirty="0"/>
                        <a:t>IMPUESTO DE REGISTRO</a:t>
                      </a:r>
                      <a:endParaRPr lang="es-CO" sz="2400" dirty="0"/>
                    </a:p>
                  </a:txBody>
                  <a:tcPr marL="68580" marR="68580"/>
                </a:tc>
              </a:tr>
              <a:tr h="822960">
                <a:tc>
                  <a:txBody>
                    <a:bodyPr/>
                    <a:lstStyle/>
                    <a:p>
                      <a:r>
                        <a:rPr lang="es-CO" sz="2400" dirty="0"/>
                        <a:t>MUNICIPALES</a:t>
                      </a:r>
                      <a:endParaRPr lang="es-CO" sz="2400" dirty="0"/>
                    </a:p>
                  </a:txBody>
                  <a:tcPr marL="68580" marR="68580"/>
                </a:tc>
                <a:tc>
                  <a:txBody>
                    <a:bodyPr/>
                    <a:lstStyle/>
                    <a:p>
                      <a:r>
                        <a:rPr lang="es-CO" sz="2400" dirty="0"/>
                        <a:t>INDUSTRIA Y COMERCIO</a:t>
                      </a:r>
                      <a:endParaRPr lang="es-CO" sz="2400" dirty="0"/>
                    </a:p>
                    <a:p>
                      <a:r>
                        <a:rPr lang="es-CO" sz="2400" dirty="0"/>
                        <a:t>PREDIAL</a:t>
                      </a:r>
                      <a:endParaRPr lang="es-CO" sz="2400" dirty="0"/>
                    </a:p>
                  </a:txBody>
                  <a:tcPr marL="68580" marR="68580"/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contenido 2"/>
          <p:cNvSpPr>
            <a:spLocks noGrp="1"/>
          </p:cNvSpPr>
          <p:nvPr>
            <p:ph idx="1"/>
          </p:nvPr>
        </p:nvSpPr>
        <p:spPr>
          <a:xfrm>
            <a:off x="2152653" y="1825627"/>
            <a:ext cx="7886700" cy="4351339"/>
          </a:xfrm>
        </p:spPr>
        <p:txBody>
          <a:bodyPr/>
          <a:lstStyle/>
          <a:p>
            <a:endParaRPr lang="es-CO" dirty="0"/>
          </a:p>
          <a:p>
            <a:endParaRPr lang="es-CO" dirty="0"/>
          </a:p>
          <a:p>
            <a:endParaRPr lang="es-CO" dirty="0"/>
          </a:p>
        </p:txBody>
      </p:sp>
      <p:grpSp>
        <p:nvGrpSpPr>
          <p:cNvPr id="6" name="Group 4"/>
          <p:cNvGrpSpPr/>
          <p:nvPr/>
        </p:nvGrpSpPr>
        <p:grpSpPr bwMode="auto">
          <a:xfrm>
            <a:off x="3201596" y="2495561"/>
            <a:ext cx="1395413" cy="2100263"/>
            <a:chOff x="684208" y="2492370"/>
            <a:chExt cx="1873258" cy="2108204"/>
          </a:xfrm>
        </p:grpSpPr>
        <p:sp>
          <p:nvSpPr>
            <p:cNvPr id="7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3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7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8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9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5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6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7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9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0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1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2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3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4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5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6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7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8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39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0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1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2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3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4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5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6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7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8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49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0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1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2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3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5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6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7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8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9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0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1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2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3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4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6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8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9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0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2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3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4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5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6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7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8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9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0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1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2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3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4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5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6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7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8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89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0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1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2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3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4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5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6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7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8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99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0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1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2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3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4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5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6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7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8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09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0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1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2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3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4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5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6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7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8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19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0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1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2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124" name="AutoShape 122"/>
          <p:cNvSpPr/>
          <p:nvPr/>
        </p:nvSpPr>
        <p:spPr bwMode="auto">
          <a:xfrm rot="21566826" flipH="1">
            <a:off x="4808756" y="3362419"/>
            <a:ext cx="481013" cy="573088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0 h 21600"/>
              <a:gd name="T10" fmla="*/ 2147483647 w 21600"/>
              <a:gd name="T11" fmla="*/ 2147483647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lIns="91439" tIns="45719" rIns="91439" bIns="45719" anchor="ctr"/>
          <a:lstStyle/>
          <a:p>
            <a:endParaRPr lang="es-CO" sz="1800"/>
          </a:p>
        </p:txBody>
      </p:sp>
      <p:sp>
        <p:nvSpPr>
          <p:cNvPr id="2" name="1 CuadroTexto"/>
          <p:cNvSpPr txBox="1"/>
          <p:nvPr/>
        </p:nvSpPr>
        <p:spPr>
          <a:xfrm>
            <a:off x="5870623" y="3370265"/>
            <a:ext cx="5947460" cy="954105"/>
          </a:xfrm>
          <a:prstGeom prst="rect">
            <a:avLst/>
          </a:prstGeom>
          <a:noFill/>
        </p:spPr>
        <p:txBody>
          <a:bodyPr wrap="none" lIns="91439" tIns="45719" rIns="91439" bIns="45719" rtlCol="0">
            <a:spAutoFit/>
          </a:bodyPr>
          <a:lstStyle/>
          <a:p>
            <a:r>
              <a:rPr lang="es-CO" sz="2800" b="1" dirty="0">
                <a:solidFill>
                  <a:srgbClr val="7030A0"/>
                </a:solidFill>
              </a:rPr>
              <a:t>ASPECTOS CONSTITUCIONALES</a:t>
            </a:r>
            <a:endParaRPr lang="es-CO" sz="2800" b="1" dirty="0">
              <a:solidFill>
                <a:srgbClr val="7030A0"/>
              </a:solidFill>
            </a:endParaRPr>
          </a:p>
          <a:p>
            <a:r>
              <a:rPr lang="es-CO" sz="2800" b="1" dirty="0">
                <a:solidFill>
                  <a:srgbClr val="7030A0"/>
                </a:solidFill>
              </a:rPr>
              <a:t>  DE LOS IMPUESTOS</a:t>
            </a:r>
            <a:endParaRPr lang="es-CO" sz="2800" b="1" dirty="0">
              <a:solidFill>
                <a:srgbClr val="7030A0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ítulo 1"/>
          <p:cNvSpPr txBox="1">
            <a:spLocks noGrp="1"/>
          </p:cNvSpPr>
          <p:nvPr>
            <p:ph type="title"/>
          </p:nvPr>
        </p:nvSpPr>
        <p:spPr>
          <a:xfrm>
            <a:off x="2151874" y="1139825"/>
            <a:ext cx="7888255" cy="990600"/>
          </a:xfrm>
        </p:spPr>
        <p:txBody>
          <a:bodyPr/>
          <a:lstStyle/>
          <a:p>
            <a:pPr algn="r"/>
            <a:r>
              <a:rPr lang="es-CO">
                <a:latin typeface="Nexa Bold"/>
              </a:rPr>
              <a:t> </a:t>
            </a:r>
            <a:r>
              <a:rPr lang="es-CO" sz="3200">
                <a:latin typeface="Nexa Bold"/>
              </a:rPr>
              <a:t>FUNDAMENTOS CONSTITUCIONALES</a:t>
            </a:r>
            <a:endParaRPr lang="es-CO">
              <a:latin typeface="Nexa Bold"/>
            </a:endParaRPr>
          </a:p>
        </p:txBody>
      </p:sp>
      <p:graphicFrame>
        <p:nvGraphicFramePr>
          <p:cNvPr id="3" name="2 Marcador de contenido"/>
          <p:cNvGraphicFramePr>
            <a:graphicFrameLocks noGrp="1"/>
          </p:cNvGraphicFramePr>
          <p:nvPr>
            <p:ph idx="1"/>
          </p:nvPr>
        </p:nvGraphicFramePr>
        <p:xfrm>
          <a:off x="2151874" y="2230441"/>
          <a:ext cx="7888254" cy="45880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44127"/>
                <a:gridCol w="3944127"/>
              </a:tblGrid>
              <a:tr h="277108">
                <a:tc>
                  <a:txBody>
                    <a:bodyPr/>
                    <a:lstStyle/>
                    <a:p>
                      <a:r>
                        <a:rPr lang="es-CO" sz="1300" dirty="0"/>
                        <a:t>ASPECTO CONSTITUCIONAL </a:t>
                      </a:r>
                      <a:endParaRPr lang="es-CO" sz="13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ARTICULO CONSTITUCION  NACIONAL</a:t>
                      </a:r>
                      <a:endParaRPr lang="es-CO" sz="1300" dirty="0"/>
                    </a:p>
                  </a:txBody>
                  <a:tcPr marL="68593" marR="68593" marT="34165" marB="34165"/>
                </a:tc>
              </a:tr>
              <a:tr h="357891">
                <a:tc>
                  <a:txBody>
                    <a:bodyPr/>
                    <a:lstStyle/>
                    <a:p>
                      <a:r>
                        <a:rPr lang="es-CO" sz="1900" dirty="0"/>
                        <a:t>PRINCIPIO DE LEGALIDAD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ART 338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</a:tr>
              <a:tr h="357891">
                <a:tc>
                  <a:txBody>
                    <a:bodyPr/>
                    <a:lstStyle/>
                    <a:p>
                      <a:r>
                        <a:rPr lang="es-CO" sz="1900" dirty="0"/>
                        <a:t>ESTADOS DE  EXCEPCION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ART 212 A 215</a:t>
                      </a:r>
                      <a:endParaRPr lang="es-CO" sz="19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93" marR="68593" marT="34165" marB="34165"/>
                </a:tc>
              </a:tr>
              <a:tr h="937011">
                <a:tc>
                  <a:txBody>
                    <a:bodyPr/>
                    <a:lstStyle/>
                    <a:p>
                      <a:r>
                        <a:rPr lang="es-CO" sz="1900" dirty="0"/>
                        <a:t>DERECHO A LA INTIMIDAD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ART 15</a:t>
                      </a:r>
                      <a:endParaRPr lang="es-CO" sz="1900" dirty="0"/>
                    </a:p>
                    <a:p>
                      <a:r>
                        <a:rPr lang="es-CO" sz="1900" dirty="0">
                          <a:solidFill>
                            <a:srgbClr val="FF0000"/>
                          </a:solidFill>
                        </a:rPr>
                        <a:t>Sentencia T-381 de 1993 </a:t>
                      </a:r>
                      <a:endParaRPr lang="es-CO" sz="1900" dirty="0">
                        <a:solidFill>
                          <a:srgbClr val="FF0000"/>
                        </a:solidFill>
                      </a:endParaRPr>
                    </a:p>
                    <a:p>
                      <a:r>
                        <a:rPr lang="es-CO" sz="1900" dirty="0">
                          <a:solidFill>
                            <a:srgbClr val="FF0000"/>
                          </a:solidFill>
                        </a:rPr>
                        <a:t>DIAN VS BAVARIA S.A</a:t>
                      </a:r>
                      <a:endParaRPr lang="es-CO" sz="1900" dirty="0">
                        <a:solidFill>
                          <a:srgbClr val="FF0000"/>
                        </a:solidFill>
                      </a:endParaRPr>
                    </a:p>
                  </a:txBody>
                  <a:tcPr marL="68593" marR="68593" marT="34165" marB="34165"/>
                </a:tc>
              </a:tr>
              <a:tr h="647451">
                <a:tc>
                  <a:txBody>
                    <a:bodyPr/>
                    <a:lstStyle/>
                    <a:p>
                      <a:r>
                        <a:rPr lang="es-CO" sz="1900" dirty="0"/>
                        <a:t>REGIMEN</a:t>
                      </a:r>
                      <a:r>
                        <a:rPr lang="es-CO" sz="1900" baseline="0" dirty="0"/>
                        <a:t> TRIBUTARIO DE LOS BIENES INMUEBLES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ART 317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</a:tr>
              <a:tr h="637291">
                <a:tc>
                  <a:txBody>
                    <a:bodyPr/>
                    <a:lstStyle/>
                    <a:p>
                      <a:r>
                        <a:rPr lang="es-CO" sz="1900" dirty="0"/>
                        <a:t>PRINCIPIOS </a:t>
                      </a:r>
                      <a:r>
                        <a:rPr lang="es-CO" sz="1900" baseline="0" dirty="0"/>
                        <a:t> DEL SISTEMA TRIBUTARIO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ART 363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</a:tr>
              <a:tr h="637291">
                <a:tc>
                  <a:txBody>
                    <a:bodyPr/>
                    <a:lstStyle/>
                    <a:p>
                      <a:r>
                        <a:rPr lang="es-CO" sz="1900" dirty="0"/>
                        <a:t>APLICACIÓN</a:t>
                      </a:r>
                      <a:r>
                        <a:rPr lang="es-CO" sz="1900" baseline="0" dirty="0"/>
                        <a:t> NORMA TRIBUTARIA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ART 338 363 INC 2</a:t>
                      </a:r>
                      <a:endParaRPr lang="es-CO" sz="1900" b="1" dirty="0">
                        <a:solidFill>
                          <a:srgbClr val="FF0000"/>
                        </a:solidFill>
                      </a:endParaRPr>
                    </a:p>
                  </a:txBody>
                  <a:tcPr marL="68593" marR="68593" marT="34165" marB="34165"/>
                </a:tc>
              </a:tr>
              <a:tr h="357891">
                <a:tc>
                  <a:txBody>
                    <a:bodyPr/>
                    <a:lstStyle/>
                    <a:p>
                      <a:r>
                        <a:rPr lang="es-CO" sz="1900" dirty="0"/>
                        <a:t>ACCION DE TUTELA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ART 85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</a:tr>
              <a:tr h="357891">
                <a:tc>
                  <a:txBody>
                    <a:bodyPr/>
                    <a:lstStyle/>
                    <a:p>
                      <a:r>
                        <a:rPr lang="es-CO" sz="1900" dirty="0"/>
                        <a:t>DERECHOS ADQUIRIDOS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ART</a:t>
                      </a:r>
                      <a:r>
                        <a:rPr lang="es-CO" sz="1900" baseline="0" dirty="0"/>
                        <a:t>  58</a:t>
                      </a:r>
                      <a:endParaRPr lang="es-CO" sz="1900" dirty="0"/>
                    </a:p>
                  </a:txBody>
                  <a:tcPr marL="68593" marR="68593" marT="34165" marB="34165"/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1"/>
          <p:cNvSpPr/>
          <p:nvPr/>
        </p:nvSpPr>
        <p:spPr bwMode="auto">
          <a:xfrm>
            <a:off x="10009188" y="6559551"/>
            <a:ext cx="273051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/>
            <a:fld id="{2374F448-96E2-4A00-BFD9-84A5FE140FFF}" type="slidenum">
              <a:rPr lang="es-ES_tradnl" altLang="es-ES" sz="1200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6867" name="Rectangle 2"/>
          <p:cNvSpPr/>
          <p:nvPr/>
        </p:nvSpPr>
        <p:spPr bwMode="auto">
          <a:xfrm>
            <a:off x="1943102" y="255589"/>
            <a:ext cx="789781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45720" rIns="4572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/>
            <a:r>
              <a:rPr lang="es-ES_tradnl" altLang="es-ES" sz="280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                Periodo fiscal o gravable</a:t>
            </a:r>
            <a:endParaRPr lang="es-ES_tradnl" altLang="es-ES" sz="1800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36868" name="Rectangle 3"/>
          <p:cNvSpPr/>
          <p:nvPr/>
        </p:nvSpPr>
        <p:spPr bwMode="auto">
          <a:xfrm>
            <a:off x="2036765" y="1358902"/>
            <a:ext cx="7997825" cy="11387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45720" rIns="4572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endParaRPr lang="es-CO" altLang="es-ES" sz="2800" b="1"/>
          </a:p>
          <a:p>
            <a:r>
              <a:rPr lang="es-CO" altLang="es-ES" sz="2000"/>
              <a:t>Es el lapso temporal en que el sujeto pasivo o responsable debe declarar y pagar el impuesto</a:t>
            </a:r>
            <a:endParaRPr lang="es-ES_tradnl" altLang="es-ES" sz="2000">
              <a:solidFill>
                <a:schemeClr val="bg2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36869" name="Marcador de número de diapositiva 1"/>
          <p:cNvSpPr>
            <a:spLocks noGrp="1"/>
          </p:cNvSpPr>
          <p:nvPr>
            <p:ph type="sldNum" sz="quarter" idx="4294967295"/>
          </p:nvPr>
        </p:nvSpPr>
        <p:spPr>
          <a:xfrm>
            <a:off x="10009188" y="6559550"/>
            <a:ext cx="273051" cy="173039"/>
          </a:xfrm>
          <a:prstGeom prst="rect">
            <a:avLst/>
          </a:prstGeom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fld id="{B97A947D-FE93-46B9-BEEB-4CEB83A2F548}" type="slidenum">
              <a:rPr lang="es-ES_tradnl" altLang="es-ES">
                <a:solidFill>
                  <a:srgbClr val="FFFFFF"/>
                </a:solidFill>
              </a:rPr>
            </a:fld>
            <a:endParaRPr lang="es-ES_tradnl" altLang="es-ES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med"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1"/>
          <p:cNvSpPr/>
          <p:nvPr/>
        </p:nvSpPr>
        <p:spPr bwMode="auto">
          <a:xfrm>
            <a:off x="10009188" y="6559551"/>
            <a:ext cx="273051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/>
            <a:fld id="{77FF086E-68DA-4669-86BB-DB0325BF2E57}" type="slidenum">
              <a:rPr lang="es-ES_tradnl" altLang="es-ES" sz="1200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7891" name="Rectangle 2"/>
          <p:cNvSpPr/>
          <p:nvPr/>
        </p:nvSpPr>
        <p:spPr bwMode="auto">
          <a:xfrm>
            <a:off x="1943101" y="255590"/>
            <a:ext cx="8877299" cy="666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wrap="square" lIns="45720" rIns="4572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/>
            <a:endParaRPr lang="es-ES_tradnl" altLang="es-ES" sz="186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/>
            <a:r>
              <a:rPr lang="es-ES_tradnl" altLang="es-ES" sz="186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	Ejemplos de Periodo fiscal- aplicación Ley Tributaria</a:t>
            </a:r>
            <a:endParaRPr lang="es-ES_tradnl" altLang="es-ES" sz="1600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37892" name="Rectangle 3"/>
          <p:cNvSpPr/>
          <p:nvPr/>
        </p:nvSpPr>
        <p:spPr bwMode="auto">
          <a:xfrm>
            <a:off x="2036765" y="1358902"/>
            <a:ext cx="7997825" cy="24821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45720" rIns="45720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r>
              <a:rPr lang="es-CO" altLang="es-ES" sz="186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 </a:t>
            </a:r>
            <a:r>
              <a:rPr lang="es-CO" altLang="es-ES" sz="280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Impuesto de Renta</a:t>
            </a:r>
            <a:endParaRPr lang="es-CO" altLang="es-ES" sz="186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r>
              <a:rPr lang="es-CO" altLang="es-ES" sz="2000" dirty="0">
                <a:solidFill>
                  <a:schemeClr val="tx1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Hecho generador: Percibir ingresos </a:t>
            </a:r>
            <a:endParaRPr lang="es-CO" altLang="es-ES" sz="2000" dirty="0">
              <a:solidFill>
                <a:schemeClr val="tx1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r>
              <a:rPr lang="es-CO" altLang="es-ES" sz="2000" dirty="0">
                <a:solidFill>
                  <a:schemeClr val="tx1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Periodo fiscal: Anual. ( 1 de enero a 31 de diciembre</a:t>
            </a:r>
            <a:r>
              <a:rPr lang="es-CO" altLang="es-ES" sz="2000" dirty="0">
                <a:solidFill>
                  <a:schemeClr val="bg2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)</a:t>
            </a:r>
            <a:endParaRPr lang="es-CO" altLang="es-ES" sz="2000" dirty="0">
              <a:solidFill>
                <a:schemeClr val="bg2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endParaRPr lang="es-CO" altLang="es-ES" sz="1800" dirty="0">
              <a:solidFill>
                <a:schemeClr val="bg2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endParaRPr lang="es-ES_tradnl" altLang="es-ES" sz="2000" dirty="0">
              <a:solidFill>
                <a:schemeClr val="bg2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37893" name="Marcador de número de diapositiva 1"/>
          <p:cNvSpPr>
            <a:spLocks noGrp="1"/>
          </p:cNvSpPr>
          <p:nvPr>
            <p:ph type="sldNum" sz="quarter" idx="4294967295"/>
          </p:nvPr>
        </p:nvSpPr>
        <p:spPr>
          <a:xfrm>
            <a:off x="10009188" y="6559550"/>
            <a:ext cx="273051" cy="173039"/>
          </a:xfrm>
          <a:prstGeom prst="rect">
            <a:avLst/>
          </a:prstGeom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fld id="{ACE8CD2E-D92B-414A-9E3C-4FC7C6B5D55D}" type="slidenum">
              <a:rPr lang="es-ES_tradnl" altLang="es-ES">
                <a:solidFill>
                  <a:srgbClr val="FFFFFF"/>
                </a:solidFill>
              </a:rPr>
            </a:fld>
            <a:endParaRPr lang="es-ES_tradnl" altLang="es-ES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med"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1"/>
          <p:cNvSpPr/>
          <p:nvPr/>
        </p:nvSpPr>
        <p:spPr bwMode="auto">
          <a:xfrm>
            <a:off x="10009188" y="6559551"/>
            <a:ext cx="273051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/>
            <a:fld id="{5E30F5D6-DA20-4524-A0AD-7A29F65321EF}" type="slidenum">
              <a:rPr lang="es-ES_tradnl" altLang="es-ES" sz="1200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9939" name="Rectangle 2"/>
          <p:cNvSpPr/>
          <p:nvPr/>
        </p:nvSpPr>
        <p:spPr bwMode="auto">
          <a:xfrm>
            <a:off x="1943101" y="255589"/>
            <a:ext cx="1024889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wrap="square" lIns="45720" rIns="4572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/>
            <a:r>
              <a:rPr lang="es-ES_tradnl" altLang="es-ES" sz="280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             </a:t>
            </a:r>
            <a:r>
              <a:rPr lang="es-ES_tradnl" altLang="es-ES" sz="186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Ejemplos de Periodo fiscal- aplicación Ley Tributaria</a:t>
            </a:r>
            <a:endParaRPr lang="es-ES_tradnl" altLang="es-ES" sz="1600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7172" name="Rectangle 3"/>
          <p:cNvSpPr/>
          <p:nvPr/>
        </p:nvSpPr>
        <p:spPr bwMode="auto">
          <a:xfrm>
            <a:off x="2036765" y="1358901"/>
            <a:ext cx="7997825" cy="4431030"/>
          </a:xfrm>
          <a:prstGeom prst="rect">
            <a:avLst/>
          </a:prstGeom>
          <a:noFill/>
          <a:ln>
            <a:noFill/>
          </a:ln>
        </p:spPr>
        <p:txBody>
          <a:bodyPr lIns="45720" rIns="45720">
            <a:spAutoFit/>
          </a:bodyPr>
          <a:lstStyle/>
          <a:p>
            <a:pPr marL="372745" indent="-372745" algn="just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CO" altLang="es-ES" sz="186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 </a:t>
            </a:r>
            <a:r>
              <a:rPr lang="es-CO" altLang="es-ES" sz="280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Impuesto a las Ventas</a:t>
            </a:r>
            <a:endParaRPr lang="es-CO" altLang="es-ES" sz="186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372745" indent="-372745" algn="just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CO" altLang="es-ES" sz="2000" dirty="0">
                <a:latin typeface="Arial" panose="020B0604020202020204" pitchFamily="34" charset="0"/>
                <a:sym typeface="Arial Narrow" panose="020B0606020202030204" pitchFamily="34" charset="0"/>
              </a:rPr>
              <a:t>Hecho generador: Consumir bienes y servicios </a:t>
            </a:r>
            <a:endParaRPr lang="es-CO" altLang="es-ES" sz="2000" dirty="0"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372745" indent="-372745" algn="just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CO" altLang="es-ES" sz="2000" dirty="0">
                <a:latin typeface="Arial" panose="020B0604020202020204" pitchFamily="34" charset="0"/>
                <a:sym typeface="Arial Narrow" panose="020B0606020202030204" pitchFamily="34" charset="0"/>
              </a:rPr>
              <a:t>Periodo fiscal:</a:t>
            </a:r>
            <a:endParaRPr lang="es-CO" altLang="es-ES" sz="2000" dirty="0"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342900" indent="-342900" algn="just">
              <a:lnSpc>
                <a:spcPct val="150000"/>
              </a:lnSpc>
              <a:buClr>
                <a:srgbClr val="0098CD"/>
              </a:buClr>
              <a:buSzPct val="50000"/>
              <a:buFontTx/>
              <a:buChar char="-"/>
              <a:defRPr/>
            </a:pPr>
            <a:r>
              <a:rPr lang="es-CO" altLang="es-ES" sz="2000" dirty="0">
                <a:latin typeface="Arial" panose="020B0604020202020204" pitchFamily="34" charset="0"/>
                <a:sym typeface="Arial Narrow" panose="020B0606020202030204" pitchFamily="34" charset="0"/>
              </a:rPr>
              <a:t>-Bimestral . ( Ingresos año anterior mayores o iguales a 92000 UVT)</a:t>
            </a:r>
            <a:endParaRPr lang="es-CO" altLang="es-ES" sz="2000" dirty="0"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342900" indent="-342900" algn="just">
              <a:lnSpc>
                <a:spcPct val="150000"/>
              </a:lnSpc>
              <a:buClr>
                <a:srgbClr val="0098CD"/>
              </a:buClr>
              <a:buSzPct val="50000"/>
              <a:buFontTx/>
              <a:buChar char="-"/>
              <a:defRPr/>
            </a:pPr>
            <a:r>
              <a:rPr lang="es-CO" altLang="es-ES" sz="2000" dirty="0">
                <a:latin typeface="Arial" panose="020B0604020202020204" pitchFamily="34" charset="0"/>
                <a:sym typeface="Arial Narrow" panose="020B0606020202030204" pitchFamily="34" charset="0"/>
              </a:rPr>
              <a:t>-Cuatrimestral. Ingresos </a:t>
            </a:r>
            <a:r>
              <a:rPr lang="es-MX" altLang="es-CO" sz="2000" dirty="0">
                <a:latin typeface="Arial" panose="020B0604020202020204" pitchFamily="34" charset="0"/>
                <a:sym typeface="Arial Narrow" panose="020B0606020202030204" pitchFamily="34" charset="0"/>
              </a:rPr>
              <a:t>año anterior </a:t>
            </a:r>
            <a:r>
              <a:rPr lang="es-CO" altLang="es-ES" sz="2000" dirty="0">
                <a:latin typeface="Arial" panose="020B0604020202020204" pitchFamily="34" charset="0"/>
                <a:sym typeface="Arial Narrow" panose="020B0606020202030204" pitchFamily="34" charset="0"/>
              </a:rPr>
              <a:t>inferiores  a 92000 UVT)</a:t>
            </a:r>
            <a:endParaRPr lang="es-CO" altLang="es-ES" sz="2000" dirty="0"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342900" indent="-342900" algn="just">
              <a:lnSpc>
                <a:spcPct val="150000"/>
              </a:lnSpc>
              <a:buClr>
                <a:srgbClr val="0098CD"/>
              </a:buClr>
              <a:buSzPct val="50000"/>
              <a:buFontTx/>
              <a:buChar char="-"/>
              <a:defRPr/>
            </a:pPr>
            <a:endParaRPr lang="es-CO" altLang="es-ES" sz="2000" dirty="0"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372745" indent="-372745" algn="just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CO" altLang="es-ES" sz="2000" dirty="0">
                <a:latin typeface="Arial" panose="020B0604020202020204" pitchFamily="34" charset="0"/>
                <a:sym typeface="Arial Narrow" panose="020B0606020202030204" pitchFamily="34" charset="0"/>
              </a:rPr>
              <a:t>Valor UVT $ 49.799 2025</a:t>
            </a:r>
            <a:endParaRPr lang="es-CO" altLang="es-ES" sz="2000" dirty="0"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372745" indent="-372745" algn="just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CO" altLang="es-ES" sz="2000" dirty="0">
                <a:latin typeface="Arial" panose="020B0604020202020204" pitchFamily="34" charset="0"/>
                <a:sym typeface="Arial Narrow" panose="020B0606020202030204" pitchFamily="34" charset="0"/>
              </a:rPr>
              <a:t>Valor UVT $ 52.374 2026</a:t>
            </a:r>
            <a:endParaRPr lang="es-ES_tradnl" altLang="es-ES" sz="2000" dirty="0"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39941" name="Marcador de número de diapositiva 1"/>
          <p:cNvSpPr>
            <a:spLocks noGrp="1"/>
          </p:cNvSpPr>
          <p:nvPr>
            <p:ph type="sldNum" sz="quarter" idx="4294967295"/>
          </p:nvPr>
        </p:nvSpPr>
        <p:spPr>
          <a:xfrm>
            <a:off x="10009188" y="6559550"/>
            <a:ext cx="273051" cy="173039"/>
          </a:xfrm>
          <a:prstGeom prst="rect">
            <a:avLst/>
          </a:prstGeom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fld id="{70ED56A4-483A-4CF7-8E85-9362BB009AFD}" type="slidenum">
              <a:rPr lang="es-ES_tradnl" altLang="es-ES">
                <a:solidFill>
                  <a:srgbClr val="FFFFFF"/>
                </a:solidFill>
              </a:rPr>
            </a:fld>
            <a:endParaRPr lang="es-ES_tradnl" altLang="es-ES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med"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1"/>
          <p:cNvSpPr/>
          <p:nvPr/>
        </p:nvSpPr>
        <p:spPr bwMode="auto">
          <a:xfrm>
            <a:off x="10009188" y="6559551"/>
            <a:ext cx="273051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/>
            <a:fld id="{35477DAD-5D80-4A87-8B05-32EE869CAA99}" type="slidenum">
              <a:rPr lang="es-ES_tradnl" altLang="es-ES" sz="1200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40963" name="Rectangle 2"/>
          <p:cNvSpPr/>
          <p:nvPr/>
        </p:nvSpPr>
        <p:spPr bwMode="auto">
          <a:xfrm>
            <a:off x="1943102" y="255589"/>
            <a:ext cx="940377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wrap="square" lIns="45720" rIns="4572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/>
            <a:r>
              <a:rPr lang="es-ES_tradnl" altLang="es-ES" sz="280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             </a:t>
            </a:r>
            <a:r>
              <a:rPr lang="es-ES_tradnl" altLang="es-ES" sz="186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Ejemplos de Periodo fiscal- aplicación Ley Tributaria</a:t>
            </a:r>
            <a:endParaRPr lang="es-ES_tradnl" altLang="es-ES" sz="1600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40964" name="Rectangle 3"/>
          <p:cNvSpPr/>
          <p:nvPr/>
        </p:nvSpPr>
        <p:spPr bwMode="auto">
          <a:xfrm>
            <a:off x="2036765" y="1358902"/>
            <a:ext cx="7997825" cy="3405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45720" rIns="45720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r>
              <a:rPr lang="es-CO" altLang="es-ES" sz="186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 Retención</a:t>
            </a:r>
            <a:r>
              <a:rPr lang="es-CO" altLang="es-ES" sz="280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 en la Fuente</a:t>
            </a:r>
            <a:endParaRPr lang="es-CO" altLang="es-ES" sz="186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r>
              <a:rPr lang="es-CO" altLang="es-ES" sz="2000" dirty="0">
                <a:solidFill>
                  <a:schemeClr val="tx1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No es un Impuesto </a:t>
            </a:r>
            <a:endParaRPr lang="es-CO" altLang="es-ES" sz="2000" dirty="0">
              <a:solidFill>
                <a:schemeClr val="tx1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r>
              <a:rPr lang="es-CO" altLang="es-ES" sz="2000" dirty="0">
                <a:solidFill>
                  <a:schemeClr val="tx1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Es una forma de recaudar el Impuesto de Renta en forma anticipada </a:t>
            </a:r>
            <a:endParaRPr lang="es-CO" altLang="es-ES" sz="2000" dirty="0">
              <a:solidFill>
                <a:schemeClr val="tx1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r>
              <a:rPr lang="es-CO" altLang="es-ES" sz="2000" dirty="0">
                <a:solidFill>
                  <a:schemeClr val="tx1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Periodo fiscal: Mensual </a:t>
            </a:r>
            <a:endParaRPr lang="es-CO" altLang="es-ES" sz="2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endParaRPr lang="es-CO" altLang="es-ES" sz="18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</a:pPr>
            <a:endParaRPr lang="es-ES_tradnl" altLang="es-ES" sz="2000" dirty="0">
              <a:solidFill>
                <a:schemeClr val="bg2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40965" name="Marcador de número de diapositiva 1"/>
          <p:cNvSpPr>
            <a:spLocks noGrp="1"/>
          </p:cNvSpPr>
          <p:nvPr>
            <p:ph type="sldNum" sz="quarter" idx="4294967295"/>
          </p:nvPr>
        </p:nvSpPr>
        <p:spPr>
          <a:xfrm>
            <a:off x="10009188" y="6559550"/>
            <a:ext cx="273051" cy="173039"/>
          </a:xfrm>
          <a:prstGeom prst="rect">
            <a:avLst/>
          </a:prstGeom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fld id="{ED83096E-6067-4012-BB52-F29509CBE3AA}" type="slidenum">
              <a:rPr lang="es-ES_tradnl" altLang="es-ES">
                <a:solidFill>
                  <a:srgbClr val="FFFFFF"/>
                </a:solidFill>
              </a:rPr>
            </a:fld>
            <a:endParaRPr lang="es-ES_tradnl" altLang="es-ES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med"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2152653" y="365131"/>
            <a:ext cx="7886700" cy="1325563"/>
          </a:xfrm>
        </p:spPr>
        <p:txBody>
          <a:bodyPr/>
          <a:lstStyle/>
          <a:p>
            <a:pPr algn="r"/>
            <a:endParaRPr lang="es-CO" dirty="0">
              <a:latin typeface="Nexa Bold" panose="02000000000000000000" pitchFamily="50" charset="0"/>
            </a:endParaRPr>
          </a:p>
        </p:txBody>
      </p:sp>
      <p:sp>
        <p:nvSpPr>
          <p:cNvPr id="5" name="Marcador de contenido 2"/>
          <p:cNvSpPr>
            <a:spLocks noGrp="1"/>
          </p:cNvSpPr>
          <p:nvPr>
            <p:ph idx="1"/>
          </p:nvPr>
        </p:nvSpPr>
        <p:spPr>
          <a:xfrm>
            <a:off x="2152653" y="1825627"/>
            <a:ext cx="7886700" cy="4351339"/>
          </a:xfrm>
        </p:spPr>
        <p:txBody>
          <a:bodyPr/>
          <a:lstStyle/>
          <a:p>
            <a:endParaRPr lang="es-CO" dirty="0"/>
          </a:p>
          <a:p>
            <a:endParaRPr lang="es-CO" dirty="0"/>
          </a:p>
          <a:p>
            <a:endParaRPr lang="es-CO" dirty="0"/>
          </a:p>
        </p:txBody>
      </p:sp>
      <p:grpSp>
        <p:nvGrpSpPr>
          <p:cNvPr id="6" name="Group 4"/>
          <p:cNvGrpSpPr/>
          <p:nvPr/>
        </p:nvGrpSpPr>
        <p:grpSpPr bwMode="auto">
          <a:xfrm>
            <a:off x="3201596" y="2495561"/>
            <a:ext cx="1395413" cy="2100263"/>
            <a:chOff x="684208" y="2492370"/>
            <a:chExt cx="1873258" cy="2108204"/>
          </a:xfrm>
        </p:grpSpPr>
        <p:sp>
          <p:nvSpPr>
            <p:cNvPr id="7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3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4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5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6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7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8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9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0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1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2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3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4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5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6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7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8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9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0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1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2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3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4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5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6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7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8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9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0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1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2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3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4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5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6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7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0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1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2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3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4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5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6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7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8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9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0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1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2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3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4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5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6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7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8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9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0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1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2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3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4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5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6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7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8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9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0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1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2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3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4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5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6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7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8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9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0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1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2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3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4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5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6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7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8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9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0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1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2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3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4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5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6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7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8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9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0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1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2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3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4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5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6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7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8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9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0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1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2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3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</p:grpSp>
      <p:sp>
        <p:nvSpPr>
          <p:cNvPr id="124" name="AutoShape 122"/>
          <p:cNvSpPr/>
          <p:nvPr/>
        </p:nvSpPr>
        <p:spPr bwMode="auto">
          <a:xfrm rot="21566826" flipH="1">
            <a:off x="4808756" y="3362419"/>
            <a:ext cx="481013" cy="573088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0 h 21600"/>
              <a:gd name="T10" fmla="*/ 2147483647 w 21600"/>
              <a:gd name="T11" fmla="*/ 2147483647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lIns="91439" tIns="45719" rIns="91439" bIns="45719" anchor="ctr"/>
          <a:lstStyle/>
          <a:p>
            <a:endParaRPr lang="es-CO" sz="1800">
              <a:solidFill>
                <a:prstClr val="black"/>
              </a:solidFill>
            </a:endParaRPr>
          </a:p>
        </p:txBody>
      </p:sp>
      <p:sp>
        <p:nvSpPr>
          <p:cNvPr id="2" name="1 CuadroTexto"/>
          <p:cNvSpPr txBox="1"/>
          <p:nvPr/>
        </p:nvSpPr>
        <p:spPr>
          <a:xfrm>
            <a:off x="5976235" y="3370264"/>
            <a:ext cx="1887053" cy="379654"/>
          </a:xfrm>
          <a:prstGeom prst="rect">
            <a:avLst/>
          </a:prstGeom>
          <a:noFill/>
        </p:spPr>
        <p:txBody>
          <a:bodyPr wrap="none" lIns="91439" tIns="45719" rIns="91439" bIns="45719" rtlCol="0">
            <a:spAutoFit/>
          </a:bodyPr>
          <a:lstStyle/>
          <a:p>
            <a:r>
              <a:rPr lang="es-CO" sz="1865" b="1" dirty="0">
                <a:solidFill>
                  <a:srgbClr val="7030A0"/>
                </a:solidFill>
              </a:rPr>
              <a:t>CORRECCION </a:t>
            </a:r>
            <a:endParaRPr lang="es-CO" sz="1865" b="1" dirty="0">
              <a:solidFill>
                <a:srgbClr val="7030A0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 txBox="1">
            <a:spLocks noGrp="1"/>
          </p:cNvSpPr>
          <p:nvPr>
            <p:ph type="title"/>
          </p:nvPr>
        </p:nvSpPr>
        <p:spPr>
          <a:xfrm>
            <a:off x="1771010" y="322268"/>
            <a:ext cx="7886660" cy="1325563"/>
          </a:xfrm>
        </p:spPr>
        <p:txBody>
          <a:bodyPr rtlCol="0">
            <a:noAutofit/>
          </a:bodyPr>
          <a:lstStyle/>
          <a:p>
            <a:pPr defTabSz="455295">
              <a:defRPr/>
            </a:pPr>
            <a:r>
              <a:rPr lang="es-MX" altLang="es-CO" sz="5300" u="sng" dirty="0">
                <a:solidFill>
                  <a:srgbClr val="FFFFFF"/>
                </a:solidFill>
                <a:latin typeface="Calibri" panose="020F0502020204030204" pitchFamily="34" charset="0"/>
              </a:rPr>
              <a:t>CORRECCIÓN</a:t>
            </a:r>
            <a:endParaRPr lang="es-MX" altLang="es-CO" sz="5300" u="sng" dirty="0">
              <a:solidFill>
                <a:srgbClr val="FFFFFF"/>
              </a:solidFill>
              <a:latin typeface="Calibri" panose="020F0502020204030204" pitchFamily="34" charset="0"/>
            </a:endParaRPr>
          </a:p>
        </p:txBody>
      </p:sp>
      <p:sp>
        <p:nvSpPr>
          <p:cNvPr id="46083" name="Rectangle 3"/>
          <p:cNvSpPr txBox="1">
            <a:spLocks noGrp="1"/>
          </p:cNvSpPr>
          <p:nvPr>
            <p:ph idx="1"/>
          </p:nvPr>
        </p:nvSpPr>
        <p:spPr>
          <a:xfrm>
            <a:off x="1616437" y="1846273"/>
            <a:ext cx="8197409" cy="4554537"/>
          </a:xfrm>
        </p:spPr>
        <p:txBody>
          <a:bodyPr rtlCol="0">
            <a:normAutofit/>
          </a:bodyPr>
          <a:lstStyle/>
          <a:p>
            <a:pPr marL="341630" indent="-341630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r>
              <a:rPr lang="es-MX" altLang="es-CO" b="1" u="sng" dirty="0">
                <a:solidFill>
                  <a:srgbClr val="7030A0"/>
                </a:solidFill>
                <a:latin typeface="Constantia" panose="02030602050306030303" pitchFamily="18" charset="0"/>
              </a:rPr>
              <a:t>3 AÑOS</a:t>
            </a:r>
            <a:r>
              <a:rPr lang="es-MX" altLang="es-CO" b="1" dirty="0">
                <a:latin typeface="Constantia" panose="02030602050306030303" pitchFamily="18" charset="0"/>
              </a:rPr>
              <a:t>__.</a:t>
            </a:r>
            <a:r>
              <a:rPr lang="es-MX" altLang="es-CO" dirty="0">
                <a:latin typeface="Constantia" panose="02030602050306030303" pitchFamily="18" charset="0"/>
              </a:rPr>
              <a:t> CUANDO SE INCREMENTA EL VALOR A PAGAR.</a:t>
            </a:r>
            <a:endParaRPr lang="es-MX" altLang="es-CO" dirty="0">
              <a:latin typeface="Constantia" panose="02030602050306030303" pitchFamily="18" charset="0"/>
            </a:endParaRPr>
          </a:p>
          <a:p>
            <a:pPr marL="341630" indent="-341630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endParaRPr lang="es-MX" altLang="es-CO" dirty="0">
              <a:latin typeface="Constantia" panose="02030602050306030303" pitchFamily="18" charset="0"/>
            </a:endParaRPr>
          </a:p>
          <a:p>
            <a:pPr marL="341630" indent="-341630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r>
              <a:rPr lang="es-MX" altLang="es-CO" b="1" u="sng" dirty="0">
                <a:solidFill>
                  <a:srgbClr val="7030A0"/>
                </a:solidFill>
                <a:latin typeface="Constantia" panose="02030602050306030303" pitchFamily="18" charset="0"/>
              </a:rPr>
              <a:t>1 AÑO</a:t>
            </a:r>
            <a:r>
              <a:rPr lang="es-MX" altLang="es-CO" b="1" dirty="0">
                <a:latin typeface="Constantia" panose="02030602050306030303" pitchFamily="18" charset="0"/>
              </a:rPr>
              <a:t>__.</a:t>
            </a:r>
            <a:r>
              <a:rPr lang="es-MX" altLang="es-CO" dirty="0">
                <a:latin typeface="Constantia" panose="02030602050306030303" pitchFamily="18" charset="0"/>
              </a:rPr>
              <a:t> CUANDO SE DISMINUYE EL VALOR A PAGAR.</a:t>
            </a:r>
            <a:endParaRPr lang="es-MX" altLang="es-CO" dirty="0">
              <a:latin typeface="Constantia" panose="02030602050306030303" pitchFamily="18" charset="0"/>
            </a:endParaRPr>
          </a:p>
          <a:p>
            <a:pPr marL="341630" indent="-341630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endParaRPr lang="es-MX" altLang="es-CO" dirty="0">
              <a:latin typeface="Constantia" panose="02030602050306030303" pitchFamily="18" charset="0"/>
            </a:endParaRPr>
          </a:p>
          <a:p>
            <a:pPr marL="341630" indent="-341630" algn="just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r>
              <a:rPr lang="es-MX" altLang="es-CO" b="1" u="sng" dirty="0">
                <a:latin typeface="Constantia" panose="02030602050306030303" pitchFamily="18" charset="0"/>
              </a:rPr>
              <a:t>SE CUENTA SIEMPRE A PARTIR DEL VENCIMIENTO</a:t>
            </a:r>
            <a:r>
              <a:rPr lang="es-MX" altLang="es-CO" dirty="0">
                <a:latin typeface="Constantia" panose="02030602050306030303" pitchFamily="18" charset="0"/>
              </a:rPr>
              <a:t>.</a:t>
            </a:r>
            <a:endParaRPr lang="es-MX" altLang="es-CO" dirty="0">
              <a:latin typeface="Constantia" panose="02030602050306030303" pitchFamily="18" charset="0"/>
            </a:endParaRPr>
          </a:p>
        </p:txBody>
      </p:sp>
      <p:sp>
        <p:nvSpPr>
          <p:cNvPr id="46084" name="4 Marcador de pie de página"/>
          <p:cNvSpPr txBox="1">
            <a:spLocks noChangeArrowheads="1"/>
          </p:cNvSpPr>
          <p:nvPr/>
        </p:nvSpPr>
        <p:spPr bwMode="auto">
          <a:xfrm>
            <a:off x="2072200" y="6362709"/>
            <a:ext cx="5539307" cy="3635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9" tIns="45719" rIns="91439" bIns="45719" anchor="b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n-US" altLang="es-CO" sz="1100">
                <a:solidFill>
                  <a:srgbClr val="EEECE1"/>
                </a:solidFill>
                <a:latin typeface="Tahoma" panose="020B0604030504040204" pitchFamily="34" charset="0"/>
              </a:rPr>
              <a:t>Maria Rosalba Suarez A.</a:t>
            </a:r>
            <a:endParaRPr lang="en-US" altLang="es-CO" sz="1100">
              <a:solidFill>
                <a:srgbClr val="EEECE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2152653" y="365131"/>
            <a:ext cx="7886700" cy="1325563"/>
          </a:xfrm>
        </p:spPr>
        <p:txBody>
          <a:bodyPr/>
          <a:lstStyle/>
          <a:p>
            <a:pPr algn="r"/>
            <a:endParaRPr lang="es-CO" dirty="0">
              <a:latin typeface="Nexa Bold" panose="02000000000000000000" pitchFamily="50" charset="0"/>
            </a:endParaRPr>
          </a:p>
        </p:txBody>
      </p:sp>
      <p:sp>
        <p:nvSpPr>
          <p:cNvPr id="5" name="Marcador de contenido 2"/>
          <p:cNvSpPr>
            <a:spLocks noGrp="1"/>
          </p:cNvSpPr>
          <p:nvPr>
            <p:ph idx="1"/>
          </p:nvPr>
        </p:nvSpPr>
        <p:spPr>
          <a:xfrm>
            <a:off x="2152653" y="1825627"/>
            <a:ext cx="7886700" cy="4351339"/>
          </a:xfrm>
        </p:spPr>
        <p:txBody>
          <a:bodyPr/>
          <a:lstStyle/>
          <a:p>
            <a:endParaRPr lang="es-CO" dirty="0"/>
          </a:p>
          <a:p>
            <a:endParaRPr lang="es-CO" dirty="0"/>
          </a:p>
          <a:p>
            <a:endParaRPr lang="es-CO" dirty="0"/>
          </a:p>
        </p:txBody>
      </p:sp>
      <p:grpSp>
        <p:nvGrpSpPr>
          <p:cNvPr id="6" name="Group 4"/>
          <p:cNvGrpSpPr/>
          <p:nvPr/>
        </p:nvGrpSpPr>
        <p:grpSpPr bwMode="auto">
          <a:xfrm>
            <a:off x="3201596" y="2495561"/>
            <a:ext cx="1395413" cy="2100263"/>
            <a:chOff x="684208" y="2492370"/>
            <a:chExt cx="1873258" cy="2108204"/>
          </a:xfrm>
        </p:grpSpPr>
        <p:sp>
          <p:nvSpPr>
            <p:cNvPr id="7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3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4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5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6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7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8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9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0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1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2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3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4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5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6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7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8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9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0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1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2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3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4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5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6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7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8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9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0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1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2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3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4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5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6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7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0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1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2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3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4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5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6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7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8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9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0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1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2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3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4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5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6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7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8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9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0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1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2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3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4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5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6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7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8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9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0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1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2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3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4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5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6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7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8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9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0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1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2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3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4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5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6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7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8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9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0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1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2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3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4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5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6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7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8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9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0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1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2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3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4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5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6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7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8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9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0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1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2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3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</p:grpSp>
      <p:sp>
        <p:nvSpPr>
          <p:cNvPr id="124" name="AutoShape 122"/>
          <p:cNvSpPr/>
          <p:nvPr/>
        </p:nvSpPr>
        <p:spPr bwMode="auto">
          <a:xfrm rot="21566826" flipH="1">
            <a:off x="4808756" y="3362419"/>
            <a:ext cx="481013" cy="573088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0 h 21600"/>
              <a:gd name="T10" fmla="*/ 2147483647 w 21600"/>
              <a:gd name="T11" fmla="*/ 2147483647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lIns="91439" tIns="45719" rIns="91439" bIns="45719" anchor="ctr"/>
          <a:lstStyle/>
          <a:p>
            <a:endParaRPr lang="es-CO" sz="1800">
              <a:solidFill>
                <a:prstClr val="black"/>
              </a:solidFill>
            </a:endParaRPr>
          </a:p>
        </p:txBody>
      </p:sp>
      <p:sp>
        <p:nvSpPr>
          <p:cNvPr id="2" name="1 CuadroTexto"/>
          <p:cNvSpPr txBox="1"/>
          <p:nvPr/>
        </p:nvSpPr>
        <p:spPr>
          <a:xfrm>
            <a:off x="5870625" y="3370264"/>
            <a:ext cx="1247455" cy="379654"/>
          </a:xfrm>
          <a:prstGeom prst="rect">
            <a:avLst/>
          </a:prstGeom>
          <a:noFill/>
        </p:spPr>
        <p:txBody>
          <a:bodyPr wrap="none" lIns="91439" tIns="45719" rIns="91439" bIns="45719" rtlCol="0">
            <a:spAutoFit/>
          </a:bodyPr>
          <a:lstStyle/>
          <a:p>
            <a:r>
              <a:rPr lang="es-CO" sz="1865" b="1" dirty="0">
                <a:solidFill>
                  <a:srgbClr val="7030A0"/>
                </a:solidFill>
              </a:rPr>
              <a:t>FIRMEZA</a:t>
            </a:r>
            <a:endParaRPr lang="es-CO" sz="1865" b="1" dirty="0">
              <a:solidFill>
                <a:srgbClr val="7030A0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/>
          <p:cNvSpPr txBox="1">
            <a:spLocks noGrp="1"/>
          </p:cNvSpPr>
          <p:nvPr>
            <p:ph type="title"/>
          </p:nvPr>
        </p:nvSpPr>
        <p:spPr/>
        <p:txBody>
          <a:bodyPr rtlCol="0">
            <a:noAutofit/>
          </a:bodyPr>
          <a:lstStyle/>
          <a:p>
            <a:pPr defTabSz="455295">
              <a:defRPr/>
            </a:pPr>
            <a:br>
              <a:rPr lang="es-MX" altLang="es-CO" sz="4500" u="sng" dirty="0">
                <a:latin typeface="Calibri" panose="020F0502020204030204" pitchFamily="34" charset="0"/>
              </a:rPr>
            </a:br>
            <a:r>
              <a:rPr lang="es-MX" altLang="es-CO" sz="4500" u="sng" dirty="0">
                <a:latin typeface="Calibri" panose="020F0502020204030204" pitchFamily="34" charset="0"/>
              </a:rPr>
              <a:t>NOTIFICACION REQUERIMIENTO</a:t>
            </a:r>
            <a:endParaRPr lang="es-MX" altLang="es-CO" sz="4500" u="sng" dirty="0">
              <a:latin typeface="Calibri" panose="020F0502020204030204" pitchFamily="34" charset="0"/>
            </a:endParaRPr>
          </a:p>
        </p:txBody>
      </p:sp>
      <p:sp>
        <p:nvSpPr>
          <p:cNvPr id="49155" name="Rectangle 3"/>
          <p:cNvSpPr txBox="1">
            <a:spLocks noGrp="1"/>
          </p:cNvSpPr>
          <p:nvPr>
            <p:ph idx="1"/>
          </p:nvPr>
        </p:nvSpPr>
        <p:spPr>
          <a:xfrm>
            <a:off x="1997302" y="1889131"/>
            <a:ext cx="8197409" cy="4554539"/>
          </a:xfrm>
        </p:spPr>
        <p:txBody>
          <a:bodyPr rtlCol="0">
            <a:normAutofit/>
          </a:bodyPr>
          <a:lstStyle/>
          <a:p>
            <a:pPr marL="341630" indent="-341630" defTabSz="455295">
              <a:spcBef>
                <a:spcPts val="995"/>
              </a:spcBef>
              <a:buClr>
                <a:schemeClr val="bg2">
                  <a:lumMod val="40000"/>
                  <a:lumOff val="60000"/>
                </a:schemeClr>
              </a:buClr>
              <a:buNone/>
              <a:defRPr/>
            </a:pPr>
            <a:endParaRPr lang="en-US" altLang="es-CO" sz="2500" dirty="0">
              <a:solidFill>
                <a:srgbClr val="FFFFFF"/>
              </a:solidFill>
              <a:latin typeface="Constantia" panose="02030602050306030303" pitchFamily="18" charset="0"/>
            </a:endParaRPr>
          </a:p>
          <a:p>
            <a:pPr marL="341630" indent="-341630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r>
              <a:rPr lang="es-MX" altLang="es-CO" b="1" dirty="0">
                <a:latin typeface="Constantia" panose="02030602050306030303" pitchFamily="18" charset="0"/>
              </a:rPr>
              <a:t>PLAZO                                                      </a:t>
            </a:r>
            <a:r>
              <a:rPr lang="es-MX" altLang="es-CO" b="1" dirty="0">
                <a:solidFill>
                  <a:srgbClr val="7030A0"/>
                </a:solidFill>
                <a:latin typeface="Constantia" panose="02030602050306030303" pitchFamily="18" charset="0"/>
              </a:rPr>
              <a:t>3 AÑOS</a:t>
            </a:r>
            <a:endParaRPr lang="es-MX" altLang="es-CO" b="1" dirty="0">
              <a:solidFill>
                <a:srgbClr val="7030A0"/>
              </a:solidFill>
              <a:latin typeface="Constantia" panose="02030602050306030303" pitchFamily="18" charset="0"/>
            </a:endParaRPr>
          </a:p>
          <a:p>
            <a:pPr marL="341630" indent="-341630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endParaRPr lang="es-MX" altLang="es-CO" dirty="0">
              <a:latin typeface="Constantia" panose="02030602050306030303" pitchFamily="18" charset="0"/>
            </a:endParaRPr>
          </a:p>
          <a:p>
            <a:pPr marL="341630" indent="-341630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endParaRPr lang="es-MX" altLang="es-CO" dirty="0">
              <a:latin typeface="Constantia" panose="02030602050306030303" pitchFamily="18" charset="0"/>
            </a:endParaRPr>
          </a:p>
          <a:p>
            <a:pPr marL="341630" indent="-341630" algn="just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r>
              <a:rPr lang="es-MX" altLang="es-CO" b="1" u="sng" dirty="0">
                <a:latin typeface="Constantia" panose="02030602050306030303" pitchFamily="18" charset="0"/>
              </a:rPr>
              <a:t>LA DIAN DEBE NOTIFICAR UN REQUERIMIENTO ESPECIAL.</a:t>
            </a:r>
            <a:endParaRPr lang="es-MX" altLang="es-CO" b="1" u="sng" dirty="0">
              <a:latin typeface="Constantia" panose="02030602050306030303" pitchFamily="18" charset="0"/>
            </a:endParaRPr>
          </a:p>
          <a:p>
            <a:pPr marL="341630" indent="-341630" defTabSz="455295">
              <a:spcBef>
                <a:spcPts val="695"/>
              </a:spcBef>
              <a:buClr>
                <a:schemeClr val="bg2">
                  <a:lumMod val="40000"/>
                  <a:lumOff val="60000"/>
                </a:schemeClr>
              </a:buClr>
              <a:buFont typeface="Wingdings 3" panose="05040102010807070707" charset="2"/>
              <a:buChar char=""/>
              <a:defRPr/>
            </a:pPr>
            <a:endParaRPr lang="es-MX" altLang="es-CO" dirty="0">
              <a:solidFill>
                <a:srgbClr val="FFFFFF"/>
              </a:solidFill>
              <a:latin typeface="Constantia" panose="02030602050306030303" pitchFamily="18" charset="0"/>
            </a:endParaRPr>
          </a:p>
        </p:txBody>
      </p:sp>
      <p:sp>
        <p:nvSpPr>
          <p:cNvPr id="49156" name="4 Marcador de pie de página"/>
          <p:cNvSpPr txBox="1">
            <a:spLocks noChangeArrowheads="1"/>
          </p:cNvSpPr>
          <p:nvPr/>
        </p:nvSpPr>
        <p:spPr bwMode="auto">
          <a:xfrm>
            <a:off x="2453069" y="6405622"/>
            <a:ext cx="5539307" cy="363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9" tIns="45719" rIns="91439" bIns="45719" anchor="b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n-US" altLang="es-CO" sz="1100">
                <a:solidFill>
                  <a:srgbClr val="EEECE1"/>
                </a:solidFill>
                <a:latin typeface="Tahoma" panose="020B0604030504040204" pitchFamily="34" charset="0"/>
              </a:rPr>
              <a:t>Maria Rosalba Suarez A.</a:t>
            </a:r>
            <a:endParaRPr lang="en-US" altLang="es-CO" sz="1100">
              <a:solidFill>
                <a:srgbClr val="EEECE1"/>
              </a:solidFill>
              <a:latin typeface="Tahoma" panose="020B0604030504040204" pitchFamily="34" charset="0"/>
            </a:endParaRPr>
          </a:p>
        </p:txBody>
      </p:sp>
      <p:sp>
        <p:nvSpPr>
          <p:cNvPr id="28677" name="AutoShape 4"/>
          <p:cNvSpPr/>
          <p:nvPr/>
        </p:nvSpPr>
        <p:spPr bwMode="auto">
          <a:xfrm>
            <a:off x="4655845" y="2456303"/>
            <a:ext cx="3110681" cy="358775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0 h 21600"/>
              <a:gd name="T10" fmla="*/ 2147483647 w 21600"/>
              <a:gd name="T11" fmla="*/ 2147483647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0 w 21600"/>
              <a:gd name="T19" fmla="*/ 4589 h 21600"/>
              <a:gd name="T20" fmla="*/ 20776 w 21600"/>
              <a:gd name="T21" fmla="*/ 17011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0" y="4589"/>
                </a:moveTo>
                <a:lnTo>
                  <a:pt x="20167" y="4589"/>
                </a:lnTo>
                <a:lnTo>
                  <a:pt x="20167" y="0"/>
                </a:lnTo>
                <a:lnTo>
                  <a:pt x="21600" y="10800"/>
                </a:lnTo>
                <a:lnTo>
                  <a:pt x="20167" y="21600"/>
                </a:lnTo>
                <a:lnTo>
                  <a:pt x="20167" y="17011"/>
                </a:lnTo>
                <a:lnTo>
                  <a:pt x="0" y="17011"/>
                </a:lnTo>
                <a:lnTo>
                  <a:pt x="0" y="4589"/>
                </a:lnTo>
                <a:close/>
              </a:path>
            </a:pathLst>
          </a:custGeom>
          <a:solidFill>
            <a:srgbClr val="4F81BD"/>
          </a:solidFill>
          <a:ln w="9528">
            <a:solidFill>
              <a:srgbClr val="FFFFFF"/>
            </a:solidFill>
            <a:miter lim="800000"/>
          </a:ln>
        </p:spPr>
        <p:txBody>
          <a:bodyPr wrap="none" lIns="91439" tIns="45719" rIns="91439" bIns="45719" anchor="ctr" anchorCtr="1"/>
          <a:lstStyle/>
          <a:p>
            <a:endParaRPr lang="es-CO" sz="18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8"/>
          <p:cNvSpPr>
            <a:spLocks noChangeArrowheads="1"/>
          </p:cNvSpPr>
          <p:nvPr/>
        </p:nvSpPr>
        <p:spPr bwMode="auto">
          <a:xfrm>
            <a:off x="1767825" y="165100"/>
            <a:ext cx="8656363" cy="6527800"/>
          </a:xfrm>
          <a:prstGeom prst="rect">
            <a:avLst/>
          </a:prstGeom>
          <a:noFill/>
          <a:ln w="69851">
            <a:solidFill>
              <a:srgbClr val="9933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1439" tIns="45719" rIns="91439" bIns="45719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1700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50179" name="Rectangle 3"/>
          <p:cNvSpPr>
            <a:spLocks noChangeArrowheads="1"/>
          </p:cNvSpPr>
          <p:nvPr/>
        </p:nvSpPr>
        <p:spPr bwMode="auto">
          <a:xfrm>
            <a:off x="1790129" y="201627"/>
            <a:ext cx="8680267" cy="6454775"/>
          </a:xfrm>
          <a:prstGeom prst="rect">
            <a:avLst/>
          </a:prstGeom>
          <a:noFill/>
          <a:ln w="88897">
            <a:solidFill>
              <a:srgbClr val="9933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1439" tIns="45719" rIns="91439" bIns="45719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700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50180" name="Text Box 7"/>
          <p:cNvSpPr txBox="1">
            <a:spLocks noChangeArrowheads="1"/>
          </p:cNvSpPr>
          <p:nvPr/>
        </p:nvSpPr>
        <p:spPr bwMode="auto">
          <a:xfrm>
            <a:off x="2832337" y="4111683"/>
            <a:ext cx="6148059" cy="435823"/>
          </a:xfrm>
          <a:prstGeom prst="rect">
            <a:avLst/>
          </a:prstGeom>
          <a:solidFill>
            <a:srgbClr val="FF3399"/>
          </a:solidFill>
          <a:ln w="28575">
            <a:solidFill>
              <a:srgbClr val="FF6600"/>
            </a:solidFill>
            <a:miter lim="800000"/>
          </a:ln>
        </p:spPr>
        <p:txBody>
          <a:bodyPr lIns="91439" tIns="45719" rIns="91439" bIns="45719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395"/>
              </a:spcBef>
              <a:buSzTx/>
              <a:buNone/>
              <a:defRPr/>
            </a:pPr>
            <a:r>
              <a:rPr lang="es-ES" altLang="es-CO" sz="2400">
                <a:solidFill>
                  <a:srgbClr val="FFFFFF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3.</a:t>
            </a:r>
            <a:r>
              <a:rPr lang="es-MX" altLang="es-CO" sz="2400">
                <a:solidFill>
                  <a:srgbClr val="FFFFFF"/>
                </a:solidFill>
                <a:latin typeface="Tahoma" panose="020B0604030504040204" pitchFamily="34" charset="0"/>
              </a:rPr>
              <a:t> FECHA CORRECIÓN</a:t>
            </a:r>
            <a:r>
              <a:rPr lang="es-MX" altLang="es-CO" sz="2400">
                <a:latin typeface="Tahoma" panose="020B0604030504040204" pitchFamily="34" charset="0"/>
              </a:rPr>
              <a:t> </a:t>
            </a:r>
            <a:endParaRPr lang="es-ES" altLang="es-CO" sz="2400">
              <a:latin typeface="Arial" panose="020B0604020202020204" pitchFamily="34" charset="0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2" name="Text Box 13"/>
          <p:cNvSpPr txBox="1">
            <a:spLocks noChangeArrowheads="1"/>
          </p:cNvSpPr>
          <p:nvPr/>
        </p:nvSpPr>
        <p:spPr bwMode="auto">
          <a:xfrm>
            <a:off x="3503713" y="388997"/>
            <a:ext cx="5476683" cy="435823"/>
          </a:xfrm>
          <a:prstGeom prst="rect">
            <a:avLst/>
          </a:prstGeom>
          <a:solidFill>
            <a:srgbClr val="FF3399"/>
          </a:solidFill>
          <a:ln w="28575">
            <a:solidFill>
              <a:srgbClr val="FF6600"/>
            </a:solidFill>
            <a:miter lim="800000"/>
          </a:ln>
        </p:spPr>
        <p:txBody>
          <a:bodyPr wrap="square" lIns="91439" tIns="45719" rIns="91439" bIns="45719" anchorCtr="1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3000"/>
              </a:lnSpc>
              <a:spcBef>
                <a:spcPts val="1395"/>
              </a:spcBef>
              <a:buSzTx/>
              <a:buNone/>
              <a:defRPr/>
            </a:pPr>
            <a:r>
              <a:rPr lang="es-ES" altLang="es-CO" sz="2400" b="1">
                <a:solidFill>
                  <a:srgbClr val="FFFFFF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A PARTIR DE</a:t>
            </a:r>
            <a:endParaRPr lang="es-ES" altLang="es-CO" sz="2400" b="1">
              <a:solidFill>
                <a:srgbClr val="FFFFFF"/>
              </a:solidFill>
              <a:latin typeface="Arial" panose="020B0604020202020204" pitchFamily="34" charset="0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3" name="Text Box 14"/>
          <p:cNvSpPr txBox="1">
            <a:spLocks noChangeArrowheads="1"/>
          </p:cNvSpPr>
          <p:nvPr/>
        </p:nvSpPr>
        <p:spPr bwMode="auto">
          <a:xfrm>
            <a:off x="2832337" y="2821046"/>
            <a:ext cx="6148059" cy="435823"/>
          </a:xfrm>
          <a:prstGeom prst="rect">
            <a:avLst/>
          </a:prstGeom>
          <a:solidFill>
            <a:srgbClr val="FF3399"/>
          </a:solidFill>
          <a:ln w="28575">
            <a:solidFill>
              <a:srgbClr val="FF6600"/>
            </a:solidFill>
            <a:miter lim="800000"/>
          </a:ln>
        </p:spPr>
        <p:txBody>
          <a:bodyPr lIns="91439" tIns="45719" rIns="91439" bIns="45719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395"/>
              </a:spcBef>
              <a:buSzTx/>
              <a:buNone/>
              <a:defRPr/>
            </a:pPr>
            <a:r>
              <a:rPr lang="es-ES" altLang="es-CO" sz="2400" dirty="0">
                <a:solidFill>
                  <a:srgbClr val="FFFFFF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2.</a:t>
            </a:r>
            <a:r>
              <a:rPr lang="es-MX" altLang="es-CO" sz="2400" dirty="0">
                <a:solidFill>
                  <a:srgbClr val="FFFFFF"/>
                </a:solidFill>
                <a:latin typeface="Tahoma" panose="020B0604030504040204" pitchFamily="34" charset="0"/>
              </a:rPr>
              <a:t> FECHA PRESENTACIÓN EXTEMPORANEA</a:t>
            </a:r>
            <a:r>
              <a:rPr lang="es-MX" altLang="es-CO" sz="2400" dirty="0">
                <a:latin typeface="Tahoma" panose="020B0604030504040204" pitchFamily="34" charset="0"/>
              </a:rPr>
              <a:t>.</a:t>
            </a:r>
            <a:endParaRPr lang="es-MX" altLang="es-CO" sz="2400" dirty="0">
              <a:latin typeface="Tahoma" panose="020B0604030504040204" pitchFamily="34" charset="0"/>
            </a:endParaRPr>
          </a:p>
        </p:txBody>
      </p:sp>
      <p:sp>
        <p:nvSpPr>
          <p:cNvPr id="50184" name="Text Box 11"/>
          <p:cNvSpPr txBox="1">
            <a:spLocks noChangeArrowheads="1"/>
          </p:cNvSpPr>
          <p:nvPr/>
        </p:nvSpPr>
        <p:spPr bwMode="auto">
          <a:xfrm>
            <a:off x="2832337" y="1606557"/>
            <a:ext cx="6148059" cy="435823"/>
          </a:xfrm>
          <a:prstGeom prst="rect">
            <a:avLst/>
          </a:prstGeom>
          <a:solidFill>
            <a:srgbClr val="FF3399"/>
          </a:solidFill>
          <a:ln w="28575">
            <a:solidFill>
              <a:srgbClr val="FF6600"/>
            </a:solidFill>
            <a:miter lim="800000"/>
          </a:ln>
        </p:spPr>
        <p:txBody>
          <a:bodyPr lIns="91439" tIns="45719" rIns="91439" bIns="45719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395"/>
              </a:spcBef>
              <a:buSzTx/>
              <a:buNone/>
              <a:defRPr/>
            </a:pPr>
            <a:r>
              <a:rPr lang="es-CO" altLang="es-CO" sz="2400" dirty="0">
                <a:solidFill>
                  <a:srgbClr val="FFFFFF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1.</a:t>
            </a:r>
            <a:r>
              <a:rPr lang="es-MX" altLang="es-CO" sz="2400" dirty="0">
                <a:solidFill>
                  <a:srgbClr val="FFFFFF"/>
                </a:solidFill>
                <a:latin typeface="Tahoma" panose="020B0604030504040204" pitchFamily="34" charset="0"/>
              </a:rPr>
              <a:t> FECHA VENCIMIENTO</a:t>
            </a:r>
            <a:r>
              <a:rPr lang="es-MX" altLang="es-CO" sz="2400" dirty="0">
                <a:latin typeface="Tahoma" panose="020B0604030504040204" pitchFamily="34" charset="0"/>
              </a:rPr>
              <a:t>.</a:t>
            </a:r>
            <a:endParaRPr lang="es-MX" altLang="es-CO" sz="2400" dirty="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268" name="Rectangle 4"/>
          <p:cNvSpPr>
            <a:spLocks noChangeArrowheads="1"/>
          </p:cNvSpPr>
          <p:nvPr/>
        </p:nvSpPr>
        <p:spPr bwMode="auto">
          <a:xfrm>
            <a:off x="3441702" y="2003426"/>
            <a:ext cx="5667375" cy="1315914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90143" tIns="44280" rIns="90143" bIns="44280">
            <a:spAutoFit/>
          </a:bodyPr>
          <a:lstStyle/>
          <a:p>
            <a:pPr algn="ctr" defTabSz="284480">
              <a:tabLst>
                <a:tab pos="1897380" algn="l"/>
              </a:tabLst>
              <a:defRPr/>
            </a:pPr>
            <a:r>
              <a:rPr lang="es-ES" altLang="es-CO" sz="3985" dirty="0">
                <a:solidFill>
                  <a:schemeClr val="bg1"/>
                </a:solidFill>
                <a:latin typeface="Arial Narrow" panose="020B0606020202030204" pitchFamily="34" charset="0"/>
              </a:rPr>
              <a:t>BENEFICIO DE AUDITORIA</a:t>
            </a:r>
            <a:endParaRPr lang="es-ES" altLang="es-CO" sz="3985" dirty="0">
              <a:solidFill>
                <a:schemeClr val="bg1"/>
              </a:solidFill>
              <a:latin typeface="Arial Narrow" panose="020B0606020202030204" pitchFamily="34" charset="0"/>
            </a:endParaRPr>
          </a:p>
          <a:p>
            <a:pPr algn="ctr" defTabSz="284480">
              <a:tabLst>
                <a:tab pos="1897380" algn="l"/>
              </a:tabLst>
              <a:defRPr/>
            </a:pPr>
            <a:r>
              <a:rPr lang="es-ES" altLang="es-CO" sz="3985" dirty="0">
                <a:solidFill>
                  <a:schemeClr val="bg1"/>
                </a:solidFill>
                <a:latin typeface="Arial Narrow" panose="020B0606020202030204" pitchFamily="34" charset="0"/>
              </a:rPr>
              <a:t>2024 2025 2026</a:t>
            </a:r>
            <a:endParaRPr lang="es-ES" altLang="es-CO" sz="3985" dirty="0">
              <a:solidFill>
                <a:schemeClr val="tx1"/>
              </a:solidFill>
              <a:latin typeface="Arial Narrow" panose="020B0606020202030204" pitchFamily="34" charset="0"/>
            </a:endParaRP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5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5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5268" grpId="0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a 2"/>
          <p:cNvGraphicFramePr>
            <a:graphicFrameLocks noGrp="1"/>
          </p:cNvGraphicFramePr>
          <p:nvPr/>
        </p:nvGraphicFramePr>
        <p:xfrm>
          <a:off x="3124201" y="1404939"/>
          <a:ext cx="6008688" cy="188294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04344"/>
                <a:gridCol w="3004344"/>
              </a:tblGrid>
              <a:tr h="944869">
                <a:tc>
                  <a:txBody>
                    <a:bodyPr/>
                    <a:lstStyle/>
                    <a:p>
                      <a:r>
                        <a:rPr lang="es-ES" sz="1900" dirty="0">
                          <a:solidFill>
                            <a:schemeClr val="bg1"/>
                          </a:solidFill>
                        </a:rPr>
                        <a:t>INCREMENTO IMPUESTO NETO DE  RENTA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91448" marR="91448" marT="45715" marB="45715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900" dirty="0">
                          <a:solidFill>
                            <a:schemeClr val="bg1"/>
                          </a:solidFill>
                        </a:rPr>
                        <a:t>FIRMEZA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91448" marR="91448" marT="45715" marB="45715">
                    <a:solidFill>
                      <a:srgbClr val="002060"/>
                    </a:solidFill>
                  </a:tcPr>
                </a:tc>
              </a:tr>
              <a:tr h="461419">
                <a:tc>
                  <a:txBody>
                    <a:bodyPr/>
                    <a:lstStyle/>
                    <a:p>
                      <a:r>
                        <a:rPr lang="es-ES" sz="1900" dirty="0">
                          <a:solidFill>
                            <a:schemeClr val="bg1"/>
                          </a:solidFill>
                        </a:rPr>
                        <a:t>35%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91448" marR="91448" marT="45715" marB="45715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900" dirty="0">
                          <a:solidFill>
                            <a:schemeClr val="bg1"/>
                          </a:solidFill>
                        </a:rPr>
                        <a:t>6 MESES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91448" marR="91448" marT="45715" marB="45715">
                    <a:solidFill>
                      <a:srgbClr val="002060"/>
                    </a:solidFill>
                  </a:tcPr>
                </a:tc>
              </a:tr>
              <a:tr h="461419">
                <a:tc>
                  <a:txBody>
                    <a:bodyPr/>
                    <a:lstStyle/>
                    <a:p>
                      <a:r>
                        <a:rPr lang="es-ES" sz="1900" dirty="0">
                          <a:solidFill>
                            <a:schemeClr val="bg1"/>
                          </a:solidFill>
                        </a:rPr>
                        <a:t>25%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91448" marR="91448" marT="45715" marB="45715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900" dirty="0">
                          <a:solidFill>
                            <a:schemeClr val="bg1"/>
                          </a:solidFill>
                        </a:rPr>
                        <a:t>12 MEES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91448" marR="91448" marT="45715" marB="45715"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2152653" y="365131"/>
            <a:ext cx="7886700" cy="1325563"/>
          </a:xfrm>
        </p:spPr>
        <p:txBody>
          <a:bodyPr/>
          <a:lstStyle/>
          <a:p>
            <a:pPr algn="r"/>
            <a:endParaRPr lang="es-CO" dirty="0">
              <a:latin typeface="Nexa Bold" panose="02000000000000000000" pitchFamily="50" charset="0"/>
            </a:endParaRPr>
          </a:p>
        </p:txBody>
      </p:sp>
      <p:sp>
        <p:nvSpPr>
          <p:cNvPr id="5" name="Marcador de contenido 2"/>
          <p:cNvSpPr>
            <a:spLocks noGrp="1"/>
          </p:cNvSpPr>
          <p:nvPr>
            <p:ph idx="1"/>
          </p:nvPr>
        </p:nvSpPr>
        <p:spPr>
          <a:xfrm>
            <a:off x="2152653" y="1825627"/>
            <a:ext cx="7886700" cy="4351339"/>
          </a:xfrm>
        </p:spPr>
        <p:txBody>
          <a:bodyPr/>
          <a:lstStyle/>
          <a:p>
            <a:endParaRPr lang="es-CO" dirty="0"/>
          </a:p>
          <a:p>
            <a:endParaRPr lang="es-CO" dirty="0"/>
          </a:p>
          <a:p>
            <a:endParaRPr lang="es-CO" dirty="0"/>
          </a:p>
        </p:txBody>
      </p:sp>
      <p:grpSp>
        <p:nvGrpSpPr>
          <p:cNvPr id="6" name="Group 4"/>
          <p:cNvGrpSpPr/>
          <p:nvPr/>
        </p:nvGrpSpPr>
        <p:grpSpPr bwMode="auto">
          <a:xfrm>
            <a:off x="3201596" y="2495561"/>
            <a:ext cx="1395413" cy="2100263"/>
            <a:chOff x="684208" y="2492370"/>
            <a:chExt cx="1873258" cy="2108204"/>
          </a:xfrm>
        </p:grpSpPr>
        <p:sp>
          <p:nvSpPr>
            <p:cNvPr id="7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3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4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5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6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7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8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9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0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1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2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3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4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5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6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7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8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29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0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1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2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3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4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5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6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7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8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39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0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1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2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3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4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5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6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7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8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49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0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1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2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3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4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5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6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7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8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59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0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1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2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3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4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5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6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7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8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69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0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1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2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3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4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5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6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7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8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79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0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1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2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3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4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5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6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7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8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89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0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1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2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3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4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5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6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7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8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99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0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1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2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3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4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5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6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7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8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09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0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1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2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3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4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5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6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7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8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19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0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1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2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  <p:sp>
          <p:nvSpPr>
            <p:cNvPr id="123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>
                <a:solidFill>
                  <a:prstClr val="black"/>
                </a:solidFill>
              </a:endParaRPr>
            </a:p>
          </p:txBody>
        </p:sp>
      </p:grpSp>
      <p:sp>
        <p:nvSpPr>
          <p:cNvPr id="124" name="AutoShape 122"/>
          <p:cNvSpPr/>
          <p:nvPr/>
        </p:nvSpPr>
        <p:spPr bwMode="auto">
          <a:xfrm rot="21566826" flipH="1">
            <a:off x="4808756" y="3362419"/>
            <a:ext cx="481013" cy="573088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0 h 21600"/>
              <a:gd name="T10" fmla="*/ 2147483647 w 21600"/>
              <a:gd name="T11" fmla="*/ 2147483647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lIns="91439" tIns="45719" rIns="91439" bIns="45719" anchor="ctr"/>
          <a:lstStyle/>
          <a:p>
            <a:endParaRPr lang="es-CO" sz="1800">
              <a:solidFill>
                <a:prstClr val="black"/>
              </a:solidFill>
            </a:endParaRPr>
          </a:p>
        </p:txBody>
      </p:sp>
      <p:sp>
        <p:nvSpPr>
          <p:cNvPr id="2" name="1 CuadroTexto"/>
          <p:cNvSpPr txBox="1"/>
          <p:nvPr/>
        </p:nvSpPr>
        <p:spPr>
          <a:xfrm>
            <a:off x="5870623" y="3370262"/>
            <a:ext cx="2981905" cy="523218"/>
          </a:xfrm>
          <a:prstGeom prst="rect">
            <a:avLst/>
          </a:prstGeom>
          <a:noFill/>
        </p:spPr>
        <p:txBody>
          <a:bodyPr wrap="none" lIns="91439" tIns="45719" rIns="91439" bIns="45719" rtlCol="0">
            <a:spAutoFit/>
          </a:bodyPr>
          <a:lstStyle/>
          <a:p>
            <a:r>
              <a:rPr lang="es-CO" sz="2800" b="1" dirty="0">
                <a:solidFill>
                  <a:srgbClr val="C00000"/>
                </a:solidFill>
              </a:rPr>
              <a:t>PRESCRIPCION</a:t>
            </a:r>
            <a:r>
              <a:rPr lang="es-CO" sz="1865" b="1" dirty="0">
                <a:solidFill>
                  <a:srgbClr val="C00000"/>
                </a:solidFill>
              </a:rPr>
              <a:t> </a:t>
            </a:r>
            <a:endParaRPr lang="es-CO" sz="1865" b="1" dirty="0">
              <a:solidFill>
                <a:srgbClr val="C00000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/>
          <p:cNvGraphicFramePr>
            <a:graphicFrameLocks noGrp="1"/>
          </p:cNvGraphicFramePr>
          <p:nvPr/>
        </p:nvGraphicFramePr>
        <p:xfrm>
          <a:off x="2959828" y="914405"/>
          <a:ext cx="5966389" cy="52262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765"/>
                <a:gridCol w="3671624"/>
              </a:tblGrid>
              <a:tr h="1052283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b="0" kern="1100" spc="200" baseline="0" dirty="0">
                          <a:latin typeface="Calibri" panose="020F0502020204030204"/>
                          <a:cs typeface="Calibri" panose="020F0502020204030204"/>
                        </a:rPr>
                        <a:t> PRESCRIPCION</a:t>
                      </a:r>
                      <a:endParaRPr lang="es-ES" sz="2000" b="0" kern="1100" spc="200" baseline="0" dirty="0">
                        <a:latin typeface="Calibri" panose="020F0502020204030204"/>
                        <a:cs typeface="Calibri" panose="020F0502020204030204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b="0" kern="1100" spc="200" baseline="0" dirty="0">
                          <a:latin typeface="Calibri" panose="020F0502020204030204"/>
                          <a:cs typeface="Calibri" panose="020F0502020204030204"/>
                        </a:rPr>
                        <a:t>EXTINCION OBLIGACION  DE PAGAR</a:t>
                      </a:r>
                      <a:endParaRPr lang="es-ES" sz="2000" b="0" kern="1100" spc="200" dirty="0"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456" marR="91456" marT="45700" marB="45700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8CD"/>
                    </a:solidFill>
                  </a:tcPr>
                </a:tc>
                <a:tc hMerge="1">
                  <a:tcPr>
                    <a:solidFill>
                      <a:srgbClr val="0098CD">
                        <a:alpha val="80000"/>
                      </a:srgbClr>
                    </a:solidFill>
                  </a:tcPr>
                </a:tc>
              </a:tr>
              <a:tr h="54733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rgbClr val="FF0000"/>
                          </a:solidFill>
                          <a:latin typeface="Calibri" panose="020F0502020204030204"/>
                          <a:cs typeface="Calibri" panose="020F0502020204030204"/>
                        </a:rPr>
                        <a:t>REQUISITOS</a:t>
                      </a:r>
                      <a:endParaRPr lang="es-ES" sz="2000" kern="1100" spc="200" dirty="0">
                        <a:solidFill>
                          <a:srgbClr val="FF0000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456" marR="91456" marT="45700" marB="45700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rgbClr val="FF0000"/>
                          </a:solidFill>
                          <a:latin typeface="Calibri" panose="020F0502020204030204"/>
                          <a:cs typeface="Calibri" panose="020F0502020204030204"/>
                        </a:rPr>
                        <a:t>DESCRIPCION</a:t>
                      </a:r>
                      <a:endParaRPr lang="es-ES" sz="2000" kern="1100" spc="200" dirty="0">
                        <a:solidFill>
                          <a:srgbClr val="FF0000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456" marR="91456" marT="45700" marB="45700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1421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OPORTUNIDAD DE COBRO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427" marR="91427" marT="93565" marB="9356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5 años</a:t>
                      </a:r>
                      <a:endParaRPr kumimoji="0" lang="es-ES" sz="24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427" marR="91427" marT="93565" marB="9356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824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FORMA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427" marR="91427" marT="93565" marB="9356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Notificación 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MANDAMIENTO DE PAGO</a:t>
                      </a:r>
                      <a:endParaRPr kumimoji="0" lang="es-ES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427" marR="91427" marT="93565" marB="9356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82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CONSECUENCIA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427" marR="91427" marT="93565" marB="9356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L</a:t>
                      </a: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a deuda </a:t>
                      </a:r>
                      <a:r>
                        <a:rPr kumimoji="0" lang="es-E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prescrita</a:t>
                      </a: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  que se haya pagado no es objeto de devolución</a:t>
                      </a:r>
                      <a:endParaRPr kumimoji="0" lang="es-ES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427" marR="91427" marT="93565" marB="9356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Marcador de contenido 3"/>
          <p:cNvPicPr>
            <a:picLocks noGrp="1" noChangeAspect="1"/>
          </p:cNvPicPr>
          <p:nvPr>
            <p:ph idx="1"/>
          </p:nvPr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7663" y="2819401"/>
            <a:ext cx="6019800" cy="25019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155" name="CuadroTexto 4"/>
          <p:cNvSpPr txBox="1">
            <a:spLocks noChangeArrowheads="1"/>
          </p:cNvSpPr>
          <p:nvPr/>
        </p:nvSpPr>
        <p:spPr bwMode="auto">
          <a:xfrm>
            <a:off x="2895602" y="1676402"/>
            <a:ext cx="633538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ES" altLang="es-CO" sz="1800">
                <a:solidFill>
                  <a:srgbClr val="FF0000"/>
                </a:solidFill>
              </a:rPr>
              <a:t>MODULO 2</a:t>
            </a:r>
            <a:endParaRPr lang="es-ES" altLang="es-CO" sz="1800">
              <a:solidFill>
                <a:srgbClr val="FF0000"/>
              </a:solidFill>
            </a:endParaRPr>
          </a:p>
          <a:p>
            <a:r>
              <a:rPr lang="es-ES" altLang="es-CO" sz="1800"/>
              <a:t>CLASES DE EMPRESAS Y SUS OBLIGACIONES TRIBUTARIAS</a:t>
            </a:r>
            <a:endParaRPr lang="es-ES" altLang="es-CO" sz="180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/>
          <p:cNvGraphicFramePr>
            <a:graphicFrameLocks noGrp="1"/>
          </p:cNvGraphicFramePr>
          <p:nvPr/>
        </p:nvGraphicFramePr>
        <p:xfrm>
          <a:off x="2895601" y="609602"/>
          <a:ext cx="6553200" cy="57222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20461"/>
                <a:gridCol w="4032739"/>
              </a:tblGrid>
              <a:tr h="967647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b="0" kern="1100" spc="200" baseline="0" dirty="0">
                          <a:latin typeface="Calibri" panose="020F0502020204030204"/>
                          <a:cs typeface="Calibri" panose="020F0502020204030204"/>
                        </a:rPr>
                        <a:t> CLASES DE EMPRESARIOS</a:t>
                      </a:r>
                      <a:endParaRPr lang="es-ES" sz="2000" b="0" kern="1100" spc="200" dirty="0"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07" marR="91107" marT="45705" marB="45705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8CD"/>
                    </a:solidFill>
                  </a:tcPr>
                </a:tc>
                <a:tc hMerge="1">
                  <a:tcPr>
                    <a:solidFill>
                      <a:srgbClr val="0098CD">
                        <a:alpha val="80000"/>
                      </a:srgbClr>
                    </a:solidFill>
                  </a:tcPr>
                </a:tc>
              </a:tr>
              <a:tr h="10059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chemeClr val="tx1"/>
                          </a:solidFill>
                          <a:latin typeface="Calibri" panose="020F0502020204030204"/>
                          <a:cs typeface="Calibri" panose="020F0502020204030204"/>
                        </a:rPr>
                        <a:t>SOCIEDADES</a:t>
                      </a:r>
                      <a:endParaRPr lang="es-ES" sz="2000" kern="1100" spc="200" dirty="0">
                        <a:solidFill>
                          <a:schemeClr val="tx1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chemeClr val="tx1"/>
                          </a:solidFill>
                          <a:latin typeface="Calibri" panose="020F0502020204030204"/>
                          <a:cs typeface="Calibri" panose="020F0502020204030204"/>
                        </a:rPr>
                        <a:t>C DE C</a:t>
                      </a:r>
                      <a:endParaRPr lang="es-ES" sz="2000" kern="1100" spc="200" dirty="0">
                        <a:solidFill>
                          <a:schemeClr val="tx1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07" marR="91107" marT="45705" marB="45705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chemeClr val="tx1"/>
                          </a:solidFill>
                          <a:latin typeface="Calibri" panose="020F0502020204030204"/>
                          <a:cs typeface="Calibri" panose="020F0502020204030204"/>
                        </a:rPr>
                        <a:t>Colectiva, limitada anónima, en comanditas simple y por acciones</a:t>
                      </a:r>
                      <a:endParaRPr lang="es-ES" sz="2000" kern="1100" spc="200" dirty="0">
                        <a:solidFill>
                          <a:schemeClr val="tx1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07" marR="91107" marT="45705" marB="45705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02460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SAS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79" marR="91079" marT="93575" marB="9357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Ley 1258 de 2008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DR 2020 de 2009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79" marR="91079" marT="93575" marB="9357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5438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EMPRESA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UNIPERSONAL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79" marR="91079" marT="93575" marB="9357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No es sociedad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Es Persona Jurídica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Ley  222 de 1995 art 71-80</a:t>
                      </a:r>
                      <a:endParaRPr kumimoji="0" lang="es-ES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79" marR="91079" marT="93575" marB="9357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245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PERSONA  NATURAL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79" marR="91079" marT="93575" marB="9357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Libertad para desarrollar cualquier actividad económica</a:t>
                      </a:r>
                      <a:endParaRPr kumimoji="0" lang="es-ES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79" marR="91079" marT="93575" marB="9357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3" name="Text Box 5"/>
          <p:cNvSpPr txBox="1">
            <a:spLocks noChangeArrowheads="1"/>
          </p:cNvSpPr>
          <p:nvPr/>
        </p:nvSpPr>
        <p:spPr bwMode="auto">
          <a:xfrm>
            <a:off x="3513140" y="620714"/>
            <a:ext cx="473551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" altLang="es-CO" sz="3200" b="1">
                <a:latin typeface="FM University"/>
              </a:rPr>
              <a:t>SOCIEDADES</a:t>
            </a:r>
            <a:endParaRPr lang="es-ES" altLang="es-CO" sz="3200" b="1">
              <a:latin typeface="FM University"/>
            </a:endParaRPr>
          </a:p>
        </p:txBody>
      </p:sp>
      <p:pic>
        <p:nvPicPr>
          <p:cNvPr id="89094" name="Picture 6" descr="joint-venture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32751" y="1052514"/>
            <a:ext cx="2335212" cy="2266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5" name="Text Box 7"/>
          <p:cNvSpPr txBox="1">
            <a:spLocks noChangeArrowheads="1"/>
          </p:cNvSpPr>
          <p:nvPr/>
        </p:nvSpPr>
        <p:spPr bwMode="auto">
          <a:xfrm>
            <a:off x="1935164" y="1700213"/>
            <a:ext cx="6024563" cy="24314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s-ES" altLang="es-CO" sz="1600">
                <a:latin typeface="Arial Black" panose="020B0A04020102020204" pitchFamily="34" charset="0"/>
              </a:rPr>
              <a:t>Para el código de comercio es un Contrato, por tanto interviene 2 0 mas personas</a:t>
            </a:r>
            <a:endParaRPr lang="es-ES" altLang="es-CO" sz="1600">
              <a:latin typeface="Arial Black" panose="020B0A04020102020204" pitchFamily="34" charset="0"/>
            </a:endParaRPr>
          </a:p>
          <a:p>
            <a:pPr algn="just" eaLnBrk="1" hangingPunct="1">
              <a:spcBef>
                <a:spcPct val="50000"/>
              </a:spcBef>
            </a:pPr>
            <a:endParaRPr lang="es-ES" altLang="es-CO" sz="1600">
              <a:latin typeface="Arial Black" panose="020B0A04020102020204" pitchFamily="34" charset="0"/>
            </a:endParaRPr>
          </a:p>
          <a:p>
            <a:pPr algn="just" eaLnBrk="1" hangingPunct="1">
              <a:spcBef>
                <a:spcPct val="50000"/>
              </a:spcBef>
            </a:pPr>
            <a:endParaRPr lang="es-ES" altLang="es-CO" sz="1600">
              <a:latin typeface="Arial Black" panose="020B0A04020102020204" pitchFamily="34" charset="0"/>
            </a:endParaRPr>
          </a:p>
          <a:p>
            <a:pPr algn="just" eaLnBrk="1" hangingPunct="1">
              <a:spcBef>
                <a:spcPct val="50000"/>
              </a:spcBef>
            </a:pPr>
            <a:endParaRPr lang="es-ES" altLang="es-CO" sz="1600">
              <a:latin typeface="Arial Black" panose="020B0A04020102020204" pitchFamily="34" charset="0"/>
            </a:endParaRPr>
          </a:p>
          <a:p>
            <a:pPr algn="just" eaLnBrk="1" hangingPunct="1">
              <a:spcBef>
                <a:spcPct val="50000"/>
              </a:spcBef>
            </a:pPr>
            <a:endParaRPr lang="es-ES" altLang="es-CO" sz="1600">
              <a:latin typeface="Arial Black" panose="020B0A04020102020204" pitchFamily="34" charset="0"/>
            </a:endParaRPr>
          </a:p>
          <a:p>
            <a:pPr algn="just" eaLnBrk="1" hangingPunct="1">
              <a:spcBef>
                <a:spcPct val="50000"/>
              </a:spcBef>
            </a:pPr>
            <a:endParaRPr lang="es-ES" altLang="es-CO" sz="1600">
              <a:latin typeface="Arial Black" panose="020B0A04020102020204" pitchFamily="34" charset="0"/>
            </a:endParaRPr>
          </a:p>
        </p:txBody>
      </p:sp>
      <p:sp>
        <p:nvSpPr>
          <p:cNvPr id="89097" name="Text Box 9"/>
          <p:cNvSpPr txBox="1">
            <a:spLocks noChangeArrowheads="1"/>
          </p:cNvSpPr>
          <p:nvPr/>
        </p:nvSpPr>
        <p:spPr bwMode="auto">
          <a:xfrm>
            <a:off x="1935165" y="2420939"/>
            <a:ext cx="547211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r>
              <a:rPr lang="es-ES" altLang="es-CO" sz="1600">
                <a:latin typeface="Arial Black" panose="020B0A04020102020204" pitchFamily="34" charset="0"/>
              </a:rPr>
              <a:t>Ley 1258 de 2008, permite creación de sociedades con una sola persona</a:t>
            </a:r>
            <a:endParaRPr lang="es-ES" altLang="es-CO" sz="1600"/>
          </a:p>
        </p:txBody>
      </p:sp>
      <p:sp>
        <p:nvSpPr>
          <p:cNvPr id="89101" name="Text Box 13"/>
          <p:cNvSpPr txBox="1">
            <a:spLocks noChangeArrowheads="1"/>
          </p:cNvSpPr>
          <p:nvPr/>
        </p:nvSpPr>
        <p:spPr bwMode="auto">
          <a:xfrm>
            <a:off x="1391382" y="4652964"/>
            <a:ext cx="14574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s-ES" altLang="es-CO" sz="1600" b="1">
                <a:latin typeface="Arial Black" panose="020B0A04020102020204" pitchFamily="34" charset="0"/>
              </a:rPr>
              <a:t>sociedades</a:t>
            </a:r>
            <a:endParaRPr lang="es-ES" altLang="es-CO" sz="1600" b="1">
              <a:latin typeface="Arial Black" panose="020B0A04020102020204" pitchFamily="34" charset="0"/>
            </a:endParaRPr>
          </a:p>
        </p:txBody>
      </p:sp>
      <p:sp>
        <p:nvSpPr>
          <p:cNvPr id="89102" name="AutoShape 14"/>
          <p:cNvSpPr/>
          <p:nvPr/>
        </p:nvSpPr>
        <p:spPr bwMode="auto">
          <a:xfrm>
            <a:off x="2652713" y="3573464"/>
            <a:ext cx="501651" cy="3024187"/>
          </a:xfrm>
          <a:prstGeom prst="leftBrace">
            <a:avLst>
              <a:gd name="adj1" fmla="val 50042"/>
              <a:gd name="adj2" fmla="val 50000"/>
            </a:avLst>
          </a:prstGeom>
          <a:noFill/>
          <a:ln w="38100">
            <a:solidFill>
              <a:srgbClr val="FF0066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s-CO" altLang="es-CO" sz="1800"/>
          </a:p>
        </p:txBody>
      </p:sp>
      <p:sp>
        <p:nvSpPr>
          <p:cNvPr id="89103" name="Text Box 15"/>
          <p:cNvSpPr txBox="1">
            <a:spLocks noChangeArrowheads="1"/>
          </p:cNvSpPr>
          <p:nvPr/>
        </p:nvSpPr>
        <p:spPr bwMode="auto">
          <a:xfrm>
            <a:off x="2824164" y="4306889"/>
            <a:ext cx="193516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s-ES" altLang="es-CO" sz="1800" b="1" i="1"/>
              <a:t>Dos o mas</a:t>
            </a:r>
            <a:endParaRPr lang="es-ES" altLang="es-CO" sz="1800" b="1" i="1"/>
          </a:p>
          <a:p>
            <a:pPr algn="ctr" eaLnBrk="1" hangingPunct="1"/>
            <a:endParaRPr lang="es-ES" altLang="es-CO" sz="1800" b="1" i="1"/>
          </a:p>
          <a:p>
            <a:pPr algn="ctr" eaLnBrk="1" hangingPunct="1"/>
            <a:endParaRPr lang="es-ES" altLang="es-CO" sz="1800" b="1" i="1"/>
          </a:p>
          <a:p>
            <a:pPr algn="ctr" eaLnBrk="1" hangingPunct="1"/>
            <a:r>
              <a:rPr lang="es-ES" altLang="es-CO" sz="1800" b="1" i="1"/>
              <a:t> una o mas</a:t>
            </a:r>
            <a:endParaRPr lang="es-ES" altLang="es-CO" sz="1800" b="1" i="1"/>
          </a:p>
        </p:txBody>
      </p:sp>
      <p:sp>
        <p:nvSpPr>
          <p:cNvPr id="89106" name="AutoShape 18"/>
          <p:cNvSpPr>
            <a:spLocks noChangeArrowheads="1"/>
          </p:cNvSpPr>
          <p:nvPr/>
        </p:nvSpPr>
        <p:spPr bwMode="auto">
          <a:xfrm rot="19272180">
            <a:off x="4660901" y="4292602"/>
            <a:ext cx="1220787" cy="485775"/>
          </a:xfrm>
          <a:custGeom>
            <a:avLst/>
            <a:gdLst>
              <a:gd name="T0" fmla="*/ 2147483646 w 21600"/>
              <a:gd name="T1" fmla="*/ 0 h 21600"/>
              <a:gd name="T2" fmla="*/ 0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gradFill rotWithShape="1">
            <a:gsLst>
              <a:gs pos="0">
                <a:srgbClr val="003399"/>
              </a:gs>
              <a:gs pos="100000">
                <a:schemeClr val="bg1"/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89107" name="AutoShape 19"/>
          <p:cNvSpPr>
            <a:spLocks noChangeArrowheads="1"/>
          </p:cNvSpPr>
          <p:nvPr/>
        </p:nvSpPr>
        <p:spPr bwMode="auto">
          <a:xfrm rot="2139809">
            <a:off x="4660901" y="5516565"/>
            <a:ext cx="1220787" cy="485775"/>
          </a:xfrm>
          <a:custGeom>
            <a:avLst/>
            <a:gdLst>
              <a:gd name="T0" fmla="*/ 2147483646 w 21600"/>
              <a:gd name="T1" fmla="*/ 0 h 21600"/>
              <a:gd name="T2" fmla="*/ 0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5400 h 21600"/>
              <a:gd name="T14" fmla="*/ 18900 w 21600"/>
              <a:gd name="T15" fmla="*/ 162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gradFill rotWithShape="1">
            <a:gsLst>
              <a:gs pos="0">
                <a:srgbClr val="003399"/>
              </a:gs>
              <a:gs pos="100000">
                <a:schemeClr val="bg1"/>
              </a:gs>
            </a:gsLst>
            <a:lin ang="2700000" scaled="1"/>
          </a:gra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89108" name="Text Box 20"/>
          <p:cNvSpPr txBox="1">
            <a:spLocks noChangeArrowheads="1"/>
          </p:cNvSpPr>
          <p:nvPr/>
        </p:nvSpPr>
        <p:spPr bwMode="auto">
          <a:xfrm>
            <a:off x="5810253" y="3886202"/>
            <a:ext cx="128428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s-ES" altLang="es-CO" sz="1800" b="1" i="1"/>
              <a:t>Escritura</a:t>
            </a:r>
            <a:endParaRPr lang="es-ES" altLang="es-CO" sz="1800" b="1" i="1"/>
          </a:p>
          <a:p>
            <a:pPr eaLnBrk="1" hangingPunct="1"/>
            <a:r>
              <a:rPr lang="es-ES" altLang="es-CO" sz="1800" b="1" i="1"/>
              <a:t>Pública</a:t>
            </a:r>
            <a:endParaRPr lang="es-ES" altLang="es-CO" sz="1800" b="1" i="1"/>
          </a:p>
        </p:txBody>
      </p:sp>
      <p:sp>
        <p:nvSpPr>
          <p:cNvPr id="89110" name="Text Box 22"/>
          <p:cNvSpPr txBox="1">
            <a:spLocks noChangeArrowheads="1"/>
          </p:cNvSpPr>
          <p:nvPr/>
        </p:nvSpPr>
        <p:spPr bwMode="auto">
          <a:xfrm>
            <a:off x="5737227" y="5876926"/>
            <a:ext cx="150812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s-ES" altLang="es-CO" sz="1800" b="1" i="1"/>
              <a:t>Doc.</a:t>
            </a:r>
            <a:endParaRPr lang="es-ES" altLang="es-CO" sz="1800" b="1" i="1"/>
          </a:p>
          <a:p>
            <a:pPr eaLnBrk="1" hangingPunct="1"/>
            <a:r>
              <a:rPr lang="es-ES" altLang="es-CO" sz="1800" b="1" i="1"/>
              <a:t>Privado</a:t>
            </a:r>
            <a:endParaRPr lang="es-ES" altLang="es-CO" sz="1800" b="1" i="1"/>
          </a:p>
        </p:txBody>
      </p:sp>
      <p:sp>
        <p:nvSpPr>
          <p:cNvPr id="51213" name="Text Box 26"/>
          <p:cNvSpPr txBox="1">
            <a:spLocks noChangeArrowheads="1"/>
          </p:cNvSpPr>
          <p:nvPr/>
        </p:nvSpPr>
        <p:spPr bwMode="auto">
          <a:xfrm>
            <a:off x="9251953" y="4724400"/>
            <a:ext cx="1847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s-CO" altLang="es-CO" sz="1800"/>
          </a:p>
        </p:txBody>
      </p:sp>
      <p:grpSp>
        <p:nvGrpSpPr>
          <p:cNvPr id="2" name="Group 31"/>
          <p:cNvGrpSpPr/>
          <p:nvPr/>
        </p:nvGrpSpPr>
        <p:grpSpPr bwMode="auto">
          <a:xfrm>
            <a:off x="7170739" y="3657602"/>
            <a:ext cx="3252788" cy="2979497"/>
            <a:chOff x="3683" y="2523"/>
            <a:chExt cx="2056" cy="1631"/>
          </a:xfrm>
        </p:grpSpPr>
        <p:sp>
          <p:nvSpPr>
            <p:cNvPr id="51216" name="Text Box 24"/>
            <p:cNvSpPr txBox="1">
              <a:spLocks noChangeArrowheads="1"/>
            </p:cNvSpPr>
            <p:nvPr/>
          </p:nvSpPr>
          <p:spPr bwMode="auto">
            <a:xfrm>
              <a:off x="3683" y="2523"/>
              <a:ext cx="1912" cy="5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s-ES" altLang="es-CO" sz="1800" b="1" i="1"/>
                <a:t>Colectiva</a:t>
              </a:r>
              <a:endParaRPr lang="es-ES" altLang="es-CO" sz="1800" b="1" i="1"/>
            </a:p>
            <a:p>
              <a:pPr eaLnBrk="1" hangingPunct="1"/>
              <a:r>
                <a:rPr lang="es-ES" altLang="es-CO" sz="1800" b="1" i="1"/>
                <a:t>En comandita simple </a:t>
              </a:r>
              <a:endParaRPr lang="es-ES" altLang="es-CO" sz="1800" b="1" i="1"/>
            </a:p>
            <a:p>
              <a:pPr eaLnBrk="1" hangingPunct="1"/>
              <a:endParaRPr lang="es-ES" altLang="es-CO" sz="1800" b="1" i="1"/>
            </a:p>
          </p:txBody>
        </p:sp>
        <p:sp>
          <p:nvSpPr>
            <p:cNvPr id="51217" name="Text Box 25"/>
            <p:cNvSpPr txBox="1">
              <a:spLocks noChangeArrowheads="1"/>
            </p:cNvSpPr>
            <p:nvPr/>
          </p:nvSpPr>
          <p:spPr bwMode="auto">
            <a:xfrm>
              <a:off x="3739" y="2840"/>
              <a:ext cx="2000" cy="5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s-ES" altLang="es-CO" sz="1800" b="1" i="1"/>
                <a:t>En comandita por acciones</a:t>
              </a:r>
              <a:endParaRPr lang="es-ES" altLang="es-CO" sz="1800" b="1" i="1"/>
            </a:p>
            <a:p>
              <a:pPr eaLnBrk="1" hangingPunct="1"/>
              <a:endParaRPr lang="es-ES" altLang="es-CO" sz="1800" b="1" i="1"/>
            </a:p>
          </p:txBody>
        </p:sp>
        <p:sp>
          <p:nvSpPr>
            <p:cNvPr id="51218" name="Text Box 27"/>
            <p:cNvSpPr txBox="1">
              <a:spLocks noChangeArrowheads="1"/>
            </p:cNvSpPr>
            <p:nvPr/>
          </p:nvSpPr>
          <p:spPr bwMode="auto">
            <a:xfrm>
              <a:off x="3739" y="3158"/>
              <a:ext cx="763" cy="3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s-ES" altLang="es-CO" sz="1800" b="1" i="1"/>
                <a:t>Limitada</a:t>
              </a:r>
              <a:endParaRPr lang="es-ES" altLang="es-CO" sz="1800" b="1" i="1"/>
            </a:p>
            <a:p>
              <a:pPr eaLnBrk="1" hangingPunct="1"/>
              <a:r>
                <a:rPr lang="es-ES" altLang="es-CO" sz="1800" b="1" i="1"/>
                <a:t>Anónima</a:t>
              </a:r>
              <a:endParaRPr lang="es-ES" altLang="es-CO" sz="1800" b="1" i="1"/>
            </a:p>
          </p:txBody>
        </p:sp>
        <p:sp>
          <p:nvSpPr>
            <p:cNvPr id="51219" name="Text Box 28"/>
            <p:cNvSpPr txBox="1">
              <a:spLocks noChangeArrowheads="1"/>
            </p:cNvSpPr>
            <p:nvPr/>
          </p:nvSpPr>
          <p:spPr bwMode="auto">
            <a:xfrm>
              <a:off x="3739" y="3475"/>
              <a:ext cx="117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s-ES" altLang="es-CO" sz="1800" b="1" i="1"/>
            </a:p>
          </p:txBody>
        </p:sp>
        <p:sp>
          <p:nvSpPr>
            <p:cNvPr id="51220" name="Text Box 29"/>
            <p:cNvSpPr txBox="1">
              <a:spLocks noChangeArrowheads="1"/>
            </p:cNvSpPr>
            <p:nvPr/>
          </p:nvSpPr>
          <p:spPr bwMode="auto">
            <a:xfrm>
              <a:off x="3739" y="3649"/>
              <a:ext cx="1904" cy="5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Tahoma" panose="020B060403050404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s-ES" altLang="es-CO" sz="1800" b="1" i="1"/>
                <a:t>SAS </a:t>
              </a:r>
              <a:endParaRPr lang="es-ES" altLang="es-CO" sz="1800" b="1" i="1"/>
            </a:p>
            <a:p>
              <a:pPr eaLnBrk="1" hangingPunct="1"/>
              <a:r>
                <a:rPr lang="es-ES" altLang="es-CO" sz="1800" b="1" i="1"/>
                <a:t>Sociedad por acciones</a:t>
              </a:r>
              <a:endParaRPr lang="es-ES" altLang="es-CO" sz="1800" b="1" i="1"/>
            </a:p>
            <a:p>
              <a:pPr eaLnBrk="1" hangingPunct="1"/>
              <a:r>
                <a:rPr lang="es-ES" altLang="es-CO" sz="1800" b="1" i="1"/>
                <a:t>simplificada</a:t>
              </a:r>
              <a:endParaRPr lang="es-ES" altLang="es-CO" sz="1800" b="1" i="1"/>
            </a:p>
          </p:txBody>
        </p:sp>
      </p:grpSp>
      <p:sp>
        <p:nvSpPr>
          <p:cNvPr id="89118" name="AutoShape 30"/>
          <p:cNvSpPr/>
          <p:nvPr/>
        </p:nvSpPr>
        <p:spPr bwMode="auto">
          <a:xfrm>
            <a:off x="6813551" y="3500439"/>
            <a:ext cx="430212" cy="3024187"/>
          </a:xfrm>
          <a:prstGeom prst="leftBrace">
            <a:avLst>
              <a:gd name="adj1" fmla="val 58352"/>
              <a:gd name="adj2" fmla="val 50000"/>
            </a:avLst>
          </a:prstGeom>
          <a:noFill/>
          <a:ln w="38100">
            <a:solidFill>
              <a:srgbClr val="FF0066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s-CO" altLang="es-CO" sz="1800"/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890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89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4" dur="2000"/>
                                        <p:tgtEl>
                                          <p:spTgt spid="89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9" dur="2000"/>
                                        <p:tgtEl>
                                          <p:spTgt spid="89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9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9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9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9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89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9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9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9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89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66" dur="2000"/>
                                        <p:tgtEl>
                                          <p:spTgt spid="89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69" dur="2000"/>
                                        <p:tgtEl>
                                          <p:spTgt spid="89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4" dur="2000"/>
                                        <p:tgtEl>
                                          <p:spTgt spid="89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7" dur="2000"/>
                                        <p:tgtEl>
                                          <p:spTgt spid="89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9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89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89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89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89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4" presetClass="entr" presetSubtype="0" ac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093" grpId="0"/>
      <p:bldP spid="89095" grpId="0"/>
      <p:bldP spid="89097" grpId="0"/>
      <p:bldP spid="89101" grpId="0"/>
      <p:bldP spid="89102" grpId="0" animBg="1"/>
      <p:bldP spid="89103" grpId="0"/>
      <p:bldP spid="89108" grpId="0"/>
      <p:bldP spid="89110" grpId="0"/>
      <p:bldP spid="89118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</p:txBody>
      </p:sp>
      <p:graphicFrame>
        <p:nvGraphicFramePr>
          <p:cNvPr id="4" name="3 Marcador de contenido"/>
          <p:cNvGraphicFramePr>
            <a:graphicFrameLocks noGrp="1"/>
          </p:cNvGraphicFramePr>
          <p:nvPr>
            <p:ph idx="1"/>
          </p:nvPr>
        </p:nvGraphicFramePr>
        <p:xfrm>
          <a:off x="2008188" y="228601"/>
          <a:ext cx="8202613" cy="6435576"/>
        </p:xfrm>
        <a:graphic>
          <a:graphicData uri="http://schemas.openxmlformats.org/drawingml/2006/table">
            <a:tbl>
              <a:tblPr/>
              <a:tblGrid>
                <a:gridCol w="2151921"/>
                <a:gridCol w="6050692"/>
              </a:tblGrid>
              <a:tr h="390732"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SOCIEDAD</a:t>
                      </a: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CARACTERISTICAS</a:t>
                      </a: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</a:tr>
              <a:tr h="700989"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COLECTIVA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EP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Mínimo  2 socios</a:t>
                      </a:r>
                      <a:endParaRPr kumimoji="0" lang="es-CO" sz="13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Razón social: EJ: Suarez Díaz y cia  Suarez Diaz   hermanos </a:t>
                      </a:r>
                      <a:endParaRPr kumimoji="0" lang="es-CO" sz="13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Responsabilidad de los socios: Ilimitada</a:t>
                      </a:r>
                      <a:endParaRPr kumimoji="0" lang="es-CO" sz="13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</a:tr>
              <a:tr h="700989"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LIMITADA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 EP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F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Mínimo  2 socios Max 25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Razón social: Nombre + LTDA 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Responsabilidad de los socios limitada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FF7"/>
                    </a:solidFill>
                  </a:tcPr>
                </a:tc>
              </a:tr>
              <a:tr h="904189"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EN COMANDITA SIMPLE 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EP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Mínimo  1 GESTOR 1 COMANDITARIOS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Razón social: Nombre GESTOR {S EN C) 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Responsabilidad de los socios Gestor ilimitada Comanditario Limitada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</a:tr>
              <a:tr h="90418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EN COMANDITA  POR ACCIONES 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EP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F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Mínimo  1 GESTOR -5 COMANDITARIOS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Razón social: Nombre GESTOR {S CA) 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Responsabilidad de los socios Gestor ilimitada Comanditario Limitada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FF7"/>
                    </a:solidFill>
                  </a:tcPr>
                </a:tc>
              </a:tr>
              <a:tr h="924509"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ANONIMA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EP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Mínimo  5  MAX INDEFINIDO 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Razón social: Nombre  + S.A 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Responsabilidad de los socios 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limitada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</a:tr>
              <a:tr h="904189"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SAS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DP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L 1258 de 2008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Mínimo 1 máximo Ilimitado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Razón Social Nombre + SAS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Responsabilidad de los Socios  Monto aportes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</a:tr>
              <a:tr h="985469"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EMPRESA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UNIPERSONAL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DP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</a:rPr>
                        <a:t>L 222/ 95 art 71-80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Una sola Persona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Razón social  Nombre +EU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l" defTabSz="6858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El dueño Responde hasta el Monto de los aportes</a:t>
                      </a:r>
                      <a:endParaRPr kumimoji="0" lang="es-CO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1089" marR="91089" marT="45695" marB="45695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DEE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s-CO" altLang="es-CO" sz="3600">
                <a:latin typeface="Times New Roman" panose="02020603050405020304" pitchFamily="18" charset="0"/>
              </a:rPr>
              <a:t>RESPONSABILIDAD</a:t>
            </a:r>
            <a:endParaRPr lang="es-CO" altLang="es-CO" sz="3600">
              <a:latin typeface="Times New Roman" panose="02020603050405020304" pitchFamily="18" charset="0"/>
            </a:endParaRPr>
          </a:p>
        </p:txBody>
      </p:sp>
      <p:graphicFrame>
        <p:nvGraphicFramePr>
          <p:cNvPr id="4" name="3 Marcador de contenido"/>
          <p:cNvGraphicFramePr>
            <a:graphicFrameLocks noGrp="1"/>
          </p:cNvGraphicFramePr>
          <p:nvPr>
            <p:ph idx="1"/>
          </p:nvPr>
        </p:nvGraphicFramePr>
        <p:xfrm>
          <a:off x="2133602" y="1905001"/>
          <a:ext cx="7743828" cy="5943744"/>
        </p:xfrm>
        <a:graphic>
          <a:graphicData uri="http://schemas.openxmlformats.org/drawingml/2006/table">
            <a:tbl>
              <a:tblPr/>
              <a:tblGrid>
                <a:gridCol w="1936751"/>
                <a:gridCol w="2087563"/>
                <a:gridCol w="1782763"/>
                <a:gridCol w="1936751"/>
              </a:tblGrid>
              <a:tr h="375939"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COMERCIAL</a:t>
                      </a:r>
                      <a:endParaRPr kumimoji="0" lang="es-CO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LABORAL</a:t>
                      </a:r>
                      <a:endParaRPr kumimoji="0" lang="es-CO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TRIBUTARIO</a:t>
                      </a:r>
                      <a:endParaRPr kumimoji="0" lang="es-CO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</a:tr>
              <a:tr h="660419"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LIMITADA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MONTO APORTE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</a:tr>
              <a:tr h="660419"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ANONIMA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MONTO APORTE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</a:tr>
              <a:tr h="660419"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COLECTIVA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</a:tr>
              <a:tr h="944899"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EN COMANDITA SIMPLE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:  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</a:t>
                      </a: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: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 MONTO APORTE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</a:tr>
              <a:tr h="1229379"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EN COMANDITA POR ACCIONES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:  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 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: MONTO APORTE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</a:tr>
              <a:tr h="660419"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SAS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MONTO APORTE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9EDF4"/>
                    </a:solidFill>
                  </a:tcPr>
                </a:tc>
              </a:tr>
              <a:tr h="660419"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EMPRESA UNIPERSONAL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 defTabSz="4572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defTabSz="4572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MONTO APORTE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ILIMITADO</a:t>
                      </a: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45729" marB="4572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0D8E8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ítulo 1"/>
          <p:cNvSpPr>
            <a:spLocks noGrp="1"/>
          </p:cNvSpPr>
          <p:nvPr>
            <p:ph type="title"/>
          </p:nvPr>
        </p:nvSpPr>
        <p:spPr>
          <a:xfrm>
            <a:off x="2166939" y="1139825"/>
            <a:ext cx="7858125" cy="990600"/>
          </a:xfrm>
        </p:spPr>
        <p:txBody>
          <a:bodyPr/>
          <a:lstStyle/>
          <a:p>
            <a:pPr algn="r" eaLnBrk="1" hangingPunct="1"/>
            <a:endParaRPr lang="es-CO" altLang="es-CO">
              <a:latin typeface="Nexa Bold"/>
            </a:endParaRPr>
          </a:p>
        </p:txBody>
      </p:sp>
      <p:sp>
        <p:nvSpPr>
          <p:cNvPr id="54275" name="Marcador de contenido 2"/>
          <p:cNvSpPr txBox="1">
            <a:spLocks noGrp="1"/>
          </p:cNvSpPr>
          <p:nvPr>
            <p:ph idx="1"/>
          </p:nvPr>
        </p:nvSpPr>
        <p:spPr bwMode="auto">
          <a:xfrm>
            <a:off x="2166939" y="2230439"/>
            <a:ext cx="7858125" cy="3251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</p:txBody>
      </p:sp>
      <p:grpSp>
        <p:nvGrpSpPr>
          <p:cNvPr id="54276" name="Group 4"/>
          <p:cNvGrpSpPr/>
          <p:nvPr/>
        </p:nvGrpSpPr>
        <p:grpSpPr bwMode="auto">
          <a:xfrm>
            <a:off x="3213102" y="2732088"/>
            <a:ext cx="1389063" cy="1568451"/>
            <a:chOff x="684208" y="2492370"/>
            <a:chExt cx="1873258" cy="2108204"/>
          </a:xfrm>
        </p:grpSpPr>
        <p:sp>
          <p:nvSpPr>
            <p:cNvPr id="54279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0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1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2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3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4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5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6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7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8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89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0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1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2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3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4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5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6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7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8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299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0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1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2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3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4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5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6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7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8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09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0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1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2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3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4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5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6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7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8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19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0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1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2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3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4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5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6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7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8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29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0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1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2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3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4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5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6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7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8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39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0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1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2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3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4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5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6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7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8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49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0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1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2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3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4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5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6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7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8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59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0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1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2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3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4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5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6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7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8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69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0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1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2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3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4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5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6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7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8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79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0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1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2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3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4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5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6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7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8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89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90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91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92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93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94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54395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54277" name="AutoShape 122"/>
          <p:cNvSpPr/>
          <p:nvPr/>
        </p:nvSpPr>
        <p:spPr bwMode="auto">
          <a:xfrm rot="21566826" flipH="1">
            <a:off x="4813302" y="3379788"/>
            <a:ext cx="479425" cy="427037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0 w 21600"/>
              <a:gd name="T7" fmla="*/ 2147483646 h 21600"/>
              <a:gd name="T8" fmla="*/ 2147483646 w 21600"/>
              <a:gd name="T9" fmla="*/ 0 h 21600"/>
              <a:gd name="T10" fmla="*/ 2147483646 w 21600"/>
              <a:gd name="T11" fmla="*/ 2147483646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2" name="1 CuadroTexto"/>
          <p:cNvSpPr txBox="1"/>
          <p:nvPr/>
        </p:nvSpPr>
        <p:spPr>
          <a:xfrm>
            <a:off x="5872163" y="3384551"/>
            <a:ext cx="3031599" cy="41428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s-CO" sz="2090" b="1" dirty="0">
                <a:solidFill>
                  <a:srgbClr val="FF0000"/>
                </a:solidFill>
              </a:rPr>
              <a:t>IMPUESTO DE RENTA</a:t>
            </a:r>
            <a:endParaRPr lang="es-CO" sz="1795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spd="slow"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Text Box 7"/>
          <p:cNvSpPr txBox="1">
            <a:spLocks noChangeArrowheads="1"/>
          </p:cNvSpPr>
          <p:nvPr/>
        </p:nvSpPr>
        <p:spPr bwMode="auto">
          <a:xfrm>
            <a:off x="2406651" y="2711451"/>
            <a:ext cx="3325812" cy="2654300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19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</a:t>
            </a:r>
            <a:r>
              <a:rPr lang="es-CO" sz="1990">
                <a:ea typeface="MS PGothic" panose="020B0600070205080204" charset="-128"/>
              </a:rPr>
              <a:t>Todos los ingresos hacen parte de la base gravable</a:t>
            </a:r>
            <a:endParaRPr lang="es-CO" sz="1990">
              <a:ea typeface="MS PGothic" panose="020B0600070205080204" charset="-128"/>
            </a:endParaRPr>
          </a:p>
          <a:p>
            <a:pPr algn="ctr"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1800" b="1">
                <a:solidFill>
                  <a:srgbClr val="FF0000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</a:rPr>
              <a:t>TARIFA 35%</a:t>
            </a:r>
            <a:endParaRPr lang="es-ES" altLang="es-ES" sz="1800" b="1">
              <a:solidFill>
                <a:srgbClr val="FF0000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29699" name="Text Box 8"/>
          <p:cNvSpPr txBox="1">
            <a:spLocks noChangeArrowheads="1"/>
          </p:cNvSpPr>
          <p:nvPr/>
        </p:nvSpPr>
        <p:spPr bwMode="auto">
          <a:xfrm>
            <a:off x="5905502" y="2820988"/>
            <a:ext cx="3335337" cy="2544763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1990" dirty="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 </a:t>
            </a:r>
            <a:r>
              <a:rPr lang="es-CO" sz="1990" dirty="0">
                <a:ea typeface="MS PGothic" panose="020B0600070205080204" charset="-128"/>
              </a:rPr>
              <a:t>Ingresos extraordinarios expresamente consagrados  en el E.T. (ART 299 A 317)</a:t>
            </a:r>
            <a:endParaRPr lang="es-CO" sz="1990" dirty="0">
              <a:ea typeface="MS PGothic" panose="020B0600070205080204" charset="-128"/>
            </a:endParaRPr>
          </a:p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sz="1990" dirty="0">
                <a:ea typeface="MS PGothic" panose="020B0600070205080204" charset="-128"/>
                <a:cs typeface="Calibri" panose="020F0502020204030204" pitchFamily="34" charset="0"/>
              </a:rPr>
              <a:t>-Utilidad en venta de activo fijo poseídos por mas de 2 años</a:t>
            </a:r>
            <a:endParaRPr lang="es-ES" sz="1990" dirty="0">
              <a:ea typeface="MS PGothic" panose="020B0600070205080204" charset="-128"/>
              <a:cs typeface="Calibri" panose="020F0502020204030204" pitchFamily="34" charset="0"/>
            </a:endParaRPr>
          </a:p>
          <a:p>
            <a:pPr algn="ctr"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sz="1595" b="1" dirty="0">
                <a:solidFill>
                  <a:srgbClr val="FF0000"/>
                </a:solidFill>
                <a:ea typeface="MS PGothic" panose="020B0600070205080204" charset="-128"/>
                <a:cs typeface="Calibri" panose="020F0502020204030204" pitchFamily="34" charset="0"/>
              </a:rPr>
              <a:t>TARIFA  15%</a:t>
            </a:r>
            <a:endParaRPr lang="es-ES" sz="1595" b="1" dirty="0">
              <a:solidFill>
                <a:srgbClr val="FF0000"/>
              </a:solidFill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endParaRPr lang="es-ES" sz="1990" dirty="0"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endParaRPr lang="es-ES" sz="1990" dirty="0"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endParaRPr lang="es-ES" sz="1990" dirty="0"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sz="1990" dirty="0">
                <a:ea typeface="MS PGothic" panose="020B0600070205080204" charset="-128"/>
                <a:cs typeface="Calibri" panose="020F0502020204030204" pitchFamily="34" charset="0"/>
              </a:rPr>
              <a:t> </a:t>
            </a:r>
            <a:endParaRPr lang="es-ES" altLang="es-ES" sz="1095" dirty="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2466978" y="2017714"/>
            <a:ext cx="3265487" cy="693737"/>
          </a:xfrm>
          <a:prstGeom prst="rect">
            <a:avLst/>
          </a:prstGeom>
          <a:solidFill>
            <a:srgbClr val="002060"/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2390" u="none" kern="1100" spc="100" dirty="0">
                <a:solidFill>
                  <a:schemeClr val="accent3">
                    <a:lumMod val="20000"/>
                    <a:lumOff val="80000"/>
                  </a:schemeClr>
                </a:solidFill>
                <a:latin typeface="Calibri" panose="020F0502020204030204"/>
                <a:cs typeface="Calibri" panose="020F0502020204030204"/>
              </a:rPr>
              <a:t>Impuesto Renta </a:t>
            </a:r>
            <a:endParaRPr lang="es-ES" sz="2390" u="none" kern="1100" spc="100" dirty="0">
              <a:solidFill>
                <a:schemeClr val="accent3">
                  <a:lumMod val="20000"/>
                  <a:lumOff val="80000"/>
                </a:schemeClr>
              </a:solidFill>
              <a:latin typeface="Calibri" panose="020F0502020204030204"/>
              <a:cs typeface="Calibri" panose="020F0502020204030204"/>
            </a:endParaRPr>
          </a:p>
        </p:txBody>
      </p:sp>
      <p:sp>
        <p:nvSpPr>
          <p:cNvPr id="19" name="Text Box 15"/>
          <p:cNvSpPr txBox="1">
            <a:spLocks noChangeArrowheads="1"/>
          </p:cNvSpPr>
          <p:nvPr/>
        </p:nvSpPr>
        <p:spPr bwMode="auto">
          <a:xfrm>
            <a:off x="3313113" y="1370231"/>
            <a:ext cx="4840288" cy="494866"/>
          </a:xfrm>
          <a:prstGeom prst="rect">
            <a:avLst/>
          </a:prstGeom>
          <a:solidFill>
            <a:schemeClr val="tx2"/>
          </a:solidFill>
          <a:ln w="9525">
            <a:solidFill>
              <a:srgbClr val="000000"/>
            </a:solidFill>
            <a:miter lim="800000"/>
          </a:ln>
        </p:spPr>
        <p:txBody>
          <a:bodyPr tIns="93243" bIns="93243" anchor="ctr">
            <a:spAutoFit/>
          </a:bodyPr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s-ES" sz="1990" u="none" kern="1100" spc="149" dirty="0">
                <a:solidFill>
                  <a:srgbClr val="FFFFFF"/>
                </a:solidFill>
                <a:latin typeface="Calibri" panose="020F0502020204030204"/>
                <a:cs typeface="Calibri" panose="020F0502020204030204"/>
              </a:rPr>
              <a:t>Estructura impuesto Renta</a:t>
            </a:r>
            <a:endParaRPr lang="es-ES" sz="1990" u="none" kern="1100" spc="149" dirty="0">
              <a:solidFill>
                <a:srgbClr val="FFFFFF"/>
              </a:solidFill>
              <a:latin typeface="Calibri" panose="020F0502020204030204"/>
              <a:cs typeface="Calibri" panose="020F0502020204030204"/>
            </a:endParaRPr>
          </a:p>
        </p:txBody>
      </p:sp>
      <p:sp>
        <p:nvSpPr>
          <p:cNvPr id="20" name="Text Box 3"/>
          <p:cNvSpPr txBox="1">
            <a:spLocks noChangeArrowheads="1"/>
          </p:cNvSpPr>
          <p:nvPr/>
        </p:nvSpPr>
        <p:spPr bwMode="auto">
          <a:xfrm>
            <a:off x="5905502" y="2068514"/>
            <a:ext cx="3335337" cy="693737"/>
          </a:xfrm>
          <a:prstGeom prst="rect">
            <a:avLst/>
          </a:prstGeom>
          <a:solidFill>
            <a:srgbClr val="002060"/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1990" u="none" kern="1100" spc="100" dirty="0">
                <a:solidFill>
                  <a:schemeClr val="accent3">
                    <a:lumMod val="20000"/>
                    <a:lumOff val="80000"/>
                  </a:schemeClr>
                </a:solidFill>
                <a:latin typeface="Calibri" panose="020F0502020204030204"/>
                <a:cs typeface="Calibri" panose="020F0502020204030204"/>
              </a:rPr>
              <a:t>Ganancia Ocasional</a:t>
            </a:r>
            <a:endParaRPr lang="es-ES" sz="1990" u="none" kern="1100" spc="100" dirty="0">
              <a:solidFill>
                <a:schemeClr val="accent3">
                  <a:lumMod val="20000"/>
                  <a:lumOff val="80000"/>
                </a:schemeClr>
              </a:solidFill>
              <a:latin typeface="Calibri" panose="020F0502020204030204"/>
              <a:cs typeface="Calibri" panose="020F0502020204030204"/>
            </a:endParaRPr>
          </a:p>
        </p:txBody>
      </p:sp>
    </p:spTree>
  </p:cSld>
  <p:clrMapOvr>
    <a:masterClrMapping/>
  </p:clrMapOvr>
  <p:transition spd="slow"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Título 1"/>
          <p:cNvSpPr>
            <a:spLocks noGrp="1"/>
          </p:cNvSpPr>
          <p:nvPr>
            <p:ph type="title"/>
          </p:nvPr>
        </p:nvSpPr>
        <p:spPr>
          <a:xfrm>
            <a:off x="2154239" y="573088"/>
            <a:ext cx="7858125" cy="990600"/>
          </a:xfrm>
        </p:spPr>
        <p:txBody>
          <a:bodyPr/>
          <a:lstStyle/>
          <a:p>
            <a:pPr algn="r" eaLnBrk="1" hangingPunct="1"/>
            <a:r>
              <a:rPr lang="es-CO" altLang="es-CO">
                <a:latin typeface="Nexa Bold"/>
              </a:rPr>
              <a:t> </a:t>
            </a:r>
            <a:r>
              <a:rPr lang="es-CO" altLang="es-CO" sz="2000">
                <a:latin typeface="Nexa Bold"/>
              </a:rPr>
              <a:t>Renta sociedades-empresas personas naturales </a:t>
            </a:r>
            <a:endParaRPr lang="es-CO" altLang="es-CO" sz="2800">
              <a:latin typeface="Nexa Bold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1981202" y="1524001"/>
          <a:ext cx="7858125" cy="56153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58125"/>
              </a:tblGrid>
              <a:tr h="637293">
                <a:tc>
                  <a:txBody>
                    <a:bodyPr/>
                    <a:lstStyle/>
                    <a:p>
                      <a:r>
                        <a:rPr lang="es-CO" sz="1900" dirty="0"/>
                        <a:t>                                 Impuesto  de</a:t>
                      </a:r>
                      <a:r>
                        <a:rPr lang="es-CO" sz="1900" baseline="0" dirty="0"/>
                        <a:t>  </a:t>
                      </a:r>
                      <a:r>
                        <a:rPr lang="es-CO" sz="1900" dirty="0"/>
                        <a:t>renta  naturales sociedades</a:t>
                      </a:r>
                      <a:endParaRPr lang="es-CO" sz="1900" dirty="0"/>
                    </a:p>
                    <a:p>
                      <a:endParaRPr lang="es-CO" sz="1900" dirty="0"/>
                    </a:p>
                  </a:txBody>
                  <a:tcPr marL="68331" marR="68331" marT="34167" marB="34167"/>
                </a:tc>
              </a:tr>
              <a:tr h="678059">
                <a:tc>
                  <a:txBody>
                    <a:bodyPr/>
                    <a:lstStyle/>
                    <a:p>
                      <a:r>
                        <a:rPr lang="es-CO" sz="1900" dirty="0"/>
                        <a:t>C</a:t>
                      </a:r>
                      <a:r>
                        <a:rPr lang="es-CO" sz="2000" dirty="0"/>
                        <a:t>ontribuyentes y declarantes: Todas las sociedades </a:t>
                      </a:r>
                      <a:endParaRPr lang="es-CO" sz="2000" dirty="0"/>
                    </a:p>
                    <a:p>
                      <a:r>
                        <a:rPr lang="es-CO" sz="2000" dirty="0"/>
                        <a:t>Contribuyentes  declarantes y NO declarantes  </a:t>
                      </a:r>
                      <a:r>
                        <a:rPr lang="es-CO" sz="2000" dirty="0">
                          <a:solidFill>
                            <a:srgbClr val="FF0000"/>
                          </a:solidFill>
                        </a:rPr>
                        <a:t>Personas naturales</a:t>
                      </a:r>
                      <a:endParaRPr lang="es-CO" sz="1900" dirty="0">
                        <a:solidFill>
                          <a:srgbClr val="FF0000"/>
                        </a:solidFill>
                      </a:endParaRPr>
                    </a:p>
                  </a:txBody>
                  <a:tcPr marL="68331" marR="68331" marT="34167" marB="34167"/>
                </a:tc>
              </a:tr>
              <a:tr h="840493">
                <a:tc>
                  <a:txBody>
                    <a:bodyPr/>
                    <a:lstStyle/>
                    <a:p>
                      <a:r>
                        <a:rPr lang="es-CO" sz="1300" b="1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E</a:t>
                      </a:r>
                      <a:r>
                        <a:rPr lang="es-CO" sz="1600" b="1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XONERACION </a:t>
                      </a:r>
                      <a:r>
                        <a:rPr lang="es-CO" sz="1600" b="1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 APORTES</a:t>
                      </a:r>
                      <a:r>
                        <a:rPr lang="es-CO" sz="1600" baseline="0" dirty="0"/>
                        <a:t> : </a:t>
                      </a:r>
                      <a:r>
                        <a:rPr lang="es-CO" sz="1600" b="1" baseline="0" dirty="0">
                          <a:solidFill>
                            <a:srgbClr val="FF0000"/>
                          </a:solidFill>
                        </a:rPr>
                        <a:t>S</a:t>
                      </a:r>
                      <a:r>
                        <a:rPr lang="es-CO" sz="1900" b="1" baseline="0" dirty="0">
                          <a:solidFill>
                            <a:srgbClr val="FF0000"/>
                          </a:solidFill>
                        </a:rPr>
                        <a:t>ENA </a:t>
                      </a:r>
                      <a:r>
                        <a:rPr lang="es-CO" sz="1900" baseline="0" dirty="0"/>
                        <a:t>2%  </a:t>
                      </a:r>
                      <a:r>
                        <a:rPr lang="es-CO" sz="1900" b="1" baseline="0" dirty="0">
                          <a:solidFill>
                            <a:srgbClr val="FF0000"/>
                          </a:solidFill>
                        </a:rPr>
                        <a:t>I.C,B,F  </a:t>
                      </a:r>
                      <a:r>
                        <a:rPr lang="es-CO" sz="1900" baseline="0" dirty="0"/>
                        <a:t>3%  </a:t>
                      </a:r>
                      <a:r>
                        <a:rPr lang="es-CO" sz="1900" b="1" baseline="0" dirty="0">
                          <a:solidFill>
                            <a:srgbClr val="FF0000"/>
                          </a:solidFill>
                        </a:rPr>
                        <a:t>SALUD </a:t>
                      </a:r>
                      <a:r>
                        <a:rPr lang="es-CO" sz="1900" baseline="0" dirty="0"/>
                        <a:t> 8.5% </a:t>
                      </a:r>
                      <a:endParaRPr lang="es-CO" sz="1900" baseline="0" dirty="0"/>
                    </a:p>
                    <a:p>
                      <a:r>
                        <a:rPr lang="es-CO" sz="1900" baseline="0" dirty="0"/>
                        <a:t>PARA TRABAJADORES QUE NO DEVENGUEN  MAS DE 10 SMLMV</a:t>
                      </a:r>
                      <a:endParaRPr lang="es-CO" sz="1900" baseline="0" dirty="0"/>
                    </a:p>
                    <a:p>
                      <a:endParaRPr lang="es-CO" sz="1300" dirty="0"/>
                    </a:p>
                  </a:txBody>
                  <a:tcPr marL="68331" marR="68331" marT="34167" marB="34167"/>
                </a:tc>
              </a:tr>
              <a:tr h="1180957">
                <a:tc>
                  <a:txBody>
                    <a:bodyPr/>
                    <a:lstStyle/>
                    <a:p>
                      <a:r>
                        <a:rPr lang="es-CO" sz="1600" b="1" dirty="0"/>
                        <a:t>B</a:t>
                      </a:r>
                      <a:r>
                        <a:rPr lang="es-CO" sz="2000" b="1" dirty="0"/>
                        <a:t>ASE GRAVABLE </a:t>
                      </a:r>
                      <a:r>
                        <a:rPr lang="es-CO" sz="2000" dirty="0"/>
                        <a:t> </a:t>
                      </a:r>
                      <a:r>
                        <a:rPr lang="es-CO" sz="2000" b="1" dirty="0">
                          <a:solidFill>
                            <a:srgbClr val="FF0000"/>
                          </a:solidFill>
                        </a:rPr>
                        <a:t>DEPURACION</a:t>
                      </a:r>
                      <a:r>
                        <a:rPr lang="es-CO" sz="2000" dirty="0"/>
                        <a:t>    </a:t>
                      </a:r>
                      <a:endParaRPr lang="es-CO" sz="1300" dirty="0"/>
                    </a:p>
                  </a:txBody>
                  <a:tcPr marL="68331" marR="68331" marT="34167" marB="34167"/>
                </a:tc>
              </a:tr>
              <a:tr h="2263341">
                <a:tc>
                  <a:txBody>
                    <a:bodyPr/>
                    <a:lstStyle/>
                    <a:p>
                      <a:r>
                        <a:rPr lang="es-CO" sz="1600" b="1" dirty="0"/>
                        <a:t>TARIFA</a:t>
                      </a:r>
                      <a:r>
                        <a:rPr lang="es-CO" sz="1600" b="1" baseline="0" dirty="0"/>
                        <a:t> GENERAL</a:t>
                      </a:r>
                      <a:r>
                        <a:rPr lang="es-CO" sz="1600" b="1" dirty="0"/>
                        <a:t>         35 %  </a:t>
                      </a:r>
                      <a:r>
                        <a:rPr lang="es-CO" sz="1600" b="1" dirty="0">
                          <a:solidFill>
                            <a:srgbClr val="FF0000"/>
                          </a:solidFill>
                        </a:rPr>
                        <a:t>SOCIEDADES</a:t>
                      </a:r>
                      <a:endParaRPr lang="es-CO" sz="1600" b="1" dirty="0">
                        <a:solidFill>
                          <a:srgbClr val="FF0000"/>
                        </a:solidFill>
                      </a:endParaRPr>
                    </a:p>
                    <a:p>
                      <a:r>
                        <a:rPr lang="es-CO" sz="1600" b="1" dirty="0"/>
                        <a:t>TARIFA</a:t>
                      </a:r>
                      <a:r>
                        <a:rPr lang="es-CO" sz="1600" b="1" baseline="0" dirty="0"/>
                        <a:t> GENERAL</a:t>
                      </a:r>
                      <a:r>
                        <a:rPr lang="es-CO" sz="1600" b="1" dirty="0"/>
                        <a:t>     0 -   39 % </a:t>
                      </a:r>
                      <a:r>
                        <a:rPr lang="es-CO" sz="1600" b="1" dirty="0">
                          <a:solidFill>
                            <a:srgbClr val="FF0000"/>
                          </a:solidFill>
                        </a:rPr>
                        <a:t>PERSONAS</a:t>
                      </a:r>
                      <a:r>
                        <a:rPr lang="es-CO" sz="1600" b="1" baseline="0" dirty="0">
                          <a:solidFill>
                            <a:srgbClr val="FF0000"/>
                          </a:solidFill>
                        </a:rPr>
                        <a:t> NATURALES</a:t>
                      </a:r>
                      <a:endParaRPr lang="es-CO" sz="1600" b="1" dirty="0">
                        <a:solidFill>
                          <a:srgbClr val="FF0000"/>
                        </a:solidFill>
                      </a:endParaRPr>
                    </a:p>
                    <a:p>
                      <a:endParaRPr lang="es-CO" sz="1600" b="1" baseline="0" dirty="0">
                        <a:solidFill>
                          <a:schemeClr val="dk1"/>
                        </a:solidFill>
                      </a:endParaRPr>
                    </a:p>
                    <a:p>
                      <a:endParaRPr lang="es-CO" sz="1600" b="1" baseline="0" dirty="0">
                        <a:solidFill>
                          <a:srgbClr val="FF0000"/>
                        </a:solidFill>
                      </a:endParaRPr>
                    </a:p>
                    <a:p>
                      <a:r>
                        <a:rPr lang="es-CO" sz="1600" b="1" dirty="0">
                          <a:solidFill>
                            <a:srgbClr val="C00000"/>
                          </a:solidFill>
                        </a:rPr>
                        <a:t>TARIFA GANANCIA OCASIONAL  15%</a:t>
                      </a:r>
                      <a:endParaRPr lang="es-CO" sz="1600" b="1" dirty="0">
                        <a:solidFill>
                          <a:srgbClr val="C00000"/>
                        </a:solidFill>
                      </a:endParaRPr>
                    </a:p>
                    <a:p>
                      <a:endParaRPr lang="es-CO" sz="1600" b="1" dirty="0">
                        <a:solidFill>
                          <a:srgbClr val="FF0000"/>
                        </a:solidFill>
                      </a:endParaRPr>
                    </a:p>
                    <a:p>
                      <a:endParaRPr lang="es-CO" sz="1600" b="1" dirty="0">
                        <a:solidFill>
                          <a:srgbClr val="FF0000"/>
                        </a:solidFill>
                      </a:endParaRPr>
                    </a:p>
                  </a:txBody>
                  <a:tcPr marL="68331" marR="68331" marT="34167" marB="34167"/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70" name="Imagen 1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2" y="2062163"/>
            <a:ext cx="5805487" cy="3587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3955" name="CuadroTexto 2"/>
          <p:cNvSpPr txBox="1">
            <a:spLocks noChangeArrowheads="1"/>
          </p:cNvSpPr>
          <p:nvPr/>
        </p:nvSpPr>
        <p:spPr bwMode="auto">
          <a:xfrm>
            <a:off x="2362201" y="1303340"/>
            <a:ext cx="9366251" cy="521553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s-CO" altLang="es-CO" sz="2790" b="1">
                <a:solidFill>
                  <a:srgbClr val="FF0000"/>
                </a:solidFill>
              </a:rPr>
              <a:t>Personas naturales no obligadas a declarar  </a:t>
            </a:r>
            <a:endParaRPr lang="es-CO" altLang="es-CO" sz="2790" b="1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spd="slow"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a 1"/>
          <p:cNvGraphicFramePr>
            <a:graphicFrameLocks noGrp="1"/>
          </p:cNvGraphicFramePr>
          <p:nvPr>
            <p:custDataLst>
              <p:tags r:id="rId1"/>
            </p:custDataLst>
          </p:nvPr>
        </p:nvGraphicFramePr>
        <p:xfrm>
          <a:off x="1680845" y="951230"/>
          <a:ext cx="9008110" cy="57550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86710"/>
                <a:gridCol w="3118485"/>
                <a:gridCol w="3002915"/>
              </a:tblGrid>
              <a:tr h="441325">
                <a:tc>
                  <a:txBody>
                    <a:bodyPr/>
                    <a:lstStyle/>
                    <a:p>
                      <a:r>
                        <a:rPr lang="es-CO" sz="1900" dirty="0"/>
                        <a:t>CONCEPTO</a:t>
                      </a:r>
                      <a:endParaRPr lang="es-CO" sz="1900" dirty="0"/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VALOR UVT</a:t>
                      </a:r>
                      <a:endParaRPr lang="es-CO" sz="1900" dirty="0"/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VALOR PESOS</a:t>
                      </a:r>
                      <a:endParaRPr lang="es-CO" sz="1900" dirty="0"/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</a:tr>
              <a:tr h="393065">
                <a:tc>
                  <a:txBody>
                    <a:bodyPr/>
                    <a:lstStyle/>
                    <a:p>
                      <a:endParaRPr lang="es-CO" sz="1900" dirty="0"/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CO" sz="1900" dirty="0"/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CO" sz="1900" dirty="0"/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</a:tr>
              <a:tr h="1181735">
                <a:tc>
                  <a:txBody>
                    <a:bodyPr/>
                    <a:lstStyle/>
                    <a:p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INGRESOS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1400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400" b="1" dirty="0">
                          <a:solidFill>
                            <a:schemeClr val="bg1"/>
                          </a:solidFill>
                          <a:latin typeface="+mn-lt"/>
                        </a:rPr>
                        <a:t>$</a:t>
                      </a:r>
                      <a:r>
                        <a:rPr lang="es-MX" altLang="es-CO" sz="2400" b="1" dirty="0">
                          <a:solidFill>
                            <a:schemeClr val="bg1"/>
                          </a:solidFill>
                          <a:latin typeface="+mn-lt"/>
                        </a:rPr>
                        <a:t>69.719.000</a:t>
                      </a:r>
                      <a:r>
                        <a:rPr lang="es-CO" sz="2000" b="0" dirty="0">
                          <a:solidFill>
                            <a:schemeClr val="bg1"/>
                          </a:solidFill>
                          <a:latin typeface="+mn-lt"/>
                        </a:rPr>
                        <a:t> (202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  <a:latin typeface="+mn-lt"/>
                        </a:rPr>
                        <a:t>5</a:t>
                      </a:r>
                      <a:r>
                        <a:rPr lang="es-CO" sz="1900" b="0" dirty="0">
                          <a:solidFill>
                            <a:schemeClr val="bg1"/>
                          </a:solidFill>
                          <a:latin typeface="+mn-lt"/>
                        </a:rPr>
                        <a:t>)</a:t>
                      </a:r>
                      <a:endParaRPr lang="es-CO" sz="1900" b="0" dirty="0">
                        <a:solidFill>
                          <a:schemeClr val="bg1"/>
                        </a:solidFill>
                        <a:latin typeface="+mn-lt"/>
                      </a:endParaRPr>
                    </a:p>
                    <a:p>
                      <a:r>
                        <a:rPr lang="es-CO" sz="1900" b="0" dirty="0">
                          <a:solidFill>
                            <a:schemeClr val="bg1"/>
                          </a:solidFill>
                          <a:latin typeface="+mn-lt"/>
                        </a:rPr>
                        <a:t>$</a:t>
                      </a:r>
                      <a:r>
                        <a:rPr lang="es-MX" altLang="es-CO" sz="1900" b="0" dirty="0">
                          <a:solidFill>
                            <a:schemeClr val="bg1"/>
                          </a:solidFill>
                          <a:latin typeface="+mn-lt"/>
                        </a:rPr>
                        <a:t>73.324.000</a:t>
                      </a:r>
                      <a:r>
                        <a:rPr lang="es-CO" sz="2000" b="0" dirty="0">
                          <a:solidFill>
                            <a:schemeClr val="bg1"/>
                          </a:solidFill>
                          <a:latin typeface="+mn-lt"/>
                        </a:rPr>
                        <a:t> (202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  <a:latin typeface="+mn-lt"/>
                        </a:rPr>
                        <a:t>6</a:t>
                      </a:r>
                      <a:r>
                        <a:rPr lang="es-CO" sz="2000" b="1" dirty="0">
                          <a:solidFill>
                            <a:schemeClr val="bg1"/>
                          </a:solidFill>
                          <a:latin typeface="+mn-lt"/>
                        </a:rPr>
                        <a:t>)</a:t>
                      </a:r>
                      <a:endParaRPr lang="es-CO" sz="2000" b="1" dirty="0">
                        <a:solidFill>
                          <a:schemeClr val="bg1"/>
                        </a:solidFill>
                        <a:latin typeface="+mn-lt"/>
                      </a:endParaRPr>
                    </a:p>
                    <a:p>
                      <a:endParaRPr lang="es-CO" sz="2000" b="1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</a:tr>
              <a:tr h="1036320">
                <a:tc>
                  <a:txBody>
                    <a:bodyPr/>
                    <a:lstStyle/>
                    <a:p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PATRIMONIO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4500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b="1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s-CO" sz="2000" b="0" dirty="0">
                          <a:solidFill>
                            <a:schemeClr val="bg1"/>
                          </a:solidFill>
                        </a:rPr>
                        <a:t>$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</a:rPr>
                        <a:t>224.096.000</a:t>
                      </a:r>
                      <a:r>
                        <a:rPr lang="es-CO" sz="2000" b="0" dirty="0">
                          <a:solidFill>
                            <a:schemeClr val="bg1"/>
                          </a:solidFill>
                        </a:rPr>
                        <a:t> (202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</a:rPr>
                        <a:t>5</a:t>
                      </a:r>
                      <a:r>
                        <a:rPr lang="es-CO" sz="2000" b="1" dirty="0">
                          <a:solidFill>
                            <a:schemeClr val="bg1"/>
                          </a:solidFill>
                        </a:rPr>
                        <a:t>) $2</a:t>
                      </a:r>
                      <a:r>
                        <a:rPr lang="es-MX" altLang="es-CO" sz="2000" b="1" dirty="0">
                          <a:solidFill>
                            <a:schemeClr val="bg1"/>
                          </a:solidFill>
                        </a:rPr>
                        <a:t>35.683.000</a:t>
                      </a:r>
                      <a:r>
                        <a:rPr lang="es-CO" sz="2000" b="1" dirty="0">
                          <a:solidFill>
                            <a:schemeClr val="bg1"/>
                          </a:solidFill>
                        </a:rPr>
                        <a:t> (202</a:t>
                      </a:r>
                      <a:r>
                        <a:rPr lang="es-MX" altLang="es-CO" sz="2000" b="1" dirty="0">
                          <a:solidFill>
                            <a:schemeClr val="bg1"/>
                          </a:solidFill>
                        </a:rPr>
                        <a:t>6</a:t>
                      </a:r>
                      <a:r>
                        <a:rPr lang="es-CO" sz="2000" b="1" dirty="0">
                          <a:solidFill>
                            <a:schemeClr val="bg1"/>
                          </a:solidFill>
                        </a:rPr>
                        <a:t>)</a:t>
                      </a:r>
                      <a:endParaRPr lang="es-CO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</a:tr>
              <a:tr h="989965">
                <a:tc>
                  <a:txBody>
                    <a:bodyPr/>
                    <a:lstStyle/>
                    <a:p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CONSUMO TARJETAS CREDITO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1400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lang="es-CO" sz="2000" b="0" dirty="0">
                          <a:solidFill>
                            <a:schemeClr val="bg1"/>
                          </a:solidFill>
                        </a:rPr>
                        <a:t>$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</a:rPr>
                        <a:t>69.719.000</a:t>
                      </a:r>
                      <a:r>
                        <a:rPr lang="es-CO" sz="2000" b="0" dirty="0">
                          <a:solidFill>
                            <a:schemeClr val="bg1"/>
                          </a:solidFill>
                        </a:rPr>
                        <a:t> (202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</a:rPr>
                        <a:t>5</a:t>
                      </a:r>
                      <a:r>
                        <a:rPr lang="es-CO" sz="2000" b="0" dirty="0">
                          <a:solidFill>
                            <a:srgbClr val="FF0000"/>
                          </a:solidFill>
                        </a:rPr>
                        <a:t>)</a:t>
                      </a:r>
                      <a:endParaRPr lang="es-CO" sz="2000" b="0" dirty="0">
                        <a:solidFill>
                          <a:srgbClr val="FF0000"/>
                        </a:solidFill>
                      </a:endParaRPr>
                    </a:p>
                    <a:p>
                      <a:r>
                        <a:rPr lang="es-CO" sz="2000" b="0" dirty="0">
                          <a:solidFill>
                            <a:schemeClr val="bg1"/>
                          </a:solidFill>
                        </a:rPr>
                        <a:t>$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</a:rPr>
                        <a:t>73.324.000</a:t>
                      </a:r>
                      <a:r>
                        <a:rPr lang="es-CO" sz="2000" b="0" dirty="0">
                          <a:solidFill>
                            <a:schemeClr val="bg1"/>
                          </a:solidFill>
                        </a:rPr>
                        <a:t> (202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</a:rPr>
                        <a:t>6</a:t>
                      </a:r>
                      <a:endParaRPr lang="es-MX" altLang="es-CO" sz="2000" b="0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</a:tr>
              <a:tr h="722630">
                <a:tc>
                  <a:txBody>
                    <a:bodyPr/>
                    <a:lstStyle/>
                    <a:p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COMPRAS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1400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s-CO" sz="2000" b="1" baseline="0" dirty="0">
                          <a:solidFill>
                            <a:schemeClr val="bg1"/>
                          </a:solidFill>
                        </a:rPr>
                        <a:t>)</a:t>
                      </a:r>
                      <a:r>
                        <a:rPr lang="es-CO" sz="2000" dirty="0">
                          <a:solidFill>
                            <a:schemeClr val="bg1"/>
                          </a:solidFill>
                        </a:rPr>
                        <a:t> $</a:t>
                      </a:r>
                      <a:r>
                        <a:rPr lang="es-MX" altLang="es-CO" sz="2000" dirty="0">
                          <a:solidFill>
                            <a:schemeClr val="bg1"/>
                          </a:solidFill>
                        </a:rPr>
                        <a:t>69.719.000</a:t>
                      </a:r>
                      <a:r>
                        <a:rPr lang="es-CO" sz="2000" b="1" dirty="0">
                          <a:solidFill>
                            <a:schemeClr val="bg1"/>
                          </a:solidFill>
                        </a:rPr>
                        <a:t>(202</a:t>
                      </a:r>
                      <a:r>
                        <a:rPr lang="es-MX" altLang="es-CO" sz="2000" b="1" dirty="0">
                          <a:solidFill>
                            <a:schemeClr val="bg1"/>
                          </a:solidFill>
                        </a:rPr>
                        <a:t>5</a:t>
                      </a:r>
                      <a:r>
                        <a:rPr lang="es-CO" sz="2000" dirty="0">
                          <a:solidFill>
                            <a:schemeClr val="bg1"/>
                          </a:solidFill>
                        </a:rPr>
                        <a:t> $</a:t>
                      </a:r>
                      <a:r>
                        <a:rPr lang="es-MX" altLang="es-CO" sz="2000" dirty="0">
                          <a:solidFill>
                            <a:schemeClr val="bg1"/>
                          </a:solidFill>
                        </a:rPr>
                        <a:t>73.324</a:t>
                      </a:r>
                      <a:r>
                        <a:rPr lang="es-CO" sz="2000" dirty="0">
                          <a:solidFill>
                            <a:schemeClr val="bg1"/>
                          </a:solidFill>
                        </a:rPr>
                        <a:t>.000 (202</a:t>
                      </a:r>
                      <a:r>
                        <a:rPr lang="es-MX" altLang="es-CO" sz="2000" dirty="0">
                          <a:solidFill>
                            <a:schemeClr val="bg1"/>
                          </a:solidFill>
                        </a:rPr>
                        <a:t>6</a:t>
                      </a:r>
                      <a:endParaRPr lang="es-CO" sz="2000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</a:tr>
              <a:tr h="989965">
                <a:tc>
                  <a:txBody>
                    <a:bodyPr/>
                    <a:lstStyle/>
                    <a:p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DEPOSITOS INVERSIONES FINANCERAS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1400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b="1" dirty="0">
                          <a:solidFill>
                            <a:schemeClr val="bg1"/>
                          </a:solidFill>
                        </a:rPr>
                        <a:t>$</a:t>
                      </a:r>
                      <a:r>
                        <a:rPr lang="es-MX" altLang="es-CO" sz="2000" b="1" dirty="0">
                          <a:solidFill>
                            <a:schemeClr val="bg1"/>
                          </a:solidFill>
                        </a:rPr>
                        <a:t>69.719.000</a:t>
                      </a:r>
                      <a:r>
                        <a:rPr lang="es-CO" sz="2000" b="0" dirty="0">
                          <a:solidFill>
                            <a:schemeClr val="bg1"/>
                          </a:solidFill>
                        </a:rPr>
                        <a:t> (202</a:t>
                      </a:r>
                      <a:r>
                        <a:rPr lang="es-MX" altLang="es-CO" sz="2000" b="0" dirty="0">
                          <a:solidFill>
                            <a:schemeClr val="bg1"/>
                          </a:solidFill>
                        </a:rPr>
                        <a:t>5</a:t>
                      </a:r>
                      <a:r>
                        <a:rPr lang="es-CO" sz="2000" b="1" dirty="0">
                          <a:solidFill>
                            <a:schemeClr val="bg1"/>
                          </a:solidFill>
                        </a:rPr>
                        <a:t>) $</a:t>
                      </a:r>
                      <a:r>
                        <a:rPr lang="es-MX" altLang="es-CO" sz="2000" b="1" dirty="0">
                          <a:solidFill>
                            <a:schemeClr val="bg1"/>
                          </a:solidFill>
                        </a:rPr>
                        <a:t>73.324</a:t>
                      </a:r>
                      <a:r>
                        <a:rPr lang="es-CO" sz="2000" b="1" dirty="0">
                          <a:solidFill>
                            <a:schemeClr val="bg1"/>
                          </a:solidFill>
                        </a:rPr>
                        <a:t>.000 (202</a:t>
                      </a:r>
                      <a:r>
                        <a:rPr lang="es-MX" altLang="es-CO" sz="2000" b="1" dirty="0">
                          <a:solidFill>
                            <a:schemeClr val="bg1"/>
                          </a:solidFill>
                        </a:rPr>
                        <a:t>6</a:t>
                      </a:r>
                      <a:endParaRPr lang="es-MX" altLang="es-CO" sz="2000" b="1" dirty="0">
                        <a:solidFill>
                          <a:schemeClr val="bg1"/>
                        </a:solidFill>
                      </a:endParaRPr>
                    </a:p>
                  </a:txBody>
                  <a:tcPr marT="45540" marB="45540"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59428" name="CuadroTexto 2"/>
          <p:cNvSpPr txBox="1">
            <a:spLocks noChangeArrowheads="1"/>
          </p:cNvSpPr>
          <p:nvPr/>
        </p:nvSpPr>
        <p:spPr bwMode="auto">
          <a:xfrm>
            <a:off x="2362202" y="304801"/>
            <a:ext cx="7281863" cy="6451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CO" altLang="es-CO" sz="1800"/>
              <a:t>PERSONAS NATURALES NO DECLARANTES AÑO GRAVABLE                VALOR UVT   </a:t>
            </a:r>
            <a:r>
              <a:rPr lang="es-CO" altLang="es-CO" sz="1800">
                <a:solidFill>
                  <a:srgbClr val="FF0000"/>
                </a:solidFill>
              </a:rPr>
              <a:t>  </a:t>
            </a:r>
            <a:r>
              <a:rPr lang="es-CO" altLang="es-CO" sz="1800" b="1">
                <a:solidFill>
                  <a:srgbClr val="FF0000"/>
                </a:solidFill>
              </a:rPr>
              <a:t> 202</a:t>
            </a:r>
            <a:r>
              <a:rPr lang="es-MX" altLang="es-CO" sz="1800" b="1">
                <a:solidFill>
                  <a:srgbClr val="FF0000"/>
                </a:solidFill>
              </a:rPr>
              <a:t>5</a:t>
            </a:r>
            <a:r>
              <a:rPr lang="es-CO" altLang="es-CO" sz="1800" b="1">
                <a:solidFill>
                  <a:srgbClr val="FF0000"/>
                </a:solidFill>
              </a:rPr>
              <a:t> $ </a:t>
            </a:r>
            <a:r>
              <a:rPr lang="es-MX" altLang="es-CO" sz="1800" b="1">
                <a:solidFill>
                  <a:srgbClr val="FF0000"/>
                </a:solidFill>
              </a:rPr>
              <a:t>49.799</a:t>
            </a:r>
            <a:r>
              <a:rPr lang="es-CO" altLang="es-CO" sz="1800" b="1">
                <a:solidFill>
                  <a:srgbClr val="FF0000"/>
                </a:solidFill>
              </a:rPr>
              <a:t>   </a:t>
            </a:r>
            <a:r>
              <a:rPr lang="es-CO" altLang="es-CO" sz="1800" b="1"/>
              <a:t>202</a:t>
            </a:r>
            <a:r>
              <a:rPr lang="es-MX" altLang="es-CO" sz="1800" b="1"/>
              <a:t>6</a:t>
            </a:r>
            <a:r>
              <a:rPr lang="es-CO" altLang="es-CO" sz="1800" b="1"/>
              <a:t> $ </a:t>
            </a:r>
            <a:r>
              <a:rPr lang="es-MX" altLang="es-CO" sz="1800" b="1"/>
              <a:t>52.374</a:t>
            </a:r>
            <a:endParaRPr lang="es-CO" altLang="es-CO" sz="1800" b="1"/>
          </a:p>
        </p:txBody>
      </p:sp>
      <p:sp>
        <p:nvSpPr>
          <p:cNvPr id="59429" name="CuadroTexto 3"/>
          <p:cNvSpPr txBox="1">
            <a:spLocks noChangeArrowheads="1"/>
          </p:cNvSpPr>
          <p:nvPr/>
        </p:nvSpPr>
        <p:spPr bwMode="auto">
          <a:xfrm>
            <a:off x="2362200" y="5770245"/>
            <a:ext cx="7454900" cy="1287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no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CO" altLang="es-CO" sz="1800"/>
              <a:t>                        </a:t>
            </a:r>
            <a:endParaRPr lang="es-CO" altLang="es-CO" sz="1800"/>
          </a:p>
          <a:p>
            <a:endParaRPr lang="es-CO" altLang="es-CO" sz="1800"/>
          </a:p>
          <a:p>
            <a:r>
              <a:rPr lang="es-CO" altLang="es-CO" sz="1800"/>
              <a:t>                 </a:t>
            </a:r>
            <a:r>
              <a:rPr lang="es-MX" altLang="es-CO" sz="1800"/>
              <a:t>$</a:t>
            </a:r>
            <a:r>
              <a:rPr lang="es-CO" altLang="es-CO" sz="1800"/>
              <a:t>  </a:t>
            </a:r>
            <a:endParaRPr lang="es-CO" altLang="es-CO" sz="1800" b="1"/>
          </a:p>
        </p:txBody>
      </p:sp>
    </p:spTree>
  </p:cSld>
  <p:clrMapOvr>
    <a:masterClrMapping/>
  </p:clrMapOvr>
  <p:transition spd="slow"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3"/>
          <p:cNvSpPr>
            <a:spLocks noChangeArrowheads="1"/>
          </p:cNvSpPr>
          <p:nvPr/>
        </p:nvSpPr>
        <p:spPr bwMode="auto">
          <a:xfrm>
            <a:off x="1951039" y="333375"/>
            <a:ext cx="8361363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s-CO" altLang="es-CO" sz="1800" b="1">
                <a:solidFill>
                  <a:srgbClr val="535353"/>
                </a:solidFill>
                <a:latin typeface="Arial" panose="020B0604020202020204" pitchFamily="34" charset="0"/>
                <a:sym typeface="Arial" panose="020B0604020202020204" pitchFamily="34" charset="0"/>
              </a:rPr>
              <a:t>BASE GRAVABLE - IMPUESTO DE RENTA</a:t>
            </a:r>
            <a:endParaRPr lang="es-CO" altLang="es-CO" sz="1800" b="1">
              <a:solidFill>
                <a:srgbClr val="535353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7171" name="Text Box 4"/>
          <p:cNvSpPr txBox="1">
            <a:spLocks noChangeArrowheads="1"/>
          </p:cNvSpPr>
          <p:nvPr/>
        </p:nvSpPr>
        <p:spPr bwMode="auto">
          <a:xfrm>
            <a:off x="6003927" y="900114"/>
            <a:ext cx="184731" cy="3366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endParaRPr lang="es-CO" sz="1590" b="1" i="1">
              <a:solidFill>
                <a:schemeClr val="tx1"/>
              </a:solidFill>
            </a:endParaRPr>
          </a:p>
        </p:txBody>
      </p:sp>
      <p:sp>
        <p:nvSpPr>
          <p:cNvPr id="7172" name="AutoShape 5"/>
          <p:cNvSpPr/>
          <p:nvPr/>
        </p:nvSpPr>
        <p:spPr bwMode="auto">
          <a:xfrm>
            <a:off x="4584701" y="1463676"/>
            <a:ext cx="603251" cy="4460875"/>
          </a:xfrm>
          <a:prstGeom prst="leftBrace">
            <a:avLst>
              <a:gd name="adj1" fmla="val 61458"/>
              <a:gd name="adj2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 type="none" w="sm" len="sm"/>
                <a:tailEnd type="none" w="sm" len="sm"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defRPr/>
            </a:pPr>
            <a:endParaRPr lang="es-CO" sz="990"/>
          </a:p>
        </p:txBody>
      </p:sp>
      <p:graphicFrame>
        <p:nvGraphicFramePr>
          <p:cNvPr id="21551" name="Group 47"/>
          <p:cNvGraphicFramePr>
            <a:graphicFrameLocks noGrp="1"/>
          </p:cNvGraphicFramePr>
          <p:nvPr/>
        </p:nvGraphicFramePr>
        <p:xfrm>
          <a:off x="1884365" y="900114"/>
          <a:ext cx="8353425" cy="5710237"/>
        </p:xfrm>
        <a:graphic>
          <a:graphicData uri="http://schemas.openxmlformats.org/drawingml/2006/table">
            <a:tbl>
              <a:tblPr/>
              <a:tblGrid>
                <a:gridCol w="6424008"/>
                <a:gridCol w="1929417"/>
              </a:tblGrid>
              <a:tr h="5710237"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TOTAL INGRESOS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(-) 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INGRESOS NO CONSTITUTIVOS DE RENTA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= 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INGRESOS NETOS  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(-)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COSTOS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= 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RENTA BRUTA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(-)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DEDUCCIONES 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AutoNum type="romanLcPeriod"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= 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RENTA LIQUIDA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(-) 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RENTAS EXENTAS</a:t>
                      </a: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=</a:t>
                      </a:r>
                      <a:r>
                        <a:rPr kumimoji="0" lang="es-CO" sz="1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RENTA LIQUIDA GRAVABLE</a:t>
                      </a:r>
                      <a:endParaRPr kumimoji="0" 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</a:txBody>
                  <a:tcPr marL="90747" marR="90747" marT="45265" marB="4526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19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400" b="0" i="0" u="none" strike="noStrike" cap="none" normalizeH="0" baseline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xxxxxxx</a:t>
                      </a:r>
                      <a:endParaRPr kumimoji="0" lang="es-ES" sz="2000" b="0" i="0" u="none" strike="noStrike" cap="none" normalizeH="0" baseline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90747" marR="90747" marT="45265" marB="4526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60429" name="Rectangle 46"/>
          <p:cNvSpPr>
            <a:spLocks noChangeArrowheads="1"/>
          </p:cNvSpPr>
          <p:nvPr/>
        </p:nvSpPr>
        <p:spPr bwMode="auto">
          <a:xfrm>
            <a:off x="1701802" y="141290"/>
            <a:ext cx="8823325" cy="6618287"/>
          </a:xfrm>
          <a:prstGeom prst="rect">
            <a:avLst/>
          </a:prstGeom>
          <a:noFill/>
          <a:ln w="57150" cmpd="thinThick">
            <a:solidFill>
              <a:srgbClr val="990000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endParaRPr lang="es-CO" altLang="es-CO" sz="1800">
              <a:solidFill>
                <a:srgbClr val="535353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>
    <p:pull dir="ld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3"/>
          <p:cNvSpPr>
            <a:spLocks noChangeArrowheads="1"/>
          </p:cNvSpPr>
          <p:nvPr/>
        </p:nvSpPr>
        <p:spPr bwMode="auto">
          <a:xfrm>
            <a:off x="2998788" y="1117601"/>
            <a:ext cx="6246813" cy="2523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0" b="1">
                <a:solidFill>
                  <a:srgbClr val="535353"/>
                </a:solidFill>
                <a:latin typeface="Arial" panose="020B0604020202020204" pitchFamily="34" charset="0"/>
                <a:sym typeface="Arial" panose="020B0604020202020204" pitchFamily="34" charset="0"/>
              </a:rPr>
              <a:t>DETERMINACION  - IMPUESTO DE RENTA</a:t>
            </a:r>
            <a:endParaRPr lang="es-CO" altLang="es-ES" sz="1340" b="1">
              <a:solidFill>
                <a:srgbClr val="535353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9459" name="Text Box 4"/>
          <p:cNvSpPr txBox="1">
            <a:spLocks noChangeArrowheads="1"/>
          </p:cNvSpPr>
          <p:nvPr/>
        </p:nvSpPr>
        <p:spPr bwMode="auto">
          <a:xfrm>
            <a:off x="6027739" y="1539875"/>
            <a:ext cx="184731" cy="27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endParaRPr lang="es-CO" altLang="es-ES" sz="1185" b="1" i="1">
              <a:solidFill>
                <a:schemeClr val="tx1"/>
              </a:solidFill>
            </a:endParaRPr>
          </a:p>
        </p:txBody>
      </p:sp>
      <p:sp>
        <p:nvSpPr>
          <p:cNvPr id="19460" name="AutoShape 5"/>
          <p:cNvSpPr/>
          <p:nvPr/>
        </p:nvSpPr>
        <p:spPr bwMode="auto">
          <a:xfrm>
            <a:off x="4967288" y="1960563"/>
            <a:ext cx="450851" cy="3332163"/>
          </a:xfrm>
          <a:prstGeom prst="leftBrace">
            <a:avLst>
              <a:gd name="adj1" fmla="val 61458"/>
              <a:gd name="adj2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 type="none" w="sm" len="sm"/>
                <a:tailEnd type="none" w="sm" len="sm"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defRPr/>
            </a:pPr>
            <a:endParaRPr lang="es-CO" altLang="es-ES" sz="740"/>
          </a:p>
        </p:txBody>
      </p:sp>
      <p:graphicFrame>
        <p:nvGraphicFramePr>
          <p:cNvPr id="21551" name="Group 47"/>
          <p:cNvGraphicFramePr>
            <a:graphicFrameLocks noGrp="1"/>
          </p:cNvGraphicFramePr>
          <p:nvPr/>
        </p:nvGraphicFramePr>
        <p:xfrm>
          <a:off x="2949576" y="1539876"/>
          <a:ext cx="6242050" cy="4265613"/>
        </p:xfrm>
        <a:graphic>
          <a:graphicData uri="http://schemas.openxmlformats.org/drawingml/2006/table">
            <a:tbl>
              <a:tblPr/>
              <a:tblGrid>
                <a:gridCol w="4799753"/>
                <a:gridCol w="1442297"/>
              </a:tblGrid>
              <a:tr h="4265613"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RENTA LIQUIDA GRAVABLE   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VS  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  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UTILIDAD CONTABLE AI</a:t>
                      </a:r>
                      <a:endParaRPr kumimoji="0" lang="es-CO" sz="15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X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TARIFA 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35%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                                       </a:t>
                      </a:r>
                      <a:r>
                        <a:rPr kumimoji="0" lang="es-CO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(  X 15%) 2023  Y STES </a:t>
                      </a: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=</a:t>
                      </a: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IMPUESTO DE RENTA</a:t>
                      </a: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(-) DESCUENTOS TRIBUTARIOS</a:t>
                      </a: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= IMPUESTO NETO DE RENTA</a:t>
                      </a: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+ </a:t>
                      </a: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UTILIDAD VENTA ACTIVOS FIJOS </a:t>
                      </a: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X TARIFA 15% </a:t>
                      </a:r>
                      <a:endParaRPr kumimoji="0" lang="es-CO" sz="1300" b="1" i="0" u="sng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TOTAL IMPUESTO A CARGO</a:t>
                      </a:r>
                      <a:endParaRPr kumimoji="0" lang="es-CO" sz="13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</a:txBody>
                  <a:tcPr marL="67801" marR="67801" marT="33811" marB="3381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7801" marR="67801" marT="33811" marB="3381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1629" name="Rectangle 46"/>
          <p:cNvSpPr>
            <a:spLocks noChangeArrowheads="1"/>
          </p:cNvSpPr>
          <p:nvPr/>
        </p:nvSpPr>
        <p:spPr bwMode="auto">
          <a:xfrm>
            <a:off x="2867027" y="889001"/>
            <a:ext cx="6594475" cy="4943475"/>
          </a:xfrm>
          <a:prstGeom prst="rect">
            <a:avLst/>
          </a:prstGeom>
          <a:noFill/>
          <a:ln w="57150" cmpd="thinThick">
            <a:solidFill>
              <a:srgbClr val="990000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ES" sz="1340">
              <a:solidFill>
                <a:srgbClr val="535353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>
    <p:pull dir="ld"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a 1"/>
          <p:cNvGraphicFramePr>
            <a:graphicFrameLocks noGrp="1"/>
          </p:cNvGraphicFramePr>
          <p:nvPr/>
        </p:nvGraphicFramePr>
        <p:xfrm>
          <a:off x="2879725" y="1981201"/>
          <a:ext cx="6432552" cy="4411665"/>
        </p:xfrm>
        <a:graphic>
          <a:graphicData uri="http://schemas.openxmlformats.org/drawingml/2006/table">
            <a:tbl>
              <a:tblPr/>
              <a:tblGrid>
                <a:gridCol w="1033208"/>
                <a:gridCol w="944331"/>
                <a:gridCol w="1244293"/>
                <a:gridCol w="3210720"/>
              </a:tblGrid>
              <a:tr h="337781">
                <a:tc gridSpan="2">
                  <a:txBody>
                    <a:bodyPr/>
                    <a:lstStyle/>
                    <a:p>
                      <a:r>
                        <a:rPr lang="es-ES" sz="1500" b="1">
                          <a:solidFill>
                            <a:srgbClr val="000000"/>
                          </a:solidFill>
                          <a:effectLst/>
                        </a:rPr>
                        <a:t>Rangos en Uvt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 hMerge="1">
                  <a:tcPr/>
                </a:tc>
                <a:tc rowSpan="2">
                  <a:txBody>
                    <a:bodyPr/>
                    <a:lstStyle/>
                    <a:p>
                      <a:r>
                        <a:rPr lang="es-ES" sz="1500" b="1">
                          <a:solidFill>
                            <a:srgbClr val="000000"/>
                          </a:solidFill>
                          <a:effectLst/>
                        </a:rPr>
                        <a:t>Tarifa marginal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 rowSpan="2">
                  <a:txBody>
                    <a:bodyPr/>
                    <a:lstStyle/>
                    <a:p>
                      <a:r>
                        <a:rPr lang="es-ES" sz="1500" b="1">
                          <a:solidFill>
                            <a:srgbClr val="000000"/>
                          </a:solidFill>
                          <a:effectLst/>
                        </a:rPr>
                        <a:t>Impuesto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</a:tr>
              <a:tr h="337781">
                <a:tc>
                  <a:txBody>
                    <a:bodyPr/>
                    <a:lstStyle/>
                    <a:p>
                      <a:r>
                        <a:rPr lang="es-ES" sz="1500" b="1">
                          <a:solidFill>
                            <a:srgbClr val="000000"/>
                          </a:solidFill>
                          <a:effectLst/>
                        </a:rPr>
                        <a:t>Desde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 b="1">
                          <a:solidFill>
                            <a:srgbClr val="000000"/>
                          </a:solidFill>
                          <a:effectLst/>
                        </a:rPr>
                        <a:t>hasta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 vMerge="1">
                  <a:tcPr/>
                </a:tc>
                <a:tc vMerge="1">
                  <a:tcPr/>
                </a:tc>
              </a:tr>
              <a:tr h="337781"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1.090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0%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</a:tr>
              <a:tr h="566387"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&gt; 1.090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1.700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19%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(Base gravable en Uvt menos 1.090) x 19%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</a:tr>
              <a:tr h="566387"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&gt; 1.700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4.100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28%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(Base gravable en Uvt menos 1.700) x 28% + 116 Uvt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</a:tr>
              <a:tr h="566387"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&gt; 4.100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8.670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33%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(Base gravable en Uvt menos 4.100) x 33% + 788 Uvt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</a:tr>
              <a:tr h="566387"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&gt; 8.670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18.970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35%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(Base gravable en Uvt menos 8.670) x 35% + 2.296 Uvt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</a:tr>
              <a:tr h="566387"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&gt; 18.970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31.000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37%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(Base gravable en Uvt menos 18.970) x 37% + 5.901 Uvt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AFA"/>
                    </a:solidFill>
                  </a:tcPr>
                </a:tc>
              </a:tr>
              <a:tr h="566387">
                <a:tc>
                  <a:txBody>
                    <a:bodyPr/>
                    <a:lstStyle/>
                    <a:p>
                      <a:r>
                        <a:rPr lang="es-ES" sz="1500" dirty="0">
                          <a:effectLst/>
                        </a:rPr>
                        <a:t>&gt; 31.000</a:t>
                      </a:r>
                      <a:endParaRPr lang="es-ES" sz="1500" dirty="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En adelante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>
                          <a:effectLst/>
                        </a:rPr>
                        <a:t>39%</a:t>
                      </a:r>
                      <a:endParaRPr lang="es-ES" sz="150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EEE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ES" sz="1500" dirty="0">
                          <a:effectLst/>
                        </a:rPr>
                        <a:t>(Base gravable en </a:t>
                      </a:r>
                      <a:r>
                        <a:rPr lang="es-ES" sz="1500" dirty="0" err="1">
                          <a:effectLst/>
                        </a:rPr>
                        <a:t>Uvt</a:t>
                      </a:r>
                      <a:r>
                        <a:rPr lang="es-ES" sz="1500" dirty="0">
                          <a:effectLst/>
                        </a:rPr>
                        <a:t> menos 31.000) x 39% + 10.352 </a:t>
                      </a:r>
                      <a:r>
                        <a:rPr lang="es-ES" sz="1500" dirty="0" err="1">
                          <a:effectLst/>
                        </a:rPr>
                        <a:t>Uvt</a:t>
                      </a:r>
                      <a:endParaRPr lang="es-ES" sz="1500" dirty="0">
                        <a:effectLst/>
                      </a:endParaRPr>
                    </a:p>
                  </a:txBody>
                  <a:tcPr marL="54580" marR="54580" marT="54588" marB="54588" anchor="ctr">
                    <a:lnL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0C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EEEEE"/>
                    </a:solidFill>
                  </a:tcPr>
                </a:tc>
              </a:tr>
            </a:tbl>
          </a:graphicData>
        </a:graphic>
      </p:graphicFrame>
      <p:sp>
        <p:nvSpPr>
          <p:cNvPr id="64563" name="Rectangle 1"/>
          <p:cNvSpPr/>
          <p:nvPr/>
        </p:nvSpPr>
        <p:spPr bwMode="auto">
          <a:xfrm>
            <a:off x="2879725" y="1472300"/>
            <a:ext cx="92398" cy="646331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99999">
                <a:alpha val="50000"/>
              </a:srgb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F7EC5"/>
                </a:solidFill>
                <a:bevel/>
              </a14:hiddenLine>
            </a:ext>
          </a:extLst>
        </p:spPr>
        <p:txBody>
          <a:bodyPr wrap="none" lIns="45720" rIns="45720" anchor="ctr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br>
              <a:rPr lang="en-US" altLang="es-CO" sz="1800"/>
            </a:br>
            <a:endParaRPr lang="en-US" altLang="es-CO" sz="1800"/>
          </a:p>
        </p:txBody>
      </p:sp>
      <p:sp>
        <p:nvSpPr>
          <p:cNvPr id="64564" name="CuadroTexto 4"/>
          <p:cNvSpPr txBox="1">
            <a:spLocks noChangeArrowheads="1"/>
          </p:cNvSpPr>
          <p:nvPr/>
        </p:nvSpPr>
        <p:spPr bwMode="auto">
          <a:xfrm>
            <a:off x="4724402" y="1600200"/>
            <a:ext cx="355898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ES" altLang="es-CO" sz="1800">
                <a:solidFill>
                  <a:srgbClr val="FF0000"/>
                </a:solidFill>
              </a:rPr>
              <a:t>TARIFAS PERSONAS NATURALES</a:t>
            </a:r>
            <a:endParaRPr lang="es-ES" altLang="es-CO" sz="180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Título 1"/>
          <p:cNvSpPr>
            <a:spLocks noGrp="1"/>
          </p:cNvSpPr>
          <p:nvPr>
            <p:ph type="title"/>
          </p:nvPr>
        </p:nvSpPr>
        <p:spPr>
          <a:xfrm>
            <a:off x="2166939" y="1139825"/>
            <a:ext cx="7858125" cy="990600"/>
          </a:xfrm>
        </p:spPr>
        <p:txBody>
          <a:bodyPr/>
          <a:lstStyle/>
          <a:p>
            <a:pPr algn="r" eaLnBrk="1" hangingPunct="1"/>
            <a:endParaRPr lang="es-CO" altLang="es-CO">
              <a:latin typeface="Nexa Bold"/>
            </a:endParaRPr>
          </a:p>
        </p:txBody>
      </p:sp>
      <p:sp>
        <p:nvSpPr>
          <p:cNvPr id="65539" name="Marcador de contenido 2"/>
          <p:cNvSpPr txBox="1">
            <a:spLocks noGrp="1"/>
          </p:cNvSpPr>
          <p:nvPr>
            <p:ph idx="1"/>
          </p:nvPr>
        </p:nvSpPr>
        <p:spPr bwMode="auto">
          <a:xfrm>
            <a:off x="2166939" y="2230439"/>
            <a:ext cx="7858125" cy="3251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</p:txBody>
      </p:sp>
      <p:grpSp>
        <p:nvGrpSpPr>
          <p:cNvPr id="65540" name="Group 4"/>
          <p:cNvGrpSpPr/>
          <p:nvPr/>
        </p:nvGrpSpPr>
        <p:grpSpPr bwMode="auto">
          <a:xfrm>
            <a:off x="3213102" y="2732088"/>
            <a:ext cx="1389063" cy="1568451"/>
            <a:chOff x="684208" y="2492370"/>
            <a:chExt cx="1873258" cy="2108204"/>
          </a:xfrm>
        </p:grpSpPr>
        <p:sp>
          <p:nvSpPr>
            <p:cNvPr id="65543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44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45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46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47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48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49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0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1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2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3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4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5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6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7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8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59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0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1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2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3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4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5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6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7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8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69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0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1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2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3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4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5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6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7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8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79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0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1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2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3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4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5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6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7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8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89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0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1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2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3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4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5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6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7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8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599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0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1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2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3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4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5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6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7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8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09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0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1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2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3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4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5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6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7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8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19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0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1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2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3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4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5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6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7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8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29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0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1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2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3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4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5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6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7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8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39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0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1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2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3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4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5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6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7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8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49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0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1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2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3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4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5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6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7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8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5659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65541" name="AutoShape 122"/>
          <p:cNvSpPr/>
          <p:nvPr/>
        </p:nvSpPr>
        <p:spPr bwMode="auto">
          <a:xfrm rot="21566826" flipH="1">
            <a:off x="4813302" y="3379788"/>
            <a:ext cx="479425" cy="427037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0 w 21600"/>
              <a:gd name="T7" fmla="*/ 2147483646 h 21600"/>
              <a:gd name="T8" fmla="*/ 2147483646 w 21600"/>
              <a:gd name="T9" fmla="*/ 0 h 21600"/>
              <a:gd name="T10" fmla="*/ 2147483646 w 21600"/>
              <a:gd name="T11" fmla="*/ 2147483646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2" name="1 CuadroTexto"/>
          <p:cNvSpPr txBox="1"/>
          <p:nvPr/>
        </p:nvSpPr>
        <p:spPr>
          <a:xfrm>
            <a:off x="5872164" y="3384551"/>
            <a:ext cx="631904" cy="41428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s-CO" sz="2090" b="1" dirty="0">
                <a:solidFill>
                  <a:srgbClr val="FF0000"/>
                </a:solidFill>
              </a:rPr>
              <a:t>IVA</a:t>
            </a:r>
            <a:endParaRPr lang="es-CO" sz="1795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spd="slow"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Título 1"/>
          <p:cNvSpPr>
            <a:spLocks noGrp="1"/>
          </p:cNvSpPr>
          <p:nvPr>
            <p:ph type="title"/>
          </p:nvPr>
        </p:nvSpPr>
        <p:spPr>
          <a:xfrm>
            <a:off x="2166939" y="1139825"/>
            <a:ext cx="7858125" cy="990600"/>
          </a:xfrm>
        </p:spPr>
        <p:txBody>
          <a:bodyPr/>
          <a:lstStyle/>
          <a:p>
            <a:pPr algn="r" eaLnBrk="1" hangingPunct="1"/>
            <a:r>
              <a:rPr lang="es-CO" altLang="es-CO" sz="2400">
                <a:latin typeface="Calibri" panose="020F0502020204030204" pitchFamily="34" charset="0"/>
                <a:cs typeface="Calibri" panose="020F0502020204030204" pitchFamily="34" charset="0"/>
              </a:rPr>
              <a:t>CLASIFICACION IMPUESTOS</a:t>
            </a:r>
            <a:endParaRPr lang="es-CO" altLang="es-CO" sz="24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2166939" y="2230437"/>
          <a:ext cx="7858126" cy="26463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95663"/>
                <a:gridCol w="4462463"/>
              </a:tblGrid>
              <a:tr h="1440115">
                <a:tc>
                  <a:txBody>
                    <a:bodyPr/>
                    <a:lstStyle/>
                    <a:p>
                      <a:r>
                        <a:rPr lang="es-CO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PERSONAS JURIDICAS</a:t>
                      </a:r>
                      <a:endParaRPr lang="es-CO" sz="20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r>
                        <a:rPr lang="es-CO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(OPERACIONES</a:t>
                      </a:r>
                      <a:r>
                        <a:rPr lang="es-CO" sz="2000" baseline="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GRAVADAS</a:t>
                      </a:r>
                      <a:r>
                        <a:rPr lang="es-CO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)</a:t>
                      </a:r>
                      <a:endParaRPr lang="es-CO" sz="20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r>
                        <a:rPr lang="es-CO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endParaRPr lang="es-CO" sz="20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331" marR="68331" marT="34164" marB="34164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RESPONSABLES</a:t>
                      </a:r>
                      <a:r>
                        <a:rPr lang="es-CO" sz="2000" baseline="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DE IVA</a:t>
                      </a:r>
                      <a:endParaRPr lang="es-CO" sz="20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331" marR="68331" marT="34164" marB="34164">
                    <a:solidFill>
                      <a:srgbClr val="002060"/>
                    </a:solidFill>
                  </a:tcPr>
                </a:tc>
              </a:tr>
              <a:tr h="1206248"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PERSONAS</a:t>
                      </a:r>
                      <a:r>
                        <a:rPr lang="es-CO" sz="2000" baseline="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NATURALES</a:t>
                      </a:r>
                      <a:endParaRPr lang="es-CO" sz="2000" baseline="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r>
                        <a:rPr lang="es-CO" sz="2000" baseline="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(OPERACIONES GRAVADAS</a:t>
                      </a:r>
                      <a:r>
                        <a:rPr lang="es-CO" sz="2000" baseline="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)</a:t>
                      </a:r>
                      <a:endParaRPr lang="es-CO" sz="20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331" marR="68331" marT="34164" marB="34164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RESPONSABLES</a:t>
                      </a:r>
                      <a:r>
                        <a:rPr lang="es-CO" sz="2000" baseline="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DE IVA </a:t>
                      </a:r>
                      <a:endParaRPr lang="es-CO" sz="2000" baseline="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NO RESPONSABLES DE IVA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331" marR="68331" marT="34164" marB="34164"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470525" y="2676526"/>
            <a:ext cx="3625851" cy="736227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090" b="1" dirty="0">
                <a:latin typeface="Arial" panose="020B0604020202020204" pitchFamily="34" charset="0"/>
              </a:rPr>
              <a:t>NO RESPONSABLES DEL IVA</a:t>
            </a:r>
            <a:endParaRPr lang="es-MX" sz="2090" i="1" dirty="0">
              <a:latin typeface="Arial" panose="020B0604020202020204" pitchFamily="34" charset="0"/>
            </a:endParaRPr>
          </a:p>
        </p:txBody>
      </p:sp>
      <p:grpSp>
        <p:nvGrpSpPr>
          <p:cNvPr id="67588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67590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1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2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3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4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5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6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7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8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599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0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1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2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3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4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5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6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7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8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09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0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1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2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3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4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5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6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7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8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19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0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1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2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3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4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5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6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7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8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29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0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1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2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3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4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5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6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7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8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39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0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1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2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3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4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5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6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7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8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49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0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1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2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3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4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5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6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7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8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59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0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1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2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3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4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5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6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7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8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69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0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1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2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3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4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5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6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7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8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79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0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1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2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3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4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5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6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7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8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89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0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1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2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3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4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5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6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7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8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699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700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701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702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703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704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705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67706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329733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3"/>
          <p:cNvSpPr>
            <a:spLocks noChangeArrowheads="1"/>
          </p:cNvSpPr>
          <p:nvPr/>
        </p:nvSpPr>
        <p:spPr bwMode="auto">
          <a:xfrm>
            <a:off x="1935165" y="309563"/>
            <a:ext cx="8393113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s-CO" altLang="es-ES" sz="1800" b="1"/>
              <a:t>NO RESPONSABLES DE IVA</a:t>
            </a:r>
            <a:endParaRPr lang="es-CO" altLang="es-ES" sz="1800" b="1"/>
          </a:p>
        </p:txBody>
      </p:sp>
      <p:sp>
        <p:nvSpPr>
          <p:cNvPr id="69635" name="Text Box 4"/>
          <p:cNvSpPr txBox="1">
            <a:spLocks noChangeArrowheads="1"/>
          </p:cNvSpPr>
          <p:nvPr/>
        </p:nvSpPr>
        <p:spPr bwMode="auto">
          <a:xfrm>
            <a:off x="6003927" y="881064"/>
            <a:ext cx="1847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s-ES_tradnl" altLang="es-ES" sz="1600" b="1" i="1">
              <a:latin typeface="Arial" panose="020B0604020202020204" pitchFamily="34" charset="0"/>
            </a:endParaRPr>
          </a:p>
        </p:txBody>
      </p:sp>
      <p:sp>
        <p:nvSpPr>
          <p:cNvPr id="69636" name="AutoShape 5"/>
          <p:cNvSpPr/>
          <p:nvPr/>
        </p:nvSpPr>
        <p:spPr bwMode="auto">
          <a:xfrm>
            <a:off x="4578353" y="1447800"/>
            <a:ext cx="606425" cy="4495800"/>
          </a:xfrm>
          <a:prstGeom prst="leftBrace">
            <a:avLst>
              <a:gd name="adj1" fmla="val 61540"/>
              <a:gd name="adj2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 type="none" w="sm" len="sm"/>
                <a:tailEnd type="none" w="sm" len="sm"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endParaRPr lang="es-ES_tradnl" altLang="es-ES" sz="1000"/>
          </a:p>
        </p:txBody>
      </p:sp>
      <p:graphicFrame>
        <p:nvGraphicFramePr>
          <p:cNvPr id="21551" name="Group 47"/>
          <p:cNvGraphicFramePr>
            <a:graphicFrameLocks noGrp="1"/>
          </p:cNvGraphicFramePr>
          <p:nvPr/>
        </p:nvGraphicFramePr>
        <p:xfrm>
          <a:off x="1943102" y="1104902"/>
          <a:ext cx="8385175" cy="5592566"/>
        </p:xfrm>
        <a:graphic>
          <a:graphicData uri="http://schemas.openxmlformats.org/drawingml/2006/table">
            <a:tbl>
              <a:tblPr/>
              <a:tblGrid>
                <a:gridCol w="6591300"/>
                <a:gridCol w="1793875"/>
              </a:tblGrid>
              <a:tr h="5211565"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1, INGRESOS DEL AÑO O DEL AÑO INMEDIATAMENTE ANTERIOR NO SUPEREN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3500 UVT </a:t>
                      </a:r>
                      <a:endParaRPr kumimoji="0" lang="es-ES" alt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2..CONSIGNACIONES ACUMULADAS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DEL AÑO O DEL AÑO INMEDIATAMENTE ANTERIOR NO SUPEREN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3500 UVT</a:t>
                      </a:r>
                      <a:endParaRPr kumimoji="0" lang="es-ES" alt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3CUANTIA DE CADA CONTRATO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DEL AÑO O DEL AÑO INMEDIATAMENTE ANTERIOR NO SUPEREN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3500 UVT</a:t>
                      </a: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AutoNum type="romanLcPeriod"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Tahoma" panose="020B0604030504040204" pitchFamily="34" charset="0"/>
                        </a:rPr>
                        <a:t>4. NO TENER MAS DE UN ESTABLECIMIENTO DE COMERCIO, OFICINA O LOCAL</a:t>
                      </a: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Tahoma" panose="020B0604030504040204" pitchFamily="34" charset="0"/>
                        </a:rPr>
                        <a:t>5. El  NEGOCIO NO IMPLIQUE LA EXPLOTACION DE UN INTANGIBLE</a:t>
                      </a: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Tahoma" panose="020B0604030504040204" pitchFamily="34" charset="0"/>
                        </a:rPr>
                        <a:t>6 NO SEA USUARIO ADUANERO. </a:t>
                      </a: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1095" marR="91095" marT="45463" marB="4546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 </a:t>
                      </a:r>
                      <a:endParaRPr kumimoji="0" lang="es-ES" altLang="es-CO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400" b="1" i="0" u="sng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AÑO 202</a:t>
                      </a:r>
                      <a:r>
                        <a:rPr kumimoji="0" lang="es-MX" altLang="es-ES" sz="2400" b="1" i="0" u="sng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</a:t>
                      </a:r>
                      <a:endParaRPr kumimoji="0" lang="es-ES" altLang="es-CO" sz="2400" b="1" i="0" u="sng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$1</a:t>
                      </a:r>
                      <a:r>
                        <a:rPr kumimoji="0" lang="es-MX" altLang="es-ES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74.297.000</a:t>
                      </a:r>
                      <a:endParaRPr kumimoji="0" lang="es-ES" altLang="es-CO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 UVT $4</a:t>
                      </a:r>
                      <a:r>
                        <a:rPr kumimoji="0" lang="es-MX" altLang="es-ES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9.799</a:t>
                      </a:r>
                      <a:endParaRPr kumimoji="0" lang="es-ES" altLang="es-CO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ES" altLang="es-CO" sz="24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400" b="1" i="0" u="sng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AÑO 202</a:t>
                      </a:r>
                      <a:r>
                        <a:rPr kumimoji="0" lang="es-MX" altLang="es-ES" sz="2400" b="1" i="0" u="sng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6</a:t>
                      </a:r>
                      <a:r>
                        <a:rPr kumimoji="0" lang="es-ES" altLang="es-CO" sz="2400" b="1" i="0" u="sng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 </a:t>
                      </a:r>
                      <a:endParaRPr kumimoji="0" lang="es-ES" altLang="es-CO" sz="2400" b="1" i="0" u="sng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$ 1</a:t>
                      </a:r>
                      <a:r>
                        <a:rPr kumimoji="0" lang="es-MX" altLang="es-ES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83.309.000</a:t>
                      </a:r>
                      <a:endParaRPr kumimoji="0" lang="es-ES" altLang="es-CO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UVT $</a:t>
                      </a:r>
                      <a:r>
                        <a:rPr kumimoji="0" lang="es-MX" altLang="es-ES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52.374</a:t>
                      </a:r>
                      <a:endParaRPr kumimoji="0" lang="es-ES" altLang="es-CO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ES" altLang="es-CO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cs typeface="Arial" panose="020B0604020202020204" pitchFamily="34" charset="0"/>
                      </a:endParaRPr>
                    </a:p>
                  </a:txBody>
                  <a:tcPr marL="91095" marR="91095" marT="45463" marB="45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69645" name="Rectangle 46"/>
          <p:cNvSpPr>
            <a:spLocks noChangeArrowheads="1"/>
          </p:cNvSpPr>
          <p:nvPr/>
        </p:nvSpPr>
        <p:spPr bwMode="auto">
          <a:xfrm>
            <a:off x="1684337" y="115890"/>
            <a:ext cx="8858251" cy="6669087"/>
          </a:xfrm>
          <a:prstGeom prst="rect">
            <a:avLst/>
          </a:prstGeom>
          <a:noFill/>
          <a:ln w="57150" cmpd="thinThick">
            <a:solidFill>
              <a:srgbClr val="990000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endParaRPr lang="es-CO" altLang="es-ES" sz="1800"/>
          </a:p>
        </p:txBody>
      </p:sp>
    </p:spTree>
  </p:cSld>
  <p:clrMapOvr>
    <a:masterClrMapping/>
  </p:clrMapOvr>
  <p:transition spd="med">
    <p:pull dir="ld"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ítulo 1"/>
          <p:cNvSpPr>
            <a:spLocks noGrp="1"/>
          </p:cNvSpPr>
          <p:nvPr>
            <p:ph type="title"/>
          </p:nvPr>
        </p:nvSpPr>
        <p:spPr>
          <a:xfrm>
            <a:off x="2166939" y="1139825"/>
            <a:ext cx="7858125" cy="990600"/>
          </a:xfrm>
        </p:spPr>
        <p:txBody>
          <a:bodyPr/>
          <a:lstStyle/>
          <a:p>
            <a:pPr algn="r" eaLnBrk="1" hangingPunct="1"/>
            <a:endParaRPr lang="es-CO" altLang="es-CO">
              <a:latin typeface="Nexa Bold"/>
            </a:endParaRPr>
          </a:p>
        </p:txBody>
      </p:sp>
      <p:sp>
        <p:nvSpPr>
          <p:cNvPr id="71683" name="Marcador de contenido 2"/>
          <p:cNvSpPr txBox="1">
            <a:spLocks noGrp="1"/>
          </p:cNvSpPr>
          <p:nvPr>
            <p:ph idx="1"/>
          </p:nvPr>
        </p:nvSpPr>
        <p:spPr bwMode="auto">
          <a:xfrm>
            <a:off x="2166939" y="2230439"/>
            <a:ext cx="7858125" cy="3251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</p:txBody>
      </p:sp>
      <p:grpSp>
        <p:nvGrpSpPr>
          <p:cNvPr id="71684" name="Group 4"/>
          <p:cNvGrpSpPr/>
          <p:nvPr/>
        </p:nvGrpSpPr>
        <p:grpSpPr bwMode="auto">
          <a:xfrm>
            <a:off x="3213102" y="2732088"/>
            <a:ext cx="1389063" cy="1568451"/>
            <a:chOff x="684208" y="2492370"/>
            <a:chExt cx="1873258" cy="2108204"/>
          </a:xfrm>
        </p:grpSpPr>
        <p:sp>
          <p:nvSpPr>
            <p:cNvPr id="71687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88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89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0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1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2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3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4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5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6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7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8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699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0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1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2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3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4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5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6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7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8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09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0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1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2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3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4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5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6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7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8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19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0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1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2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3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4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5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6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7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8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29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0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1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2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3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4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5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6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7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8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39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0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1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2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3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4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5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6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7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8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49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0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1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2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3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4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5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6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7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8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59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0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1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2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3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4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5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6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7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8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69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0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1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2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3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4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5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6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7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8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79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0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1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2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3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4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5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6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7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8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89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0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1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2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3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4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5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6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7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8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799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800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801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802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71803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71685" name="AutoShape 122"/>
          <p:cNvSpPr/>
          <p:nvPr/>
        </p:nvSpPr>
        <p:spPr bwMode="auto">
          <a:xfrm rot="21566826" flipH="1">
            <a:off x="4813302" y="3379788"/>
            <a:ext cx="479425" cy="427037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0 w 21600"/>
              <a:gd name="T7" fmla="*/ 2147483646 h 21600"/>
              <a:gd name="T8" fmla="*/ 2147483646 w 21600"/>
              <a:gd name="T9" fmla="*/ 0 h 21600"/>
              <a:gd name="T10" fmla="*/ 2147483646 w 21600"/>
              <a:gd name="T11" fmla="*/ 2147483646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2" name="1 CuadroTexto"/>
          <p:cNvSpPr txBox="1"/>
          <p:nvPr/>
        </p:nvSpPr>
        <p:spPr>
          <a:xfrm>
            <a:off x="5872165" y="3384551"/>
            <a:ext cx="3791423" cy="41428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s-CO" sz="2090" b="1" dirty="0">
                <a:solidFill>
                  <a:srgbClr val="FF0000"/>
                </a:solidFill>
              </a:rPr>
              <a:t>RETENCION EN LA FUENTE</a:t>
            </a:r>
            <a:endParaRPr lang="es-CO" sz="1795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spd="slow"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Título 1"/>
          <p:cNvSpPr>
            <a:spLocks noGrp="1"/>
          </p:cNvSpPr>
          <p:nvPr>
            <p:ph type="title"/>
          </p:nvPr>
        </p:nvSpPr>
        <p:spPr>
          <a:xfrm>
            <a:off x="2166939" y="1139825"/>
            <a:ext cx="7858125" cy="990600"/>
          </a:xfrm>
        </p:spPr>
        <p:txBody>
          <a:bodyPr/>
          <a:lstStyle/>
          <a:p>
            <a:pPr algn="r" eaLnBrk="1" hangingPunct="1"/>
            <a:r>
              <a:rPr lang="es-CO" altLang="es-CO" sz="2400">
                <a:latin typeface="Calibri" panose="020F0502020204030204" pitchFamily="34" charset="0"/>
                <a:cs typeface="Calibri" panose="020F0502020204030204" pitchFamily="34" charset="0"/>
              </a:rPr>
              <a:t>CLASIFICACION IMPUESTOS</a:t>
            </a:r>
            <a:endParaRPr lang="es-CO" altLang="es-CO" sz="24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2166939" y="2230437"/>
          <a:ext cx="7858126" cy="26463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95663"/>
                <a:gridCol w="4462463"/>
              </a:tblGrid>
              <a:tr h="1440115">
                <a:tc>
                  <a:txBody>
                    <a:bodyPr/>
                    <a:lstStyle/>
                    <a:p>
                      <a:r>
                        <a:rPr lang="es-CO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PERSONAS JURIDICAS </a:t>
                      </a:r>
                      <a:endParaRPr lang="es-CO" sz="20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331" marR="68331" marT="34164" marB="34164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SIEMPRE SON AGENTES DE RETENCION </a:t>
                      </a:r>
                      <a:endParaRPr lang="es-CO" sz="20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331" marR="68331" marT="34164" marB="34164">
                    <a:solidFill>
                      <a:srgbClr val="002060"/>
                    </a:solidFill>
                  </a:tcPr>
                </a:tc>
              </a:tr>
              <a:tr h="1206248"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PERSONAS</a:t>
                      </a:r>
                      <a:r>
                        <a:rPr lang="es-CO" sz="2000" baseline="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NATURALES</a:t>
                      </a:r>
                      <a:endParaRPr lang="es-CO" sz="2000" baseline="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331" marR="68331" marT="34164" marB="34164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NO SIEMPRE SON AGENTES DE RETENCION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ART 368-2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68331" marR="68331" marT="34164" marB="34164"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Marcador de contenido 3"/>
          <p:cNvPicPr>
            <a:picLocks noGrp="1" noChangeAspect="1"/>
          </p:cNvPicPr>
          <p:nvPr>
            <p:ph idx="1"/>
          </p:nvPr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7663" y="2819401"/>
            <a:ext cx="6019800" cy="25019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731" name="CuadroTexto 4"/>
          <p:cNvSpPr txBox="1">
            <a:spLocks noChangeArrowheads="1"/>
          </p:cNvSpPr>
          <p:nvPr/>
        </p:nvSpPr>
        <p:spPr bwMode="auto">
          <a:xfrm>
            <a:off x="2895601" y="1676402"/>
            <a:ext cx="241284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ES" altLang="es-CO" sz="1800">
                <a:solidFill>
                  <a:srgbClr val="FF0000"/>
                </a:solidFill>
              </a:rPr>
              <a:t>MODULO 3</a:t>
            </a:r>
            <a:endParaRPr lang="es-ES" altLang="es-CO" sz="1800">
              <a:solidFill>
                <a:srgbClr val="FF0000"/>
              </a:solidFill>
            </a:endParaRPr>
          </a:p>
          <a:p>
            <a:r>
              <a:rPr lang="es-ES" altLang="es-CO" sz="1800"/>
              <a:t>IMPUESTO DE RENTA</a:t>
            </a:r>
            <a:endParaRPr lang="es-ES" altLang="es-CO" sz="1800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1"/>
          <p:cNvSpPr/>
          <p:nvPr/>
        </p:nvSpPr>
        <p:spPr bwMode="auto">
          <a:xfrm>
            <a:off x="9020176" y="5767389"/>
            <a:ext cx="203200" cy="1380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8D60CB00-D0FE-4597-9516-6B7888856742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345">
              <a:solidFill>
                <a:srgbClr val="000000"/>
              </a:solidFill>
            </a:endParaRPr>
          </a:p>
        </p:txBody>
      </p:sp>
      <p:sp>
        <p:nvSpPr>
          <p:cNvPr id="15363" name="Rectangle 3"/>
          <p:cNvSpPr/>
          <p:nvPr/>
        </p:nvSpPr>
        <p:spPr bwMode="auto">
          <a:xfrm>
            <a:off x="3063877" y="1882775"/>
            <a:ext cx="5975351" cy="322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159" rIns="34159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s-ES_tradnl" altLang="es-ES" sz="149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DETERMINACION BASE GRAVABLE</a:t>
            </a:r>
            <a:endParaRPr lang="es-ES_tradnl" altLang="es-ES" sz="1495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74756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20176" y="5767390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6818A643-EABC-4BB0-B807-91F9AF4CC2EE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268" name="Rectangle 4"/>
          <p:cNvSpPr>
            <a:spLocks noChangeArrowheads="1"/>
          </p:cNvSpPr>
          <p:nvPr/>
        </p:nvSpPr>
        <p:spPr bwMode="auto">
          <a:xfrm>
            <a:off x="3441702" y="2003425"/>
            <a:ext cx="5667375" cy="70267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90143" tIns="44280" rIns="90143" bIns="44280">
            <a:spAutoFit/>
          </a:bodyPr>
          <a:lstStyle/>
          <a:p>
            <a:pPr algn="ctr" defTabSz="284480">
              <a:tabLst>
                <a:tab pos="1897380" algn="l"/>
              </a:tabLst>
              <a:defRPr/>
            </a:pPr>
            <a:r>
              <a:rPr lang="es-ES" altLang="es-CO" sz="3985" dirty="0">
                <a:solidFill>
                  <a:schemeClr val="bg1"/>
                </a:solidFill>
                <a:latin typeface="Arial Narrow" panose="020B0606020202030204" pitchFamily="34" charset="0"/>
              </a:rPr>
              <a:t>Exoneración de aportes</a:t>
            </a:r>
            <a:endParaRPr lang="es-ES" altLang="es-CO" sz="3985" dirty="0">
              <a:solidFill>
                <a:schemeClr val="tx1"/>
              </a:solidFill>
              <a:latin typeface="Arial Narrow" panose="020B0606020202030204" pitchFamily="34" charset="0"/>
            </a:endParaRPr>
          </a:p>
        </p:txBody>
      </p:sp>
    </p:spTree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5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5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5268" grpId="0" autoUpdateAnimBg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1 Tabla"/>
          <p:cNvGraphicFramePr>
            <a:graphicFrameLocks noGrp="1"/>
          </p:cNvGraphicFramePr>
          <p:nvPr/>
        </p:nvGraphicFramePr>
        <p:xfrm>
          <a:off x="2008188" y="774700"/>
          <a:ext cx="8001002" cy="41798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89667"/>
                <a:gridCol w="2411335"/>
              </a:tblGrid>
              <a:tr h="959932">
                <a:tc>
                  <a:txBody>
                    <a:bodyPr/>
                    <a:lstStyle/>
                    <a:p>
                      <a:r>
                        <a:rPr lang="es-CO" sz="1900" dirty="0"/>
                        <a:t>EXONERACION</a:t>
                      </a:r>
                      <a:r>
                        <a:rPr lang="es-CO" sz="1900" baseline="0" dirty="0"/>
                        <a:t> APORTES</a:t>
                      </a:r>
                      <a:endParaRPr lang="es-CO" sz="19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47" marR="91447" marT="45495" marB="45495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NORMA</a:t>
                      </a:r>
                      <a:endParaRPr lang="es-CO" sz="1900" dirty="0"/>
                    </a:p>
                    <a:p>
                      <a:r>
                        <a:rPr lang="es-CO" sz="1900" dirty="0"/>
                        <a:t>ESTATUTO TRIBUTARIO</a:t>
                      </a:r>
                      <a:endParaRPr lang="es-CO" sz="1900" dirty="0"/>
                    </a:p>
                  </a:txBody>
                  <a:tcPr marL="91447" marR="91447" marT="45495" marB="45495">
                    <a:solidFill>
                      <a:srgbClr val="002060"/>
                    </a:solidFill>
                  </a:tcPr>
                </a:tc>
              </a:tr>
              <a:tr h="908359"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SENA 2%</a:t>
                      </a:r>
                      <a:endParaRPr lang="es-CO" sz="2000" b="1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</a:txBody>
                  <a:tcPr marL="91447" marR="91447" marT="45495" marB="45495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ART 114-1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</a:txBody>
                  <a:tcPr marL="91447" marR="91447" marT="45495" marB="45495">
                    <a:solidFill>
                      <a:srgbClr val="002060"/>
                    </a:solidFill>
                  </a:tcPr>
                </a:tc>
              </a:tr>
              <a:tr h="1005667">
                <a:tc>
                  <a:txBody>
                    <a:bodyPr/>
                    <a:lstStyle/>
                    <a:p>
                      <a:r>
                        <a:rPr lang="es-CO" sz="200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ICBF 3%</a:t>
                      </a:r>
                      <a:endParaRPr lang="es-CO" sz="2000" b="1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  <a:p>
                      <a:endParaRPr lang="es-CO" sz="2000" b="1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</a:txBody>
                  <a:tcPr marL="91447" marR="91447" marT="45495" marB="45495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ART 114-1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</a:txBody>
                  <a:tcPr marL="91447" marR="91447" marT="45495" marB="45495">
                    <a:solidFill>
                      <a:srgbClr val="002060"/>
                    </a:solidFill>
                  </a:tcPr>
                </a:tc>
              </a:tr>
              <a:tr h="1305932"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SALUD 8.5$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</a:txBody>
                  <a:tcPr marL="91447" marR="91447" marT="45495" marB="45495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ART 114-1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</a:txBody>
                  <a:tcPr marL="91447" marR="91447" marT="45495" marB="45495"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76819" name="CuadroTexto 2"/>
          <p:cNvSpPr txBox="1">
            <a:spLocks noChangeArrowheads="1"/>
          </p:cNvSpPr>
          <p:nvPr/>
        </p:nvSpPr>
        <p:spPr bwMode="auto">
          <a:xfrm>
            <a:off x="2079627" y="5365751"/>
            <a:ext cx="7961312" cy="9220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s-CO" altLang="es-CO" sz="1800" b="1"/>
              <a:t>SOLO PARA TRABAJADORES QUE INDIVIDUALMENTE CONSIDERADOS DEVENGUEN MENOS DE 10 S.M.L.M.V ($1</a:t>
            </a:r>
            <a:r>
              <a:rPr lang="es-MX" altLang="es-CO" sz="1800" b="1"/>
              <a:t>7.591.000</a:t>
            </a:r>
            <a:r>
              <a:rPr lang="es-CO" altLang="es-CO" sz="1800" b="1"/>
              <a:t>)</a:t>
            </a:r>
            <a:endParaRPr lang="es-CO" altLang="es-CO" sz="1800" b="1"/>
          </a:p>
        </p:txBody>
      </p:sp>
    </p:spTree>
  </p:cSld>
  <p:clrMapOvr>
    <a:masterClrMapping/>
  </p:clrMapOvr>
  <p:transition spd="slow"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3"/>
          <p:cNvSpPr>
            <a:spLocks noChangeArrowheads="1"/>
          </p:cNvSpPr>
          <p:nvPr/>
        </p:nvSpPr>
        <p:spPr bwMode="auto">
          <a:xfrm>
            <a:off x="1951039" y="333375"/>
            <a:ext cx="8361363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s-CO" altLang="es-CO" sz="1800" b="1">
                <a:solidFill>
                  <a:srgbClr val="535353"/>
                </a:solidFill>
                <a:latin typeface="Arial" panose="020B0604020202020204" pitchFamily="34" charset="0"/>
                <a:sym typeface="Arial" panose="020B0604020202020204" pitchFamily="34" charset="0"/>
              </a:rPr>
              <a:t>BASE GRAVABLE - IMPUESTO DE RENTA</a:t>
            </a:r>
            <a:endParaRPr lang="es-CO" altLang="es-CO" sz="1800" b="1">
              <a:solidFill>
                <a:srgbClr val="535353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7171" name="Text Box 4"/>
          <p:cNvSpPr txBox="1">
            <a:spLocks noChangeArrowheads="1"/>
          </p:cNvSpPr>
          <p:nvPr/>
        </p:nvSpPr>
        <p:spPr bwMode="auto">
          <a:xfrm>
            <a:off x="6003927" y="900114"/>
            <a:ext cx="184731" cy="3366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endParaRPr lang="es-CO" sz="1590" b="1" i="1">
              <a:solidFill>
                <a:schemeClr val="tx1"/>
              </a:solidFill>
            </a:endParaRPr>
          </a:p>
        </p:txBody>
      </p:sp>
      <p:sp>
        <p:nvSpPr>
          <p:cNvPr id="7172" name="AutoShape 5"/>
          <p:cNvSpPr/>
          <p:nvPr/>
        </p:nvSpPr>
        <p:spPr bwMode="auto">
          <a:xfrm>
            <a:off x="4584701" y="1463676"/>
            <a:ext cx="603251" cy="4460875"/>
          </a:xfrm>
          <a:prstGeom prst="leftBrace">
            <a:avLst>
              <a:gd name="adj1" fmla="val 61458"/>
              <a:gd name="adj2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 type="none" w="sm" len="sm"/>
                <a:tailEnd type="none" w="sm" len="sm"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defRPr/>
            </a:pPr>
            <a:endParaRPr lang="es-CO" sz="990"/>
          </a:p>
        </p:txBody>
      </p:sp>
      <p:graphicFrame>
        <p:nvGraphicFramePr>
          <p:cNvPr id="21551" name="Group 47"/>
          <p:cNvGraphicFramePr>
            <a:graphicFrameLocks noGrp="1"/>
          </p:cNvGraphicFramePr>
          <p:nvPr/>
        </p:nvGraphicFramePr>
        <p:xfrm>
          <a:off x="1884365" y="900114"/>
          <a:ext cx="8353425" cy="5710237"/>
        </p:xfrm>
        <a:graphic>
          <a:graphicData uri="http://schemas.openxmlformats.org/drawingml/2006/table">
            <a:tbl>
              <a:tblPr/>
              <a:tblGrid>
                <a:gridCol w="6424008"/>
                <a:gridCol w="1929417"/>
              </a:tblGrid>
              <a:tr h="5710237"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TOTAL INGRESOS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(-) </a:t>
                      </a: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INGRESOS NO CONSTITUTIVOS DE RENTA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= </a:t>
                      </a: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INGRESOS NETOS  </a:t>
                      </a: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(-)</a:t>
                      </a: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COSTOS</a:t>
                      </a: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-"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= </a:t>
                      </a: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RENTA BRUTA</a:t>
                      </a: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(-)</a:t>
                      </a: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DEDUCCIONES </a:t>
                      </a: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AutoNum type="romanLcPeriod"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= </a:t>
                      </a: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RENTA LIQUIDA</a:t>
                      </a: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(-) </a:t>
                      </a: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RENTAS EXENTAS</a:t>
                      </a: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=</a:t>
                      </a:r>
                      <a:r>
                        <a:rPr kumimoji="0" lang="es-CO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kumimoji="0" lang="es-CO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 pitchFamily="34" charset="0"/>
                          <a:ea typeface="Tahoma" panose="020B0604030504040204" pitchFamily="34" charset="0"/>
                          <a:cs typeface="Calibri" panose="020F0502020204030204" pitchFamily="34" charset="0"/>
                        </a:rPr>
                        <a:t>RENTA LIQUIDA GRAVABLE</a:t>
                      </a:r>
                      <a:endParaRPr kumimoji="0" lang="es-CO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sz="19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ea typeface="Tahoma" panose="020B0604030504040204" pitchFamily="34" charset="0"/>
                        <a:cs typeface="Calibri" panose="020F0502020204030204" pitchFamily="34" charset="0"/>
                      </a:endParaRPr>
                    </a:p>
                  </a:txBody>
                  <a:tcPr marL="90747" marR="90747" marT="45265" marB="4526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ART 36-57 E.T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5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$ </a:t>
                      </a:r>
                      <a:r>
                        <a:rPr kumimoji="0" lang="es-ES" sz="2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xxxxxxx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90747" marR="90747" marT="45265" marB="4526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77837" name="Rectangle 46"/>
          <p:cNvSpPr>
            <a:spLocks noChangeArrowheads="1"/>
          </p:cNvSpPr>
          <p:nvPr/>
        </p:nvSpPr>
        <p:spPr bwMode="auto">
          <a:xfrm>
            <a:off x="1701802" y="141290"/>
            <a:ext cx="8823325" cy="6618287"/>
          </a:xfrm>
          <a:prstGeom prst="rect">
            <a:avLst/>
          </a:prstGeom>
          <a:noFill/>
          <a:ln w="57150" cmpd="thinThick">
            <a:solidFill>
              <a:srgbClr val="990000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endParaRPr lang="es-CO" altLang="es-CO" sz="1800">
              <a:solidFill>
                <a:srgbClr val="535353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>
    <p:pull dir="ld"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1 Tabla"/>
          <p:cNvGraphicFramePr>
            <a:graphicFrameLocks noGrp="1"/>
          </p:cNvGraphicFramePr>
          <p:nvPr/>
        </p:nvGraphicFramePr>
        <p:xfrm>
          <a:off x="2008188" y="774701"/>
          <a:ext cx="7745413" cy="35718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45413"/>
              </a:tblGrid>
              <a:tr h="959899">
                <a:tc>
                  <a:txBody>
                    <a:bodyPr/>
                    <a:lstStyle/>
                    <a:p>
                      <a:pPr algn="ctr"/>
                      <a:r>
                        <a:rPr lang="es-CO" sz="1900" dirty="0"/>
                        <a:t>IMPUESTO</a:t>
                      </a:r>
                      <a:r>
                        <a:rPr lang="es-CO" sz="1900" baseline="0" dirty="0"/>
                        <a:t> RENTA</a:t>
                      </a:r>
                      <a:endParaRPr lang="es-CO" sz="1900" baseline="0" dirty="0"/>
                    </a:p>
                    <a:p>
                      <a:pPr algn="ctr"/>
                      <a:endParaRPr lang="es-CO" sz="1900" b="1" kern="1200" baseline="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es-CO" sz="1900" b="1" kern="1200" baseline="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SE PAGA EL MAYOR ENTRE</a:t>
                      </a:r>
                      <a:endParaRPr lang="es-CO" sz="1900" b="1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31" marR="91431" marT="45496" marB="45496">
                    <a:solidFill>
                      <a:srgbClr val="002060"/>
                    </a:solidFill>
                  </a:tcPr>
                </a:tc>
              </a:tr>
              <a:tr h="1305988">
                <a:tc>
                  <a:txBody>
                    <a:bodyPr/>
                    <a:lstStyle/>
                    <a:p>
                      <a:r>
                        <a:rPr lang="es-CO" sz="200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IMPUESTO DE RENTA</a:t>
                      </a:r>
                      <a:endParaRPr lang="es-CO" sz="2000" b="1" baseline="0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  <a:p>
                      <a:r>
                        <a:rPr lang="es-CO" sz="2000" b="1" baseline="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35%                                            </a:t>
                      </a:r>
                      <a:endParaRPr lang="es-CO" sz="2000" b="1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</a:txBody>
                  <a:tcPr marL="91431" marR="91431" marT="45496" marB="45496">
                    <a:solidFill>
                      <a:srgbClr val="002060"/>
                    </a:solidFill>
                  </a:tcPr>
                </a:tc>
              </a:tr>
              <a:tr h="1305988">
                <a:tc>
                  <a:txBody>
                    <a:bodyPr/>
                    <a:lstStyle/>
                    <a:p>
                      <a:r>
                        <a:rPr lang="es-CO" sz="200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MPUESTO MINIMO DE TRIBUTACION</a:t>
                      </a:r>
                      <a:endParaRPr lang="es-CO" sz="2000" b="1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  <a:p>
                      <a:r>
                        <a:rPr lang="es-CO" sz="200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( UTILIDAD CONTABLE ANTES</a:t>
                      </a:r>
                      <a:r>
                        <a:rPr lang="es-CO" sz="2000" b="1" baseline="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</a:rPr>
                        <a:t> DE IMPUESTOS X 15%)</a:t>
                      </a:r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</a:endParaRPr>
                    </a:p>
                  </a:txBody>
                  <a:tcPr marL="91431" marR="91431" marT="45496" marB="45496"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ítulo 1"/>
          <p:cNvSpPr>
            <a:spLocks noGrp="1"/>
          </p:cNvSpPr>
          <p:nvPr>
            <p:ph type="title"/>
          </p:nvPr>
        </p:nvSpPr>
        <p:spPr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68319" tIns="34159" rIns="68319" bIns="34159" rtlCol="0" anchor="t" anchorCtr="0">
            <a:normAutofit/>
          </a:bodyPr>
          <a:lstStyle/>
          <a:p>
            <a:pPr>
              <a:defRPr/>
            </a:pPr>
            <a:r>
              <a:rPr lang="es-CO" dirty="0"/>
              <a:t>Que tipo de ingresos?</a:t>
            </a:r>
            <a:endParaRPr lang="es-CO" dirty="0">
              <a:solidFill>
                <a:srgbClr val="FF0000"/>
              </a:solidFill>
            </a:endParaRPr>
          </a:p>
        </p:txBody>
      </p:sp>
      <p:sp>
        <p:nvSpPr>
          <p:cNvPr id="80899" name="Marcador de contenido 2"/>
          <p:cNvSpPr>
            <a:spLocks noGrp="1"/>
          </p:cNvSpPr>
          <p:nvPr>
            <p:ph sz="half" idx="1"/>
          </p:nvPr>
        </p:nvSpPr>
        <p:spPr bwMode="auto">
          <a:xfrm>
            <a:off x="1997076" y="1600201"/>
            <a:ext cx="4022725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68319" tIns="34159" rIns="68319" bIns="34159" numCol="1" rtlCol="0" anchor="t" anchorCtr="0" compatLnSpc="1">
            <a:normAutofit/>
          </a:bodyPr>
          <a:lstStyle/>
          <a:p>
            <a:pPr marL="0" indent="0">
              <a:buNone/>
            </a:pPr>
            <a:r>
              <a:rPr lang="es-CO" altLang="es-CO">
                <a:solidFill>
                  <a:srgbClr val="0098CD"/>
                </a:solidFill>
              </a:rPr>
              <a:t>Cuales Ingresos?</a:t>
            </a:r>
            <a:endParaRPr lang="es-CO" altLang="es-CO">
              <a:solidFill>
                <a:srgbClr val="0098CD"/>
              </a:solidFill>
            </a:endParaRPr>
          </a:p>
          <a:p>
            <a:pPr marL="0" indent="0" algn="just">
              <a:buNone/>
            </a:pPr>
            <a:r>
              <a:rPr lang="es-CO" altLang="es-CO">
                <a:solidFill>
                  <a:srgbClr val="00B050"/>
                </a:solidFill>
              </a:rPr>
              <a:t>Todos los ingresos hacen parte de la base gravable</a:t>
            </a:r>
            <a:endParaRPr lang="es-CO" altLang="es-CO">
              <a:solidFill>
                <a:srgbClr val="00B050"/>
              </a:solidFill>
            </a:endParaRPr>
          </a:p>
        </p:txBody>
      </p:sp>
      <p:sp>
        <p:nvSpPr>
          <p:cNvPr id="80900" name="Marcador de contenido 3"/>
          <p:cNvSpPr>
            <a:spLocks noGrp="1"/>
          </p:cNvSpPr>
          <p:nvPr>
            <p:ph sz="half" idx="2"/>
          </p:nvPr>
        </p:nvSpPr>
        <p:spPr bwMode="auto">
          <a:xfrm>
            <a:off x="6172202" y="1600201"/>
            <a:ext cx="4022725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68319" tIns="34159" rIns="68319" bIns="34159" numCol="1" rtlCol="0" anchor="t" anchorCtr="0" compatLnSpc="1">
            <a:normAutofit/>
          </a:bodyPr>
          <a:lstStyle/>
          <a:p>
            <a:pPr algn="just"/>
            <a:r>
              <a:rPr lang="es-CO" altLang="es-CO"/>
              <a:t>Ingresos operacionales y no operacionales</a:t>
            </a:r>
            <a:endParaRPr lang="es-CO" altLang="es-CO"/>
          </a:p>
          <a:p>
            <a:pPr algn="just"/>
            <a:r>
              <a:rPr lang="es-CO" altLang="es-CO"/>
              <a:t>Ingresos gravados y no gravados</a:t>
            </a:r>
            <a:endParaRPr lang="es-CO" altLang="es-CO"/>
          </a:p>
          <a:p>
            <a:pPr algn="just"/>
            <a:r>
              <a:rPr lang="es-CO" altLang="es-CO"/>
              <a:t>Ingresos de fuente Nacional y extranjera</a:t>
            </a:r>
            <a:endParaRPr lang="es-CO" altLang="es-CO"/>
          </a:p>
        </p:txBody>
      </p:sp>
      <p:sp>
        <p:nvSpPr>
          <p:cNvPr id="80901" name="Marcador de número de diapositiva 4"/>
          <p:cNvSpPr>
            <a:spLocks noGrp="1"/>
          </p:cNvSpPr>
          <p:nvPr>
            <p:ph type="sldNum" sz="quarter" idx="4294967295"/>
          </p:nvPr>
        </p:nvSpPr>
        <p:spPr bwMode="auto">
          <a:xfrm>
            <a:off x="2166937" y="5616575"/>
            <a:ext cx="2051051" cy="273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FD780ADE-E769-4622-9BFA-8AF98E188735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1"/>
          <p:cNvSpPr/>
          <p:nvPr/>
        </p:nvSpPr>
        <p:spPr bwMode="auto">
          <a:xfrm>
            <a:off x="9020176" y="5767389"/>
            <a:ext cx="203200" cy="1380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765F40D6-BBBE-41D2-B95F-23A04B070E12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345">
              <a:solidFill>
                <a:srgbClr val="000000"/>
              </a:solidFill>
            </a:endParaRPr>
          </a:p>
        </p:txBody>
      </p:sp>
      <p:sp>
        <p:nvSpPr>
          <p:cNvPr id="15363" name="Rectangle 3"/>
          <p:cNvSpPr/>
          <p:nvPr/>
        </p:nvSpPr>
        <p:spPr bwMode="auto">
          <a:xfrm>
            <a:off x="3063877" y="1882775"/>
            <a:ext cx="5975351" cy="1932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159" rIns="34159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s-ES_tradnl" altLang="es-ES" sz="149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Ingresos no constitutivos de Renta</a:t>
            </a:r>
            <a:endParaRPr lang="es-ES_tradnl" altLang="es-ES" sz="149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endParaRPr lang="es-ES_tradnl" altLang="es-ES" sz="149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_tradnl" altLang="es-ES" sz="149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Están expresamente consagrados en el Estatuto Tributario</a:t>
            </a:r>
            <a:endParaRPr lang="es-ES_tradnl" altLang="es-ES" sz="149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endParaRPr lang="es-ES_tradnl" altLang="es-ES" sz="149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_tradnl" altLang="es-ES" sz="149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art 36 a 57 E.T</a:t>
            </a:r>
            <a:endParaRPr lang="es-ES_tradnl" altLang="es-ES" sz="149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endParaRPr lang="es-ES_tradnl" altLang="es-ES" sz="149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_tradnl" altLang="es-ES" sz="149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Indemnización compañía seguros ( daño emergente</a:t>
            </a:r>
            <a:endParaRPr lang="es-ES_tradnl" altLang="es-ES" sz="1495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_tradnl" altLang="es-ES" sz="1495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Dividendos y participaciones</a:t>
            </a:r>
            <a:endParaRPr lang="es-ES_tradnl" altLang="es-ES" sz="1495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81924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20176" y="5767390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5D9904C9-0989-4EE5-A341-D51D18AED890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1"/>
          <p:cNvSpPr/>
          <p:nvPr/>
        </p:nvSpPr>
        <p:spPr bwMode="auto">
          <a:xfrm>
            <a:off x="9020176" y="5767389"/>
            <a:ext cx="203200" cy="1380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60316203-03D0-4677-8E09-1F6FB5AE2D58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345">
              <a:solidFill>
                <a:srgbClr val="000000"/>
              </a:solidFill>
            </a:endParaRPr>
          </a:p>
        </p:txBody>
      </p:sp>
      <p:sp>
        <p:nvSpPr>
          <p:cNvPr id="16387" name="Rectangle 3"/>
          <p:cNvSpPr/>
          <p:nvPr/>
        </p:nvSpPr>
        <p:spPr bwMode="auto">
          <a:xfrm>
            <a:off x="3063877" y="1882775"/>
            <a:ext cx="5975351" cy="1702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159" rIns="34159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s-ES_tradnl" altLang="es-ES" sz="149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COSTOS Y  DEDUCCIONES</a:t>
            </a:r>
            <a:endParaRPr lang="es-ES_tradnl" altLang="es-ES" sz="1495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endParaRPr lang="es-ES_tradnl" altLang="es-ES" sz="1495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endParaRPr lang="es-ES_tradnl" altLang="es-ES" sz="1495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_tradnl" altLang="es-ES" sz="149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Costos: erogaciones que intervienen directamente en el proceso de producción</a:t>
            </a:r>
            <a:endParaRPr lang="es-ES_tradnl" altLang="es-ES" sz="1495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endParaRPr lang="es-ES_tradnl" altLang="es-ES" sz="1495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_tradnl" altLang="es-ES" sz="149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Deducciones : Gastos de administración, distribución y ventas</a:t>
            </a:r>
            <a:endParaRPr lang="es-ES_tradnl" altLang="es-ES" sz="1495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82948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20176" y="5767390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C5F56601-EAE1-4BA8-87BA-403014458247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0" name="Picture 124" descr="Resultado de imagen para DEDUCCION 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0163" y="2406650"/>
            <a:ext cx="4108451" cy="22161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3060701" y="4738688"/>
            <a:ext cx="6172200" cy="920508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s-MX" sz="2690" b="1" dirty="0">
                <a:latin typeface="Arial" panose="020B0604020202020204" pitchFamily="34" charset="0"/>
              </a:rPr>
              <a:t>DEDUCCIONES</a:t>
            </a:r>
            <a:endParaRPr lang="es-MX" sz="2690" b="1" dirty="0">
              <a:latin typeface="Arial" panose="020B0604020202020204" pitchFamily="34" charset="0"/>
            </a:endParaRPr>
          </a:p>
          <a:p>
            <a:pPr algn="ctr" eaLnBrk="1" hangingPunct="1">
              <a:defRPr/>
            </a:pPr>
            <a:r>
              <a:rPr lang="es-MX" sz="2690" b="1" i="1" dirty="0">
                <a:latin typeface="Arial" panose="020B0604020202020204" pitchFamily="34" charset="0"/>
              </a:rPr>
              <a:t>REQUISITOS GENERALES</a:t>
            </a:r>
            <a:endParaRPr lang="es-MX" sz="2690" i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Text Box 7"/>
          <p:cNvSpPr txBox="1">
            <a:spLocks noChangeArrowheads="1"/>
          </p:cNvSpPr>
          <p:nvPr/>
        </p:nvSpPr>
        <p:spPr bwMode="auto">
          <a:xfrm>
            <a:off x="2330451" y="2801939"/>
            <a:ext cx="3370263" cy="3209925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19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</a:t>
            </a:r>
            <a:r>
              <a:rPr lang="es-ES" altLang="es-ES" sz="23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Relación causalidad</a:t>
            </a:r>
            <a:endParaRPr lang="es-ES" altLang="es-ES" sz="239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23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-Necesarios</a:t>
            </a:r>
            <a:endParaRPr lang="es-ES" altLang="es-ES" sz="239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23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-Proporcionados</a:t>
            </a:r>
            <a:endParaRPr lang="es-ES" altLang="es-ES" sz="239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23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-Sean del año gravable</a:t>
            </a:r>
            <a:r>
              <a:rPr lang="es-ES" altLang="es-ES" sz="23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</a:rPr>
              <a:t> </a:t>
            </a:r>
            <a:endParaRPr lang="es-ES" altLang="es-ES" sz="239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23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</a:rPr>
              <a:t>-No prohibidos por la Ley.</a:t>
            </a:r>
            <a:endParaRPr lang="es-ES" altLang="es-ES" sz="239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22531" name="Text Box 8"/>
          <p:cNvSpPr txBox="1">
            <a:spLocks noChangeArrowheads="1"/>
          </p:cNvSpPr>
          <p:nvPr/>
        </p:nvSpPr>
        <p:spPr bwMode="auto">
          <a:xfrm>
            <a:off x="5700714" y="2801939"/>
            <a:ext cx="3432175" cy="3209925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1395" b="1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</a:t>
            </a:r>
            <a:r>
              <a:rPr lang="es-ES" altLang="es-ES" sz="23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No se aceptan pagos en efectivo.</a:t>
            </a:r>
            <a:endParaRPr lang="es-ES" altLang="es-ES" sz="239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795"/>
              </a:spcAft>
              <a:defRPr/>
            </a:pPr>
            <a:endParaRPr lang="es-ES" altLang="es-ES" sz="239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lnSpc>
                <a:spcPct val="114000"/>
              </a:lnSpc>
              <a:spcAft>
                <a:spcPts val="795"/>
              </a:spcAft>
              <a:defRPr/>
            </a:pPr>
            <a:r>
              <a:rPr lang="es-ES" altLang="es-ES" sz="239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-Los pagos deben canalizarse a través del </a:t>
            </a:r>
            <a:r>
              <a:rPr lang="es-ES" altLang="es-ES" sz="2390" b="1">
                <a:solidFill>
                  <a:srgbClr val="0098CD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sistema  financiero</a:t>
            </a:r>
            <a:endParaRPr lang="es-ES" altLang="es-ES" sz="2390" b="1">
              <a:solidFill>
                <a:srgbClr val="0098CD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86020" name="Line 13"/>
          <p:cNvSpPr>
            <a:spLocks noChangeShapeType="1"/>
          </p:cNvSpPr>
          <p:nvPr/>
        </p:nvSpPr>
        <p:spPr bwMode="auto">
          <a:xfrm>
            <a:off x="4541839" y="2711449"/>
            <a:ext cx="0" cy="501651"/>
          </a:xfrm>
          <a:prstGeom prst="line">
            <a:avLst/>
          </a:prstGeom>
          <a:noFill/>
          <a:ln w="9525">
            <a:solidFill>
              <a:srgbClr val="1D98CA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CO" sz="1800"/>
          </a:p>
        </p:txBody>
      </p: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2330451" y="1968501"/>
            <a:ext cx="3370263" cy="833439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1195" u="none" kern="1100" spc="100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 </a:t>
            </a:r>
            <a:r>
              <a:rPr lang="es-ES" sz="1990" u="none" kern="1100" spc="100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 GENERALES ART 107 E</a:t>
            </a:r>
            <a:r>
              <a:rPr lang="es-ES" sz="3190" u="none" kern="1100" spc="100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.</a:t>
            </a:r>
            <a:r>
              <a:rPr lang="es-ES" sz="2390" u="none" kern="1100" spc="100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T</a:t>
            </a:r>
            <a:endParaRPr lang="es-ES" sz="2390" u="none" kern="1100" spc="100" dirty="0">
              <a:solidFill>
                <a:srgbClr val="333333"/>
              </a:solidFill>
              <a:latin typeface="Calibri" panose="020F0502020204030204"/>
              <a:cs typeface="Calibri" panose="020F0502020204030204"/>
            </a:endParaRPr>
          </a:p>
        </p:txBody>
      </p:sp>
      <p:sp>
        <p:nvSpPr>
          <p:cNvPr id="19" name="Text Box 15"/>
          <p:cNvSpPr txBox="1">
            <a:spLocks noChangeArrowheads="1"/>
          </p:cNvSpPr>
          <p:nvPr/>
        </p:nvSpPr>
        <p:spPr bwMode="auto">
          <a:xfrm>
            <a:off x="2743202" y="1350970"/>
            <a:ext cx="5600700" cy="6175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</a:ln>
        </p:spPr>
        <p:txBody>
          <a:bodyPr tIns="93243" bIns="93243" anchor="ctr">
            <a:spAutoFit/>
          </a:bodyPr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s-ES" sz="2790" u="none" kern="1100" spc="149" dirty="0">
                <a:solidFill>
                  <a:srgbClr val="0098CD"/>
                </a:solidFill>
                <a:latin typeface="Calibri" panose="020F0502020204030204"/>
                <a:cs typeface="Calibri" panose="020F0502020204030204"/>
              </a:rPr>
              <a:t>REQUISITOS COSTOS Y GASTOS</a:t>
            </a:r>
            <a:endParaRPr lang="es-ES" sz="2790" u="none" kern="1100" spc="149" dirty="0">
              <a:solidFill>
                <a:srgbClr val="0098CD"/>
              </a:solidFill>
              <a:latin typeface="Calibri" panose="020F0502020204030204"/>
              <a:cs typeface="Calibri" panose="020F0502020204030204"/>
            </a:endParaRPr>
          </a:p>
        </p:txBody>
      </p:sp>
      <p:sp>
        <p:nvSpPr>
          <p:cNvPr id="20" name="Text Box 3"/>
          <p:cNvSpPr txBox="1">
            <a:spLocks noChangeArrowheads="1"/>
          </p:cNvSpPr>
          <p:nvPr/>
        </p:nvSpPr>
        <p:spPr bwMode="auto">
          <a:xfrm>
            <a:off x="5700714" y="1968501"/>
            <a:ext cx="3432175" cy="833439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1990" u="none" kern="1100" spc="100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MEDIOS DE PAGO ART 771-5 E.T</a:t>
            </a:r>
            <a:endParaRPr lang="es-ES" sz="1990" u="none" kern="1100" spc="100" dirty="0">
              <a:solidFill>
                <a:srgbClr val="333333"/>
              </a:solidFill>
              <a:latin typeface="Calibri" panose="020F0502020204030204"/>
              <a:cs typeface="Calibri" panose="020F0502020204030204"/>
            </a:endParaRPr>
          </a:p>
        </p:txBody>
      </p:sp>
    </p:spTree>
  </p:cSld>
  <p:clrMapOvr>
    <a:masterClrMapping/>
  </p:clrMapOvr>
  <p:transition spd="slow"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ítulo 1"/>
          <p:cNvSpPr>
            <a:spLocks noGrp="1"/>
          </p:cNvSpPr>
          <p:nvPr>
            <p:ph type="title"/>
          </p:nvPr>
        </p:nvSpPr>
        <p:spPr>
          <a:xfrm>
            <a:off x="2836863" y="895351"/>
            <a:ext cx="6351588" cy="877888"/>
          </a:xfrm>
        </p:spPr>
        <p:txBody>
          <a:bodyPr spcFirstLastPara="1" vert="horz" wrap="square" lIns="67539" tIns="33769" rIns="67539" bIns="33769" rtlCol="0" anchor="t" anchorCtr="0">
            <a:normAutofit/>
          </a:bodyPr>
          <a:lstStyle/>
          <a:p>
            <a:pPr marL="253365" indent="-253365" defTabSz="675640">
              <a:spcBef>
                <a:spcPts val="445"/>
              </a:spcBef>
              <a:spcAft>
                <a:spcPts val="445"/>
              </a:spcAft>
              <a:defRPr/>
            </a:pPr>
            <a:br>
              <a:rPr lang="es-ES_tradnl" altLang="es-ES_tradnl" sz="2365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s-ES_tradnl" altLang="es-ES_tradnl" sz="2365" dirty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      </a:t>
            </a:r>
            <a:r>
              <a:rPr lang="es-ES_tradnl" altLang="es-ES_tradnl" sz="2065" dirty="0">
                <a:latin typeface="Arial" panose="020B0604020202020204" pitchFamily="34" charset="0"/>
                <a:cs typeface="Arial" panose="020B0604020202020204" pitchFamily="34" charset="0"/>
              </a:rPr>
              <a:t>L IMITACIÓN PAGOS EN EFECTIVO</a:t>
            </a:r>
            <a:endParaRPr lang="es-ES_tradnl" altLang="es-ES_tradnl" sz="2065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7523" name="4 CuadroTexto"/>
          <p:cNvSpPr txBox="1">
            <a:spLocks noChangeArrowheads="1"/>
          </p:cNvSpPr>
          <p:nvPr/>
        </p:nvSpPr>
        <p:spPr bwMode="auto">
          <a:xfrm>
            <a:off x="7870827" y="1019177"/>
            <a:ext cx="1616075" cy="29854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ES_tradnl" sz="1340" u="sng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sp>
        <p:nvSpPr>
          <p:cNvPr id="107524" name="Rectangle 2"/>
          <p:cNvSpPr>
            <a:spLocks noChangeArrowheads="1"/>
          </p:cNvSpPr>
          <p:nvPr/>
        </p:nvSpPr>
        <p:spPr bwMode="auto">
          <a:xfrm>
            <a:off x="2862263" y="1140302"/>
            <a:ext cx="6800851" cy="15278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defTabSz="909955"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 defTabSz="909955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 defTabSz="909955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 defTabSz="909955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 defTabSz="909955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defTabSz="909955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defTabSz="909955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defTabSz="909955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defTabSz="909955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_tradnl" altLang="es-ES_tradnl" sz="1595" dirty="0">
              <a:solidFill>
                <a:schemeClr val="tx2"/>
              </a:solidFill>
              <a:latin typeface="Arial" panose="020B0604020202020204" pitchFamily="34" charset="0"/>
              <a:ea typeface="MS PGothic" panose="020B0600070205080204" charset="-128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_tradnl" altLang="es-ES_tradnl" sz="1595" dirty="0">
              <a:solidFill>
                <a:schemeClr val="tx2"/>
              </a:solidFill>
              <a:latin typeface="Arial" panose="020B0604020202020204" pitchFamily="34" charset="0"/>
              <a:ea typeface="MS PGothic" panose="020B0600070205080204" charset="-128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_tradnl" altLang="es-ES_tradnl" sz="1595" dirty="0">
                <a:solidFill>
                  <a:schemeClr val="tx2"/>
                </a:solidFill>
                <a:latin typeface="Arial" panose="020B0604020202020204" pitchFamily="34" charset="0"/>
                <a:ea typeface="MS PGothic" panose="020B0600070205080204" charset="-128"/>
              </a:rPr>
              <a:t>-V</a:t>
            </a:r>
            <a:r>
              <a:rPr lang="es-ES_tradnl" altLang="es-ES_tradnl" sz="1595" dirty="0">
                <a:solidFill>
                  <a:srgbClr val="535353"/>
                </a:solidFill>
                <a:latin typeface="Arial" panose="020B0604020202020204" pitchFamily="34" charset="0"/>
                <a:ea typeface="MS PGothic" panose="020B0600070205080204" charset="-128"/>
              </a:rPr>
              <a:t>alor individual: Pagos que superen 100 UVT ($4.</a:t>
            </a:r>
            <a:r>
              <a:rPr lang="es-MX" altLang="es-ES_tradnl" sz="1595" dirty="0">
                <a:solidFill>
                  <a:srgbClr val="535353"/>
                </a:solidFill>
                <a:latin typeface="Arial" panose="020B0604020202020204" pitchFamily="34" charset="0"/>
                <a:ea typeface="MS PGothic" panose="020B0600070205080204" charset="-128"/>
              </a:rPr>
              <a:t>980.000</a:t>
            </a:r>
            <a:r>
              <a:rPr lang="es-ES_tradnl" altLang="es-ES_tradnl" sz="1595" dirty="0">
                <a:solidFill>
                  <a:srgbClr val="535353"/>
                </a:solidFill>
                <a:latin typeface="Arial" panose="020B0604020202020204" pitchFamily="34" charset="0"/>
                <a:ea typeface="MS PGothic" panose="020B0600070205080204" charset="-128"/>
              </a:rPr>
              <a:t>. 202</a:t>
            </a:r>
            <a:r>
              <a:rPr lang="es-MX" altLang="es-ES_tradnl" sz="1595" dirty="0">
                <a:solidFill>
                  <a:srgbClr val="535353"/>
                </a:solidFill>
                <a:latin typeface="Arial" panose="020B0604020202020204" pitchFamily="34" charset="0"/>
                <a:ea typeface="MS PGothic" panose="020B0600070205080204" charset="-128"/>
              </a:rPr>
              <a:t>5</a:t>
            </a:r>
            <a:r>
              <a:rPr lang="es-ES_tradnl" altLang="es-ES_tradnl" sz="1595" dirty="0">
                <a:solidFill>
                  <a:srgbClr val="535353"/>
                </a:solidFill>
                <a:latin typeface="Arial" panose="020B0604020202020204" pitchFamily="34" charset="0"/>
                <a:ea typeface="MS PGothic" panose="020B0600070205080204" charset="-128"/>
              </a:rPr>
              <a:t> (</a:t>
            </a:r>
            <a:r>
              <a:rPr lang="es-ES_tradnl" altLang="es-ES_tradnl" sz="1595" dirty="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charset="-128"/>
              </a:rPr>
              <a:t>$.</a:t>
            </a:r>
            <a:r>
              <a:rPr lang="es-MX" altLang="es-ES_tradnl" sz="1595" dirty="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charset="-128"/>
              </a:rPr>
              <a:t>5.237.000</a:t>
            </a:r>
            <a:r>
              <a:rPr lang="es-ES_tradnl" altLang="es-ES_tradnl" sz="1595" dirty="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charset="-128"/>
              </a:rPr>
              <a:t> 202</a:t>
            </a:r>
            <a:r>
              <a:rPr lang="es-MX" altLang="es-ES_tradnl" sz="1595" dirty="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charset="-128"/>
              </a:rPr>
              <a:t>6</a:t>
            </a:r>
            <a:r>
              <a:rPr lang="es-ES_tradnl" altLang="es-ES_tradnl" sz="1595" dirty="0">
                <a:solidFill>
                  <a:srgbClr val="535353"/>
                </a:solidFill>
                <a:latin typeface="Arial" panose="020B0604020202020204" pitchFamily="34" charset="0"/>
                <a:ea typeface="MS PGothic" panose="020B0600070205080204" charset="-128"/>
              </a:rPr>
              <a:t>)</a:t>
            </a:r>
            <a:endParaRPr lang="es-ES_tradnl" altLang="es-ES_tradnl" sz="1595" dirty="0">
              <a:solidFill>
                <a:srgbClr val="535353"/>
              </a:solidFill>
              <a:latin typeface="Arial" panose="020B0604020202020204" pitchFamily="34" charset="0"/>
              <a:ea typeface="MS PGothic" panose="020B0600070205080204" charset="-128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ES_tradnl" sz="1595" dirty="0">
                <a:solidFill>
                  <a:srgbClr val="535353"/>
                </a:solidFill>
                <a:latin typeface="Arial" panose="020B0604020202020204" pitchFamily="34" charset="0"/>
                <a:ea typeface="MS PGothic" panose="020B0600070205080204" charset="-128"/>
              </a:rPr>
              <a:t>(</a:t>
            </a:r>
            <a:r>
              <a:rPr lang="es-ES" altLang="es-ES_tradnl" sz="1595" b="1" dirty="0">
                <a:solidFill>
                  <a:schemeClr val="accent1"/>
                </a:solidFill>
                <a:latin typeface="Arial" panose="020B0604020202020204" pitchFamily="34" charset="0"/>
                <a:ea typeface="MS PGothic" panose="020B0600070205080204" charset="-128"/>
              </a:rPr>
              <a:t>Interpretación DIAN concepto 019439 del 27 de julio de 2018</a:t>
            </a:r>
            <a:endParaRPr lang="es-ES_tradnl" altLang="es-ES_tradnl" sz="1595" b="1" dirty="0">
              <a:solidFill>
                <a:schemeClr val="accent1"/>
              </a:solidFill>
              <a:latin typeface="Arial" panose="020B0604020202020204" pitchFamily="34" charset="0"/>
              <a:ea typeface="MS PGothic" panose="020B0600070205080204" charset="-128"/>
            </a:endParaRPr>
          </a:p>
          <a:p>
            <a:pPr algn="just">
              <a:spcBef>
                <a:spcPct val="0"/>
              </a:spcBef>
              <a:buSzTx/>
              <a:buFontTx/>
              <a:buAutoNum type="arabicParenR"/>
              <a:defRPr/>
            </a:pPr>
            <a:endParaRPr lang="es-ES_tradnl" altLang="es-ES_tradnl" sz="1340" dirty="0">
              <a:solidFill>
                <a:schemeClr val="tx2"/>
              </a:solidFill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graphicFrame>
        <p:nvGraphicFramePr>
          <p:cNvPr id="7" name="6 Tabla"/>
          <p:cNvGraphicFramePr>
            <a:graphicFrameLocks noGrp="1"/>
          </p:cNvGraphicFramePr>
          <p:nvPr/>
        </p:nvGraphicFramePr>
        <p:xfrm>
          <a:off x="3776663" y="3323923"/>
          <a:ext cx="5183190" cy="1424687"/>
        </p:xfrm>
        <a:graphic>
          <a:graphicData uri="http://schemas.openxmlformats.org/drawingml/2006/table">
            <a:tbl>
              <a:tblPr/>
              <a:tblGrid>
                <a:gridCol w="1295799"/>
                <a:gridCol w="1295799"/>
                <a:gridCol w="1248723"/>
                <a:gridCol w="1342869"/>
              </a:tblGrid>
              <a:tr h="670560"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_tradnl" altLang="es-ES_tradnl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AÑO</a:t>
                      </a:r>
                      <a:endParaRPr kumimoji="0" lang="es-ES_tradnl" altLang="es-ES_tradnl" sz="15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</a:txBody>
                  <a:tcPr marL="74604" marR="74604" marT="33699" marB="33699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_tradnl" altLang="es-ES_tradnl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PAGOS</a:t>
                      </a:r>
                      <a:endParaRPr kumimoji="0" lang="es-ES_tradnl" altLang="es-ES_tradnl" sz="15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</a:txBody>
                  <a:tcPr marL="41965" marR="41965"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_tradnl" altLang="es-ES_tradnl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UVT</a:t>
                      </a:r>
                      <a:endParaRPr kumimoji="0" lang="es-ES_tradnl" altLang="es-ES_tradnl" sz="15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</a:txBody>
                  <a:tcPr marL="41965" marR="41965"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_tradnl" altLang="es-ES_tradnl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COSTOS Y DEDUCCIONES</a:t>
                      </a:r>
                      <a:endParaRPr kumimoji="0" lang="es-ES_tradnl" altLang="es-ES_tradnl" sz="15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</a:txBody>
                  <a:tcPr marL="41965" marR="41965"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</a:tr>
              <a:tr h="738887"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_tradnl" altLang="es-ES_tradnl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2021 y </a:t>
                      </a:r>
                      <a:r>
                        <a:rPr kumimoji="0" lang="es-ES_tradnl" altLang="es-ES_tradnl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ss</a:t>
                      </a:r>
                      <a:endParaRPr kumimoji="0" lang="es-ES_tradnl" altLang="es-ES_tradnl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</a:txBody>
                  <a:tcPr marL="41965" marR="41965"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_tradnl" altLang="es-ES_tradnl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40%</a:t>
                      </a:r>
                      <a:endParaRPr kumimoji="0" lang="es-ES_tradnl" altLang="es-ES_tradnl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</a:txBody>
                  <a:tcPr marL="41965" marR="41965"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_tradnl" altLang="es-ES_tradnl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40.000</a:t>
                      </a:r>
                      <a:endParaRPr kumimoji="0" lang="es-ES_tradnl" altLang="es-ES_tradnl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ES_tradnl" altLang="es-ES_tradnl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</a:txBody>
                  <a:tcPr marL="41965" marR="41965"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_tradnl" altLang="es-ES_tradnl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charset="-128"/>
                          <a:cs typeface="Arial" panose="020B0604020202020204" pitchFamily="34" charset="0"/>
                        </a:rPr>
                        <a:t>35%</a:t>
                      </a:r>
                      <a:endParaRPr kumimoji="0" lang="es-ES_tradnl" altLang="es-ES_tradnl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MS PGothic" panose="020B0600070205080204" charset="-128"/>
                        <a:cs typeface="Arial" panose="020B0604020202020204" pitchFamily="34" charset="0"/>
                      </a:endParaRPr>
                    </a:p>
                  </a:txBody>
                  <a:tcPr marL="41965" marR="41965" marT="0" marB="0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  <p:sp>
        <p:nvSpPr>
          <p:cNvPr id="24598" name="2 Rectángulo"/>
          <p:cNvSpPr>
            <a:spLocks noChangeArrowheads="1"/>
          </p:cNvSpPr>
          <p:nvPr/>
        </p:nvSpPr>
        <p:spPr bwMode="auto">
          <a:xfrm>
            <a:off x="3776663" y="4800600"/>
            <a:ext cx="4857751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909955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 defTabSz="909955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 defTabSz="909955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 defTabSz="909955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 defTabSz="909955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90995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90995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90995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90995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>
              <a:defRPr/>
            </a:pPr>
            <a:r>
              <a:rPr lang="es-ES" altLang="es-ES_tradnl" sz="1595" dirty="0">
                <a:solidFill>
                  <a:srgbClr val="0098CD"/>
                </a:solidFill>
                <a:ea typeface="MS PGothic" panose="020B0600070205080204" charset="-128"/>
              </a:rPr>
              <a:t>40.0000x$4</a:t>
            </a:r>
            <a:r>
              <a:rPr lang="es-MX" altLang="es-ES" sz="1595" dirty="0">
                <a:solidFill>
                  <a:srgbClr val="0098CD"/>
                </a:solidFill>
                <a:ea typeface="MS PGothic" panose="020B0600070205080204" charset="-128"/>
              </a:rPr>
              <a:t>9.799</a:t>
            </a:r>
            <a:r>
              <a:rPr lang="es-ES" altLang="es-ES_tradnl" sz="1595" dirty="0">
                <a:solidFill>
                  <a:srgbClr val="0098CD"/>
                </a:solidFill>
                <a:ea typeface="MS PGothic" panose="020B0600070205080204" charset="-128"/>
              </a:rPr>
              <a:t>= $</a:t>
            </a:r>
            <a:r>
              <a:rPr lang="en-US" altLang="es-MX" sz="1595" dirty="0">
                <a:solidFill>
                  <a:srgbClr val="0098CD"/>
                </a:solidFill>
                <a:ea typeface="MS PGothic" panose="020B0600070205080204" charset="-128"/>
              </a:rPr>
              <a:t>1</a:t>
            </a:r>
            <a:r>
              <a:rPr lang="es-MX" altLang="en-US" sz="1595" dirty="0">
                <a:solidFill>
                  <a:srgbClr val="0098CD"/>
                </a:solidFill>
                <a:ea typeface="MS PGothic" panose="020B0600070205080204" charset="-128"/>
              </a:rPr>
              <a:t>.</a:t>
            </a:r>
            <a:r>
              <a:rPr lang="en-US" altLang="es-MX" sz="1595" dirty="0">
                <a:solidFill>
                  <a:srgbClr val="0098CD"/>
                </a:solidFill>
                <a:ea typeface="MS PGothic" panose="020B0600070205080204" charset="-128"/>
              </a:rPr>
              <a:t>99196</a:t>
            </a:r>
            <a:r>
              <a:rPr lang="es-MX" altLang="en-US" sz="1595" dirty="0">
                <a:solidFill>
                  <a:srgbClr val="0098CD"/>
                </a:solidFill>
                <a:ea typeface="MS PGothic" panose="020B0600070205080204" charset="-128"/>
              </a:rPr>
              <a:t>.</a:t>
            </a:r>
            <a:r>
              <a:rPr lang="en-US" altLang="es-MX" sz="1595" dirty="0">
                <a:solidFill>
                  <a:srgbClr val="0098CD"/>
                </a:solidFill>
                <a:ea typeface="MS PGothic" panose="020B0600070205080204" charset="-128"/>
              </a:rPr>
              <a:t>000</a:t>
            </a:r>
            <a:r>
              <a:rPr lang="es-MX" altLang="en-US" sz="1595" dirty="0">
                <a:solidFill>
                  <a:srgbClr val="0098CD"/>
                </a:solidFill>
                <a:ea typeface="MS PGothic" panose="020B0600070205080204" charset="-128"/>
              </a:rPr>
              <a:t> </a:t>
            </a:r>
            <a:r>
              <a:rPr lang="es-ES" altLang="es-ES_tradnl" sz="1595" dirty="0">
                <a:solidFill>
                  <a:srgbClr val="0098CD"/>
                </a:solidFill>
                <a:ea typeface="MS PGothic" panose="020B0600070205080204" charset="-128"/>
              </a:rPr>
              <a:t> 202</a:t>
            </a:r>
            <a:r>
              <a:rPr lang="es-MX" altLang="es-ES" sz="1595" dirty="0">
                <a:solidFill>
                  <a:srgbClr val="0098CD"/>
                </a:solidFill>
                <a:ea typeface="MS PGothic" panose="020B0600070205080204" charset="-128"/>
              </a:rPr>
              <a:t>5</a:t>
            </a:r>
            <a:endParaRPr lang="es-ES" altLang="es-ES_tradnl" sz="1595" dirty="0">
              <a:solidFill>
                <a:srgbClr val="0098CD"/>
              </a:solidFill>
              <a:ea typeface="MS PGothic" panose="020B0600070205080204" charset="-128"/>
            </a:endParaRPr>
          </a:p>
          <a:p>
            <a:pPr algn="just">
              <a:defRPr/>
            </a:pPr>
            <a:r>
              <a:rPr lang="es-ES" altLang="es-ES_tradnl" sz="1595" dirty="0">
                <a:solidFill>
                  <a:srgbClr val="0098CD"/>
                </a:solidFill>
                <a:ea typeface="MS PGothic" panose="020B0600070205080204" charset="-128"/>
              </a:rPr>
              <a:t>40.000X  $ </a:t>
            </a:r>
            <a:r>
              <a:rPr lang="es-MX" altLang="es-ES" sz="1595" dirty="0">
                <a:solidFill>
                  <a:srgbClr val="0098CD"/>
                </a:solidFill>
                <a:ea typeface="MS PGothic" panose="020B0600070205080204" charset="-128"/>
              </a:rPr>
              <a:t>52.374</a:t>
            </a:r>
            <a:r>
              <a:rPr lang="es-ES" altLang="es-ES_tradnl" sz="1595" dirty="0">
                <a:solidFill>
                  <a:srgbClr val="0098CD"/>
                </a:solidFill>
                <a:ea typeface="MS PGothic" panose="020B0600070205080204" charset="-128"/>
              </a:rPr>
              <a:t>= $</a:t>
            </a:r>
            <a:r>
              <a:rPr lang="en-US" altLang="es-MX" sz="1595" dirty="0">
                <a:solidFill>
                  <a:srgbClr val="0098CD"/>
                </a:solidFill>
                <a:ea typeface="MS PGothic" panose="020B0600070205080204" charset="-128"/>
              </a:rPr>
              <a:t>2</a:t>
            </a:r>
            <a:r>
              <a:rPr lang="es-MX" altLang="en-US" sz="1595" dirty="0">
                <a:solidFill>
                  <a:srgbClr val="0098CD"/>
                </a:solidFill>
                <a:ea typeface="MS PGothic" panose="020B0600070205080204" charset="-128"/>
              </a:rPr>
              <a:t>.</a:t>
            </a:r>
            <a:r>
              <a:rPr lang="en-US" altLang="es-MX" sz="1595" dirty="0">
                <a:solidFill>
                  <a:srgbClr val="0098CD"/>
                </a:solidFill>
                <a:ea typeface="MS PGothic" panose="020B0600070205080204" charset="-128"/>
              </a:rPr>
              <a:t>094</a:t>
            </a:r>
            <a:r>
              <a:rPr lang="es-MX" altLang="en-US" sz="1595" dirty="0">
                <a:solidFill>
                  <a:srgbClr val="0098CD"/>
                </a:solidFill>
                <a:ea typeface="MS PGothic" panose="020B0600070205080204" charset="-128"/>
              </a:rPr>
              <a:t>.</a:t>
            </a:r>
            <a:r>
              <a:rPr lang="en-US" altLang="es-MX" sz="1595" dirty="0">
                <a:solidFill>
                  <a:srgbClr val="0098CD"/>
                </a:solidFill>
                <a:ea typeface="MS PGothic" panose="020B0600070205080204" charset="-128"/>
              </a:rPr>
              <a:t>960</a:t>
            </a:r>
            <a:r>
              <a:rPr lang="es-ES" altLang="es-ES_tradnl" sz="1595" dirty="0">
                <a:solidFill>
                  <a:srgbClr val="0098CD"/>
                </a:solidFill>
                <a:ea typeface="MS PGothic" panose="020B0600070205080204" charset="-128"/>
              </a:rPr>
              <a:t>.000  202</a:t>
            </a:r>
            <a:r>
              <a:rPr lang="es-MX" altLang="es-ES" sz="1595" dirty="0">
                <a:solidFill>
                  <a:srgbClr val="0098CD"/>
                </a:solidFill>
                <a:ea typeface="MS PGothic" panose="020B0600070205080204" charset="-128"/>
              </a:rPr>
              <a:t>6</a:t>
            </a:r>
            <a:endParaRPr lang="es-ES" altLang="es-ES_tradnl" sz="1595" dirty="0">
              <a:solidFill>
                <a:srgbClr val="0098CD"/>
              </a:solidFill>
              <a:ea typeface="MS PGothic" panose="020B0600070205080204" charset="-128"/>
            </a:endParaRPr>
          </a:p>
          <a:p>
            <a:pPr algn="just">
              <a:defRPr/>
            </a:pPr>
            <a:endParaRPr lang="es-ES" altLang="es-ES_tradnl" sz="1595" dirty="0">
              <a:solidFill>
                <a:srgbClr val="0098CD"/>
              </a:solidFill>
              <a:ea typeface="MS PGothic" panose="020B0600070205080204" charset="-128"/>
            </a:endParaRPr>
          </a:p>
          <a:p>
            <a:pPr algn="just">
              <a:defRPr/>
            </a:pPr>
            <a:endParaRPr lang="es-ES_tradnl" altLang="es-ES_tradnl" sz="1595" dirty="0">
              <a:solidFill>
                <a:srgbClr val="0098CD"/>
              </a:solidFill>
              <a:ea typeface="MS PGothic" panose="020B0600070205080204" charset="-128"/>
            </a:endParaRPr>
          </a:p>
        </p:txBody>
      </p:sp>
      <p:sp>
        <p:nvSpPr>
          <p:cNvPr id="107543" name="1 Rectángulo"/>
          <p:cNvSpPr>
            <a:spLocks noChangeArrowheads="1"/>
          </p:cNvSpPr>
          <p:nvPr/>
        </p:nvSpPr>
        <p:spPr bwMode="auto">
          <a:xfrm>
            <a:off x="4946651" y="2973390"/>
            <a:ext cx="3511551" cy="338554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defTabSz="909955"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 defTabSz="909955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 defTabSz="909955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 defTabSz="909955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 defTabSz="909955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defTabSz="909955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defTabSz="909955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defTabSz="909955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defTabSz="909955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SzTx/>
              <a:buFontTx/>
              <a:buNone/>
              <a:defRPr/>
            </a:pPr>
            <a:r>
              <a:rPr lang="es-ES_tradnl" altLang="es-ES_tradnl" sz="1600" dirty="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charset="-128"/>
              </a:rPr>
              <a:t>menor valor entre</a:t>
            </a:r>
            <a:endParaRPr lang="es-ES_tradnl" altLang="es-ES_tradnl" sz="1600" dirty="0">
              <a:solidFill>
                <a:srgbClr val="FF0000"/>
              </a:solidFill>
              <a:latin typeface="Arial" panose="020B0604020202020204" pitchFamily="34" charset="0"/>
              <a:ea typeface="MS PGothic" panose="020B0600070205080204" charset="-128"/>
            </a:endParaRPr>
          </a:p>
        </p:txBody>
      </p:sp>
    </p:spTree>
  </p:cSld>
  <p:clrMapOvr>
    <a:masterClrMapping/>
  </p:clrMapOvr>
  <p:transition spd="slow"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2 Marcador de contenido"/>
          <p:cNvSpPr txBox="1">
            <a:spLocks noGrp="1"/>
          </p:cNvSpPr>
          <p:nvPr>
            <p:ph idx="1"/>
          </p:nvPr>
        </p:nvSpPr>
        <p:spPr bwMode="auto">
          <a:xfrm>
            <a:off x="1997076" y="344489"/>
            <a:ext cx="8197851" cy="5772151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091" tIns="45545" rIns="91091" bIns="45545" numCol="1" rtlCol="0" anchor="t" anchorCtr="0" compatLnSpc="1">
            <a:normAutofit/>
          </a:bodyPr>
          <a:lstStyle/>
          <a:p>
            <a:pPr marL="0" indent="0" algn="ctr">
              <a:buNone/>
            </a:pPr>
            <a:r>
              <a:rPr lang="es-CO" altLang="es-ES" sz="2135" dirty="0">
                <a:solidFill>
                  <a:srgbClr val="FF0000"/>
                </a:solidFill>
                <a:latin typeface="Calibri" panose="020F0502020204030204" pitchFamily="34" charset="0"/>
              </a:rPr>
              <a:t>SENTENCIA PAGOS BANCANIZADOS </a:t>
            </a:r>
            <a:endParaRPr lang="es-CO" altLang="es-ES" sz="2135" dirty="0">
              <a:solidFill>
                <a:srgbClr val="FF0000"/>
              </a:solidFill>
              <a:latin typeface="Calibri" panose="020F0502020204030204" pitchFamily="34" charset="0"/>
            </a:endParaRPr>
          </a:p>
          <a:p>
            <a:pPr marL="0" indent="0" algn="ctr">
              <a:buNone/>
            </a:pPr>
            <a:endParaRPr lang="es-CO" altLang="es-ES" sz="2135" dirty="0">
              <a:solidFill>
                <a:srgbClr val="FF0000"/>
              </a:solidFill>
              <a:latin typeface="Calibri" panose="020F0502020204030204" pitchFamily="34" charset="0"/>
            </a:endParaRPr>
          </a:p>
          <a:p>
            <a:pPr marL="0" indent="0" algn="ctr">
              <a:buNone/>
            </a:pPr>
            <a:r>
              <a:rPr lang="es-CO" altLang="es-ES" sz="2135" dirty="0">
                <a:solidFill>
                  <a:srgbClr val="FF0000"/>
                </a:solidFill>
                <a:latin typeface="Calibri" panose="020F0502020204030204" pitchFamily="34" charset="0"/>
              </a:rPr>
              <a:t>CONSEJO DE ESTADO 26676</a:t>
            </a:r>
            <a:endParaRPr lang="es-CO" altLang="es-ES" sz="2135" dirty="0">
              <a:solidFill>
                <a:srgbClr val="FF0000"/>
              </a:solidFill>
              <a:latin typeface="Calibri" panose="020F0502020204030204" pitchFamily="34" charset="0"/>
            </a:endParaRPr>
          </a:p>
          <a:p>
            <a:pPr marL="0" indent="0" algn="ctr">
              <a:buNone/>
            </a:pPr>
            <a:r>
              <a:rPr lang="es-CO" altLang="es-ES" sz="2135" dirty="0">
                <a:solidFill>
                  <a:srgbClr val="FF0000"/>
                </a:solidFill>
                <a:latin typeface="Calibri" panose="020F0502020204030204" pitchFamily="34" charset="0"/>
              </a:rPr>
              <a:t>SALA DE LO CONTENCIOSO ADMINISTRATIVO</a:t>
            </a:r>
            <a:endParaRPr lang="es-CO" altLang="es-ES" sz="2135" dirty="0">
              <a:solidFill>
                <a:srgbClr val="FF0000"/>
              </a:solidFill>
              <a:latin typeface="Calibri" panose="020F0502020204030204" pitchFamily="34" charset="0"/>
            </a:endParaRPr>
          </a:p>
          <a:p>
            <a:pPr marL="0" indent="0" algn="ctr">
              <a:buNone/>
            </a:pPr>
            <a:r>
              <a:rPr lang="es-CO" altLang="es-ES" sz="2135" dirty="0">
                <a:solidFill>
                  <a:srgbClr val="FF0000"/>
                </a:solidFill>
                <a:latin typeface="Calibri" panose="020F0502020204030204" pitchFamily="34" charset="0"/>
              </a:rPr>
              <a:t>SECCIÓN CUARTA</a:t>
            </a:r>
            <a:endParaRPr lang="es-CO" altLang="es-ES" sz="2135" dirty="0">
              <a:solidFill>
                <a:srgbClr val="FF0000"/>
              </a:solidFill>
              <a:latin typeface="Calibri" panose="020F0502020204030204" pitchFamily="34" charset="0"/>
            </a:endParaRPr>
          </a:p>
          <a:p>
            <a:pPr marL="0" indent="0" algn="ctr">
              <a:buNone/>
            </a:pPr>
            <a:r>
              <a:rPr lang="es-CO" altLang="es-ES" sz="2135" dirty="0">
                <a:solidFill>
                  <a:srgbClr val="FF0000"/>
                </a:solidFill>
                <a:latin typeface="Calibri" panose="020F0502020204030204" pitchFamily="34" charset="0"/>
              </a:rPr>
              <a:t>CONSEJERO PONENTE: MILTON CHAVES GARCÍA</a:t>
            </a:r>
            <a:endParaRPr lang="es-CO" altLang="es-ES" sz="2135" dirty="0">
              <a:solidFill>
                <a:srgbClr val="FF0000"/>
              </a:solidFill>
              <a:latin typeface="Calibri" panose="020F0502020204030204" pitchFamily="34" charset="0"/>
            </a:endParaRPr>
          </a:p>
          <a:p>
            <a:pPr marL="0" indent="0" algn="ctr">
              <a:buNone/>
            </a:pPr>
            <a:r>
              <a:rPr lang="es-CO" altLang="es-ES" sz="2135" dirty="0">
                <a:solidFill>
                  <a:srgbClr val="FF0000"/>
                </a:solidFill>
                <a:latin typeface="Calibri" panose="020F0502020204030204" pitchFamily="34" charset="0"/>
              </a:rPr>
              <a:t>Bogotá D.C., diecinueve (19) de julio de dos mil veintitrés (2023</a:t>
            </a:r>
            <a:r>
              <a:rPr lang="es-CO" altLang="es-ES" sz="2135" dirty="0">
                <a:solidFill>
                  <a:srgbClr val="0098CD"/>
                </a:solidFill>
                <a:latin typeface="Calibri" panose="020F0502020204030204" pitchFamily="34" charset="0"/>
              </a:rPr>
              <a:t>)</a:t>
            </a:r>
            <a:endParaRPr lang="es-CO" altLang="es-ES" sz="2135" dirty="0">
              <a:solidFill>
                <a:srgbClr val="0098CD"/>
              </a:solidFill>
              <a:latin typeface="Calibri" panose="020F0502020204030204" pitchFamily="34" charset="0"/>
            </a:endParaRPr>
          </a:p>
        </p:txBody>
      </p:sp>
      <p:sp>
        <p:nvSpPr>
          <p:cNvPr id="89091" name="3 Marcador de número de diapositiva"/>
          <p:cNvSpPr>
            <a:spLocks noGrp="1"/>
          </p:cNvSpPr>
          <p:nvPr>
            <p:ph type="sldNum" sz="quarter" idx="4294967295"/>
          </p:nvPr>
        </p:nvSpPr>
        <p:spPr bwMode="auto">
          <a:xfrm>
            <a:off x="2224088" y="6248400"/>
            <a:ext cx="1898651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39775" indent="-2838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37920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593850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49145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063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635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07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779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32C8092E-6B07-41C3-B471-C3922A45124A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slow"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1997076" y="344489"/>
            <a:ext cx="8197851" cy="5772151"/>
          </a:xfrm>
        </p:spPr>
        <p:txBody>
          <a:bodyPr>
            <a:normAutofit/>
          </a:bodyPr>
          <a:lstStyle/>
          <a:p>
            <a:pPr marL="0" indent="0" algn="just">
              <a:buNone/>
              <a:defRPr/>
            </a:pPr>
            <a:r>
              <a:rPr lang="es-CO" dirty="0">
                <a:solidFill>
                  <a:srgbClr val="0098C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CASO  PAGOS EN EFECTIVO</a:t>
            </a:r>
            <a:endParaRPr lang="es-CO" dirty="0">
              <a:solidFill>
                <a:srgbClr val="0098C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endParaRPr lang="es-CO" dirty="0">
              <a:solidFill>
                <a:srgbClr val="0098C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defRPr/>
            </a:pPr>
            <a:r>
              <a:rPr dirty="0">
                <a:latin typeface="Calibri" panose="020F0502020204030204" pitchFamily="34" charset="0"/>
                <a:cs typeface="Calibri" panose="020F0502020204030204" pitchFamily="34" charset="0"/>
              </a:rPr>
              <a:t>La sociedad FOCA LTDA, presenta </a:t>
            </a:r>
            <a:r>
              <a:rPr b="1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en el año </a:t>
            </a:r>
            <a:r>
              <a:rPr b="1" dirty="0" err="1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gravable</a:t>
            </a:r>
            <a:r>
              <a:rPr b="1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202</a:t>
            </a:r>
            <a:r>
              <a:rPr lang="es-MX" b="1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6</a:t>
            </a:r>
            <a:r>
              <a:rPr b="1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</a:t>
            </a:r>
            <a:r>
              <a:rPr dirty="0">
                <a:latin typeface="Calibri" panose="020F0502020204030204" pitchFamily="34" charset="0"/>
                <a:cs typeface="Calibri" panose="020F0502020204030204" pitchFamily="34" charset="0"/>
              </a:rPr>
              <a:t> la siguiente situación: pagos efectuados en efectivo superiores a 100 UVT $20.000.000. 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defRPr/>
            </a:pP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defRPr/>
            </a:pPr>
            <a:r>
              <a:rPr dirty="0">
                <a:latin typeface="Calibri" panose="020F0502020204030204" pitchFamily="34" charset="0"/>
                <a:cs typeface="Calibri" panose="020F0502020204030204" pitchFamily="34" charset="0"/>
              </a:rPr>
              <a:t>El total costos y deducciones fiscales fueron de $ 90.000.000. 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defRPr/>
            </a:pP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defRPr/>
            </a:pPr>
            <a:r>
              <a:rPr dirty="0">
                <a:latin typeface="Calibri" panose="020F0502020204030204" pitchFamily="34" charset="0"/>
                <a:cs typeface="Calibri" panose="020F0502020204030204" pitchFamily="34" charset="0"/>
              </a:rPr>
              <a:t>¿Cuál es el monto de los pagos en efectivo que puede llevar a la declaración de renta? </a:t>
            </a:r>
            <a:endParaRPr lang="es-CO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>
              <a:defRPr/>
            </a:pPr>
            <a:endParaRPr lang="es-CO" sz="2400" dirty="0"/>
          </a:p>
        </p:txBody>
      </p:sp>
      <p:sp>
        <p:nvSpPr>
          <p:cNvPr id="90115" name="3 Marcador de número de diapositiva"/>
          <p:cNvSpPr>
            <a:spLocks noGrp="1"/>
          </p:cNvSpPr>
          <p:nvPr>
            <p:ph type="sldNum" sz="quarter" idx="4294967295"/>
          </p:nvPr>
        </p:nvSpPr>
        <p:spPr bwMode="auto">
          <a:xfrm>
            <a:off x="2224088" y="6248400"/>
            <a:ext cx="1898651" cy="45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39775" indent="-2838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37920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593850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49145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063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635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07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779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74F77926-1B2F-4B5A-A4F9-FFC90E3095C9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slow"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2 Marcador de contenido"/>
          <p:cNvSpPr txBox="1">
            <a:spLocks noGrp="1"/>
          </p:cNvSpPr>
          <p:nvPr>
            <p:ph idx="1"/>
          </p:nvPr>
        </p:nvSpPr>
        <p:spPr>
          <a:xfrm>
            <a:off x="1850390" y="1123950"/>
            <a:ext cx="7308215" cy="4313555"/>
          </a:xfrm>
        </p:spPr>
        <p:txBody>
          <a:bodyPr spcFirstLastPara="1" vert="horz" wrap="square" lIns="68057" tIns="34029" rIns="68057" bIns="34029" rtlCol="0" anchor="t" anchorCtr="0">
            <a:normAutofit fontScale="25000"/>
          </a:bodyPr>
          <a:lstStyle/>
          <a:p>
            <a:pPr marL="0" indent="0" algn="just">
              <a:buNone/>
              <a:defRPr/>
            </a:pPr>
            <a:r>
              <a:rPr lang="es-CO" altLang="es-ES" dirty="0">
                <a:solidFill>
                  <a:srgbClr val="0098CD"/>
                </a:solidFill>
                <a:latin typeface="Calibri" panose="020F0502020204030204" pitchFamily="34" charset="0"/>
              </a:rPr>
              <a:t>              </a:t>
            </a:r>
            <a:r>
              <a:rPr lang="es-CO" altLang="es-ES" sz="3600" dirty="0">
                <a:solidFill>
                  <a:srgbClr val="0098CD"/>
                </a:solidFill>
                <a:latin typeface="Calibri" panose="020F0502020204030204" pitchFamily="34" charset="0"/>
              </a:rPr>
              <a:t>       CASO  PAGOS EN EFECTIVO</a:t>
            </a:r>
            <a:endParaRPr lang="es-CO" altLang="es-ES" sz="3600" dirty="0">
              <a:solidFill>
                <a:srgbClr val="0098CD"/>
              </a:solidFill>
              <a:latin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endParaRPr lang="es-CO" altLang="es-ES" sz="2000" dirty="0">
              <a:solidFill>
                <a:schemeClr val="accent1"/>
              </a:solidFill>
              <a:latin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r>
              <a:rPr altLang="es-ES" sz="5600" dirty="0" err="1">
                <a:solidFill>
                  <a:schemeClr val="accent1"/>
                </a:solidFill>
                <a:latin typeface="Calibri" panose="020F0502020204030204" pitchFamily="34" charset="0"/>
              </a:rPr>
              <a:t>Respuesta</a:t>
            </a:r>
            <a:endParaRPr altLang="es-ES" sz="5600" dirty="0">
              <a:solidFill>
                <a:schemeClr val="accent1"/>
              </a:solidFill>
              <a:latin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endParaRPr altLang="es-ES" sz="5600" dirty="0">
              <a:latin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r>
              <a:rPr altLang="es-ES" sz="5600" dirty="0">
                <a:latin typeface="Calibri" panose="020F0502020204030204" pitchFamily="34" charset="0"/>
              </a:rPr>
              <a:t>La </a:t>
            </a:r>
            <a:r>
              <a:rPr altLang="es-ES" sz="5600" dirty="0" err="1">
                <a:latin typeface="Calibri" panose="020F0502020204030204" pitchFamily="34" charset="0"/>
              </a:rPr>
              <a:t>cifra</a:t>
            </a:r>
            <a:r>
              <a:rPr altLang="es-ES" sz="5600" dirty="0">
                <a:latin typeface="Calibri" panose="020F0502020204030204" pitchFamily="34" charset="0"/>
              </a:rPr>
              <a:t>, </a:t>
            </a:r>
            <a:r>
              <a:rPr altLang="es-ES" sz="5600" dirty="0" err="1">
                <a:latin typeface="Calibri" panose="020F0502020204030204" pitchFamily="34" charset="0"/>
              </a:rPr>
              <a:t>que</a:t>
            </a:r>
            <a:r>
              <a:rPr altLang="es-ES" sz="5600" dirty="0">
                <a:latin typeface="Calibri" panose="020F0502020204030204" pitchFamily="34" charset="0"/>
              </a:rPr>
              <a:t> </a:t>
            </a:r>
            <a:r>
              <a:rPr altLang="es-ES" sz="5600" dirty="0" err="1">
                <a:latin typeface="Calibri" panose="020F0502020204030204" pitchFamily="34" charset="0"/>
              </a:rPr>
              <a:t>resulte</a:t>
            </a:r>
            <a:r>
              <a:rPr altLang="es-ES" sz="5600" dirty="0">
                <a:latin typeface="Calibri" panose="020F0502020204030204" pitchFamily="34" charset="0"/>
              </a:rPr>
              <a:t> </a:t>
            </a:r>
            <a:r>
              <a:rPr altLang="es-ES" sz="5600" dirty="0" err="1">
                <a:latin typeface="Calibri" panose="020F0502020204030204" pitchFamily="34" charset="0"/>
              </a:rPr>
              <a:t>menor</a:t>
            </a:r>
            <a:r>
              <a:rPr altLang="es-ES" sz="5600" dirty="0">
                <a:latin typeface="Calibri" panose="020F0502020204030204" pitchFamily="34" charset="0"/>
              </a:rPr>
              <a:t> de </a:t>
            </a:r>
            <a:r>
              <a:rPr altLang="es-ES" sz="5600" dirty="0" err="1">
                <a:latin typeface="Calibri" panose="020F0502020204030204" pitchFamily="34" charset="0"/>
              </a:rPr>
              <a:t>las</a:t>
            </a:r>
            <a:r>
              <a:rPr altLang="es-ES" sz="5600" dirty="0">
                <a:latin typeface="Calibri" panose="020F0502020204030204" pitchFamily="34" charset="0"/>
              </a:rPr>
              <a:t> </a:t>
            </a:r>
            <a:r>
              <a:rPr altLang="es-ES" sz="5600" dirty="0" err="1">
                <a:latin typeface="Calibri" panose="020F0502020204030204" pitchFamily="34" charset="0"/>
              </a:rPr>
              <a:t>siguientes</a:t>
            </a:r>
            <a:r>
              <a:rPr altLang="es-ES" sz="5600" dirty="0">
                <a:latin typeface="Calibri" panose="020F0502020204030204" pitchFamily="34" charset="0"/>
              </a:rPr>
              <a:t> </a:t>
            </a:r>
            <a:r>
              <a:rPr altLang="es-ES" sz="5600" dirty="0" err="1">
                <a:latin typeface="Calibri" panose="020F0502020204030204" pitchFamily="34" charset="0"/>
              </a:rPr>
              <a:t>operaciones</a:t>
            </a:r>
            <a:r>
              <a:rPr altLang="es-ES" sz="5600" dirty="0">
                <a:latin typeface="Calibri" panose="020F0502020204030204" pitchFamily="34" charset="0"/>
              </a:rPr>
              <a:t> </a:t>
            </a:r>
            <a:r>
              <a:rPr altLang="es-ES" sz="5600" dirty="0" err="1">
                <a:latin typeface="Calibri" panose="020F0502020204030204" pitchFamily="34" charset="0"/>
              </a:rPr>
              <a:t>será</a:t>
            </a:r>
            <a:r>
              <a:rPr altLang="es-ES" sz="5600" dirty="0">
                <a:latin typeface="Calibri" panose="020F0502020204030204" pitchFamily="34" charset="0"/>
              </a:rPr>
              <a:t> la </a:t>
            </a:r>
            <a:r>
              <a:rPr altLang="es-ES" sz="5600" dirty="0" err="1">
                <a:latin typeface="Calibri" panose="020F0502020204030204" pitchFamily="34" charset="0"/>
              </a:rPr>
              <a:t>que</a:t>
            </a:r>
            <a:r>
              <a:rPr altLang="es-ES" sz="5600" dirty="0">
                <a:latin typeface="Calibri" panose="020F0502020204030204" pitchFamily="34" charset="0"/>
              </a:rPr>
              <a:t> </a:t>
            </a:r>
            <a:r>
              <a:rPr altLang="es-ES" sz="5600" dirty="0" err="1">
                <a:latin typeface="Calibri" panose="020F0502020204030204" pitchFamily="34" charset="0"/>
              </a:rPr>
              <a:t>puede</a:t>
            </a:r>
            <a:r>
              <a:rPr altLang="es-ES" sz="5600" dirty="0">
                <a:latin typeface="Calibri" panose="020F0502020204030204" pitchFamily="34" charset="0"/>
              </a:rPr>
              <a:t> </a:t>
            </a:r>
            <a:r>
              <a:rPr altLang="es-ES" sz="5600" dirty="0" err="1">
                <a:latin typeface="Calibri" panose="020F0502020204030204" pitchFamily="34" charset="0"/>
              </a:rPr>
              <a:t>incluir</a:t>
            </a:r>
            <a:r>
              <a:rPr altLang="es-ES" sz="5600" dirty="0">
                <a:latin typeface="Calibri" panose="020F0502020204030204" pitchFamily="34" charset="0"/>
              </a:rPr>
              <a:t> a la </a:t>
            </a:r>
            <a:r>
              <a:rPr altLang="es-ES" sz="5600" dirty="0" err="1">
                <a:latin typeface="Calibri" panose="020F0502020204030204" pitchFamily="34" charset="0"/>
              </a:rPr>
              <a:t>declaración</a:t>
            </a:r>
            <a:r>
              <a:rPr altLang="es-ES" sz="5600" dirty="0">
                <a:latin typeface="Calibri" panose="020F0502020204030204" pitchFamily="34" charset="0"/>
              </a:rPr>
              <a:t> de </a:t>
            </a:r>
            <a:r>
              <a:rPr altLang="es-ES" sz="5600" dirty="0" err="1">
                <a:latin typeface="Calibri" panose="020F0502020204030204" pitchFamily="34" charset="0"/>
              </a:rPr>
              <a:t>renta</a:t>
            </a:r>
            <a:r>
              <a:rPr altLang="es-ES" sz="5600" dirty="0">
                <a:latin typeface="Calibri" panose="020F0502020204030204" pitchFamily="34" charset="0"/>
              </a:rPr>
              <a:t>:</a:t>
            </a:r>
            <a:endParaRPr altLang="es-ES" sz="5600" dirty="0">
              <a:latin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endParaRPr altLang="es-ES" sz="5600" dirty="0">
              <a:latin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Primer factor: 40% de los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pagos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efectuados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en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efectivo</a:t>
            </a:r>
            <a:endParaRPr altLang="es-ES" sz="5600" b="1" dirty="0">
              <a:solidFill>
                <a:srgbClr val="0098CD"/>
              </a:solidFill>
              <a:latin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r>
              <a:rPr altLang="es-ES" sz="5600" dirty="0">
                <a:latin typeface="Calibri" panose="020F0502020204030204" pitchFamily="34" charset="0"/>
              </a:rPr>
              <a:t>20.000.000 x 40 %= </a:t>
            </a:r>
            <a:r>
              <a:rPr altLang="es-ES" sz="5600" b="1" u="sng" dirty="0">
                <a:latin typeface="Calibri" panose="020F0502020204030204" pitchFamily="34" charset="0"/>
              </a:rPr>
              <a:t>$ 8.000.000</a:t>
            </a:r>
            <a:endParaRPr altLang="es-ES" sz="5600" b="1" u="sng" dirty="0">
              <a:latin typeface="Calibri" panose="020F0502020204030204" pitchFamily="34" charset="0"/>
            </a:endParaRPr>
          </a:p>
          <a:p>
            <a:pPr marL="0" indent="0">
              <a:buNone/>
              <a:defRPr/>
            </a:pPr>
            <a:endParaRPr altLang="es-ES" sz="5600" dirty="0">
              <a:latin typeface="Times New Roman" panose="02020603050405020304" pitchFamily="18" charset="0"/>
            </a:endParaRPr>
          </a:p>
          <a:p>
            <a:pPr marL="0" indent="0">
              <a:buNone/>
              <a:defRPr/>
            </a:pP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Segundo factor: 35% del total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costos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y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deducciones</a:t>
            </a:r>
            <a:endParaRPr altLang="es-ES" sz="5600" b="1" dirty="0">
              <a:solidFill>
                <a:srgbClr val="0098CD"/>
              </a:solidFill>
              <a:latin typeface="Calibri" panose="020F0502020204030204" pitchFamily="34" charset="0"/>
            </a:endParaRPr>
          </a:p>
          <a:p>
            <a:pPr marL="0" indent="0">
              <a:buNone/>
              <a:defRPr/>
            </a:pPr>
            <a:r>
              <a:rPr altLang="es-ES" sz="5600" dirty="0">
                <a:latin typeface="Calibri" panose="020F0502020204030204" pitchFamily="34" charset="0"/>
              </a:rPr>
              <a:t>$ 90.000.000 x 35% = $ 31.500.000</a:t>
            </a:r>
            <a:endParaRPr altLang="es-ES" sz="5600" dirty="0">
              <a:latin typeface="Calibri" panose="020F0502020204030204" pitchFamily="34" charset="0"/>
            </a:endParaRPr>
          </a:p>
          <a:p>
            <a:pPr marL="0" indent="0">
              <a:buNone/>
              <a:defRPr/>
            </a:pPr>
            <a:endParaRPr lang="es-CO" altLang="es-ES" sz="5600" dirty="0">
              <a:latin typeface="Times New Roman" panose="02020603050405020304" pitchFamily="18" charset="0"/>
            </a:endParaRPr>
          </a:p>
          <a:p>
            <a:pPr marL="0" indent="0">
              <a:buNone/>
              <a:defRPr/>
            </a:pP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Tercer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factor: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Una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suma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fija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,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que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a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partir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del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año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2021 </a:t>
            </a:r>
            <a:r>
              <a:rPr altLang="es-ES" sz="5600" b="1" dirty="0" err="1">
                <a:solidFill>
                  <a:srgbClr val="0098CD"/>
                </a:solidFill>
                <a:latin typeface="Calibri" panose="020F0502020204030204" pitchFamily="34" charset="0"/>
              </a:rPr>
              <a:t>es</a:t>
            </a:r>
            <a:r>
              <a:rPr altLang="es-ES" sz="5600" b="1" dirty="0">
                <a:solidFill>
                  <a:srgbClr val="0098CD"/>
                </a:solidFill>
                <a:latin typeface="Calibri" panose="020F0502020204030204" pitchFamily="34" charset="0"/>
              </a:rPr>
              <a:t> 40.000 UVT</a:t>
            </a:r>
            <a:endParaRPr altLang="es-ES" sz="5600" b="1" dirty="0">
              <a:solidFill>
                <a:srgbClr val="0098CD"/>
              </a:solidFill>
              <a:latin typeface="Calibri" panose="020F0502020204030204" pitchFamily="34" charset="0"/>
            </a:endParaRPr>
          </a:p>
          <a:p>
            <a:pPr marL="0" indent="0">
              <a:buNone/>
              <a:defRPr/>
            </a:pPr>
            <a:r>
              <a:rPr altLang="es-ES" sz="5600" dirty="0">
                <a:latin typeface="Calibri" panose="020F0502020204030204" pitchFamily="34" charset="0"/>
              </a:rPr>
              <a:t>$ 40.000 x </a:t>
            </a:r>
            <a:r>
              <a:rPr lang="es-MX" sz="5600" dirty="0">
                <a:latin typeface="Calibri" panose="020F0502020204030204" pitchFamily="34" charset="0"/>
              </a:rPr>
              <a:t>52.374</a:t>
            </a:r>
            <a:r>
              <a:rPr altLang="es-ES" sz="5600" dirty="0">
                <a:latin typeface="Calibri" panose="020F0502020204030204" pitchFamily="34" charset="0"/>
              </a:rPr>
              <a:t> = $</a:t>
            </a:r>
            <a:r>
              <a:rPr lang="en-US" altLang="es-MX" sz="5600" dirty="0">
                <a:latin typeface="Calibri" panose="020F0502020204030204" pitchFamily="34" charset="0"/>
              </a:rPr>
              <a:t>2</a:t>
            </a:r>
            <a:r>
              <a:rPr lang="es-MX" altLang="en-US" sz="5600" dirty="0">
                <a:latin typeface="Calibri" panose="020F0502020204030204" pitchFamily="34" charset="0"/>
              </a:rPr>
              <a:t>.</a:t>
            </a:r>
            <a:r>
              <a:rPr lang="en-US" altLang="es-MX" sz="5600" dirty="0">
                <a:latin typeface="Calibri" panose="020F0502020204030204" pitchFamily="34" charset="0"/>
              </a:rPr>
              <a:t>094</a:t>
            </a:r>
            <a:r>
              <a:rPr lang="es-MX" altLang="en-US" sz="5600" dirty="0">
                <a:latin typeface="Calibri" panose="020F0502020204030204" pitchFamily="34" charset="0"/>
              </a:rPr>
              <a:t>.</a:t>
            </a:r>
            <a:r>
              <a:rPr lang="en-US" altLang="es-MX" sz="5600" dirty="0">
                <a:latin typeface="Calibri" panose="020F0502020204030204" pitchFamily="34" charset="0"/>
              </a:rPr>
              <a:t>960</a:t>
            </a:r>
            <a:r>
              <a:rPr lang="es-MX" altLang="en-US" sz="5600" dirty="0">
                <a:latin typeface="Calibri" panose="020F0502020204030204" pitchFamily="34" charset="0"/>
              </a:rPr>
              <a:t>.</a:t>
            </a:r>
            <a:r>
              <a:rPr lang="en-US" altLang="es-MX" sz="5600" dirty="0">
                <a:latin typeface="Calibri" panose="020F0502020204030204" pitchFamily="34" charset="0"/>
              </a:rPr>
              <a:t>000</a:t>
            </a:r>
            <a:endParaRPr lang="en-US" altLang="es-MX" sz="5600" dirty="0">
              <a:latin typeface="Calibri" panose="020F0502020204030204" pitchFamily="34" charset="0"/>
            </a:endParaRPr>
          </a:p>
          <a:p>
            <a:pPr marL="0" indent="0">
              <a:buNone/>
              <a:defRPr/>
            </a:pPr>
            <a:endParaRPr altLang="es-ES" sz="5600" dirty="0">
              <a:latin typeface="Calibri" panose="020F0502020204030204" pitchFamily="34" charset="0"/>
            </a:endParaRPr>
          </a:p>
          <a:p>
            <a:pPr marL="0" indent="0">
              <a:buNone/>
              <a:defRPr/>
            </a:pPr>
            <a:endParaRPr lang="es-CO" altLang="es-ES" sz="5600" b="1" dirty="0">
              <a:solidFill>
                <a:srgbClr val="0098CD"/>
              </a:solidFill>
              <a:latin typeface="Calibri" panose="020F0502020204030204" pitchFamily="34" charset="0"/>
            </a:endParaRPr>
          </a:p>
        </p:txBody>
      </p:sp>
      <p:sp>
        <p:nvSpPr>
          <p:cNvPr id="91139" name="3 Marcador de número de diapositiva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F8AB88DB-89D6-48D0-9828-5BE3C68B80FC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92163" name="2 Marcador de contenido"/>
          <p:cNvSpPr txBox="1">
            <a:spLocks noGrp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pic>
        <p:nvPicPr>
          <p:cNvPr id="434178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3124202" y="2403477"/>
            <a:ext cx="6000751" cy="2790825"/>
          </a:xfrm>
          <a:prstGeom prst="rect">
            <a:avLst/>
          </a:prstGeom>
          <a:solidFill>
            <a:srgbClr val="002060"/>
          </a:solidFill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Título 1"/>
          <p:cNvSpPr>
            <a:spLocks noGrp="1"/>
          </p:cNvSpPr>
          <p:nvPr>
            <p:ph type="title"/>
          </p:nvPr>
        </p:nvSpPr>
        <p:spPr>
          <a:xfrm>
            <a:off x="3149601" y="1719265"/>
            <a:ext cx="5892800" cy="739775"/>
          </a:xfrm>
        </p:spPr>
        <p:txBody>
          <a:bodyPr>
            <a:normAutofit/>
          </a:bodyPr>
          <a:lstStyle/>
          <a:p>
            <a:pPr algn="r"/>
            <a:endParaRPr lang="es-CO" altLang="es-CO">
              <a:latin typeface="Nexa Bold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2794002" y="1663701"/>
          <a:ext cx="6956426" cy="58943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31623"/>
                <a:gridCol w="4424803"/>
              </a:tblGrid>
              <a:tr h="714408">
                <a:tc>
                  <a:txBody>
                    <a:bodyPr/>
                    <a:lstStyle/>
                    <a:p>
                      <a:r>
                        <a:rPr lang="es-CO" sz="1200" dirty="0"/>
                        <a:t>SALARIOS ART</a:t>
                      </a:r>
                      <a:r>
                        <a:rPr lang="es-CO" sz="1200" baseline="0" dirty="0"/>
                        <a:t> 108</a:t>
                      </a:r>
                      <a:endParaRPr lang="es-CO" sz="1200" baseline="0" dirty="0"/>
                    </a:p>
                    <a:p>
                      <a:endParaRPr lang="es-CO" sz="1200" baseline="0" dirty="0"/>
                    </a:p>
                    <a:p>
                      <a:endParaRPr lang="es-CO" sz="1200" dirty="0"/>
                    </a:p>
                  </a:txBody>
                  <a:tcPr marL="51251" marR="51251" marT="25528" marB="25528"/>
                </a:tc>
                <a:tc>
                  <a:txBody>
                    <a:bodyPr/>
                    <a:lstStyle/>
                    <a:p>
                      <a:r>
                        <a:rPr lang="es-CO" sz="1200" dirty="0"/>
                        <a:t>PARA DEDUCIR LOS SALARIOS DEBEN ESTAR A PAZ Y SALVO CON SEGURIDAD SOCIAL</a:t>
                      </a:r>
                      <a:r>
                        <a:rPr lang="es-CO" sz="1200" baseline="0" dirty="0"/>
                        <a:t>  Y  APORTES PARAFISCALES</a:t>
                      </a:r>
                      <a:endParaRPr lang="es-CO" sz="1200" dirty="0"/>
                    </a:p>
                  </a:txBody>
                  <a:tcPr marL="51251" marR="51251" marT="25528" marB="25528"/>
                </a:tc>
              </a:tr>
              <a:tr h="624908">
                <a:tc>
                  <a:txBody>
                    <a:bodyPr/>
                    <a:lstStyle/>
                    <a:p>
                      <a:r>
                        <a:rPr lang="es-CO" sz="1200" dirty="0"/>
                        <a:t>CUALQUIER PAGO LABORAL </a:t>
                      </a:r>
                      <a:endParaRPr lang="es-CO" sz="1200" dirty="0"/>
                    </a:p>
                    <a:p>
                      <a:r>
                        <a:rPr lang="es-CO" sz="1200" dirty="0"/>
                        <a:t>ART 87-1 E.T</a:t>
                      </a:r>
                      <a:endParaRPr lang="es-CO" sz="1200" dirty="0"/>
                    </a:p>
                    <a:p>
                      <a:endParaRPr lang="es-CO" sz="1200" dirty="0"/>
                    </a:p>
                  </a:txBody>
                  <a:tcPr marL="51251" marR="51251" marT="25528" marB="25528"/>
                </a:tc>
                <a:tc>
                  <a:txBody>
                    <a:bodyPr/>
                    <a:lstStyle/>
                    <a:p>
                      <a:r>
                        <a:rPr lang="es-CO" sz="1200" dirty="0"/>
                        <a:t>A LOS PAGOS QUE NO SE CUMPLA LAPBLIGACION DE PRACTICAR DE RETENCION EN LA FUENTE NO SON DEDUCIBLES</a:t>
                      </a:r>
                      <a:endParaRPr lang="es-CO" sz="1200" dirty="0"/>
                    </a:p>
                  </a:txBody>
                  <a:tcPr marL="51251" marR="51251" marT="25528" marB="25528"/>
                </a:tc>
              </a:tr>
              <a:tr h="638127">
                <a:tc>
                  <a:txBody>
                    <a:bodyPr/>
                    <a:lstStyle/>
                    <a:p>
                      <a:r>
                        <a:rPr lang="es-CO" sz="1200" dirty="0"/>
                        <a:t>Total NOMINA</a:t>
                      </a:r>
                      <a:endParaRPr lang="es-CO" sz="1200" dirty="0"/>
                    </a:p>
                  </a:txBody>
                  <a:tcPr marL="51251" marR="51251" marT="25528" marB="25528"/>
                </a:tc>
                <a:tc>
                  <a:txBody>
                    <a:bodyPr/>
                    <a:lstStyle/>
                    <a:p>
                      <a:r>
                        <a:rPr lang="es-CO" sz="1200" dirty="0"/>
                        <a:t>NOMINA ELECTRONICA</a:t>
                      </a:r>
                      <a:endParaRPr lang="es-CO" sz="1200" dirty="0"/>
                    </a:p>
                  </a:txBody>
                  <a:tcPr marL="51251" marR="51251" marT="25528" marB="25528"/>
                </a:tc>
              </a:tr>
              <a:tr h="1958473">
                <a:tc>
                  <a:txBody>
                    <a:bodyPr/>
                    <a:lstStyle/>
                    <a:p>
                      <a:r>
                        <a:rPr lang="es-CO" sz="1200" dirty="0"/>
                        <a:t>PAGOS NO CONSTITUTIVOS</a:t>
                      </a:r>
                      <a:r>
                        <a:rPr lang="es-CO" sz="1200" baseline="0" dirty="0"/>
                        <a:t> DE SALARIO </a:t>
                      </a:r>
                      <a:endParaRPr lang="es-CO" sz="1200" baseline="0" dirty="0"/>
                    </a:p>
                    <a:p>
                      <a:r>
                        <a:rPr lang="es-CO" sz="1200" baseline="0" dirty="0"/>
                        <a:t>LEY 1393 DE 2010 ART  30</a:t>
                      </a:r>
                      <a:endParaRPr lang="es-CO" sz="1200" baseline="0" dirty="0"/>
                    </a:p>
                    <a:p>
                      <a:endParaRPr lang="es-CO" sz="1200" baseline="0" dirty="0"/>
                    </a:p>
                    <a:p>
                      <a:endParaRPr lang="es-CO" sz="1200" baseline="0" dirty="0"/>
                    </a:p>
                    <a:p>
                      <a:endParaRPr lang="es-CO" sz="1200" dirty="0"/>
                    </a:p>
                  </a:txBody>
                  <a:tcPr marL="51251" marR="51251" marT="25528" marB="25528"/>
                </a:tc>
                <a:tc>
                  <a:txBody>
                    <a:bodyPr/>
                    <a:lstStyle/>
                    <a:p>
                      <a:r>
                        <a:rPr lang="es-CO" sz="1200" dirty="0"/>
                        <a:t>LOS PAGOS NO CONSTITUTIVOS DE SALARIOS NO PUEDEN EXCDER DEL 40% DEL TOTAL DE LA REMUNERACION.</a:t>
                      </a:r>
                      <a:r>
                        <a:rPr lang="es-CO" sz="1200" baseline="0" dirty="0"/>
                        <a:t> EL EXCEDENTE DEBE PAGAR SEGURIDAD SOCIAL PARA QUE SEA DEDUCIBLE</a:t>
                      </a:r>
                      <a:endParaRPr lang="es-CO" sz="1200" dirty="0"/>
                    </a:p>
                    <a:p>
                      <a:r>
                        <a:rPr lang="es-CO" sz="1200" b="1" dirty="0"/>
                        <a:t>Ejemplo 1                                  ejemplo 2</a:t>
                      </a:r>
                      <a:endParaRPr lang="es-CO" sz="1200" b="1" dirty="0"/>
                    </a:p>
                    <a:p>
                      <a:r>
                        <a:rPr lang="es-CO" sz="1200" dirty="0"/>
                        <a:t>SALARIO  $  6.000.000            $   6.000.000</a:t>
                      </a:r>
                      <a:endParaRPr lang="es-CO" sz="1200" dirty="0"/>
                    </a:p>
                    <a:p>
                      <a:r>
                        <a:rPr lang="es-CO" sz="1200" dirty="0"/>
                        <a:t>PNS          </a:t>
                      </a:r>
                      <a:r>
                        <a:rPr lang="es-CO" sz="1200" baseline="0" dirty="0"/>
                        <a:t> </a:t>
                      </a:r>
                      <a:r>
                        <a:rPr lang="es-CO" sz="1200" b="1" baseline="0" dirty="0"/>
                        <a:t>$  4.000.000            $  6.000.000</a:t>
                      </a:r>
                      <a:endParaRPr lang="es-CO" sz="1200" b="1" baseline="0" dirty="0"/>
                    </a:p>
                    <a:p>
                      <a:r>
                        <a:rPr lang="es-CO" sz="1200" b="1" baseline="0" dirty="0">
                          <a:solidFill>
                            <a:srgbClr val="FF0000"/>
                          </a:solidFill>
                        </a:rPr>
                        <a:t>TOTAL       $10.000.000            $12.000.000</a:t>
                      </a:r>
                      <a:endParaRPr lang="es-CO" sz="1200" b="1" baseline="0" dirty="0">
                        <a:solidFill>
                          <a:srgbClr val="FF0000"/>
                        </a:solidFill>
                      </a:endParaRPr>
                    </a:p>
                    <a:p>
                      <a:r>
                        <a:rPr lang="es-CO" sz="1200" b="1" baseline="0" dirty="0">
                          <a:solidFill>
                            <a:srgbClr val="FF0000"/>
                          </a:solidFill>
                        </a:rPr>
                        <a:t>MAX 405     4,000.000              $  4.800.000 </a:t>
                      </a:r>
                      <a:r>
                        <a:rPr lang="es-CO" sz="1200" b="1" baseline="0" dirty="0">
                          <a:solidFill>
                            <a:srgbClr val="00B050"/>
                          </a:solidFill>
                        </a:rPr>
                        <a:t>($ 1.200.000)SS</a:t>
                      </a:r>
                      <a:endParaRPr lang="es-CO" sz="1200" b="1" dirty="0">
                        <a:solidFill>
                          <a:srgbClr val="00B050"/>
                        </a:solidFill>
                      </a:endParaRPr>
                    </a:p>
                  </a:txBody>
                  <a:tcPr marL="51251" marR="51251" marT="25528" marB="25528"/>
                </a:tc>
              </a:tr>
              <a:tr h="1958473">
                <a:tc>
                  <a:txBody>
                    <a:bodyPr/>
                    <a:lstStyle/>
                    <a:p>
                      <a:endParaRPr lang="es-CO" sz="1200" dirty="0"/>
                    </a:p>
                  </a:txBody>
                  <a:tcPr marL="51251" marR="51251" marT="25528" marB="25528"/>
                </a:tc>
                <a:tc>
                  <a:txBody>
                    <a:bodyPr/>
                    <a:lstStyle/>
                    <a:p>
                      <a:endParaRPr lang="es-CO" sz="1200" b="1" dirty="0">
                        <a:solidFill>
                          <a:srgbClr val="FF0000"/>
                        </a:solidFill>
                      </a:endParaRPr>
                    </a:p>
                  </a:txBody>
                  <a:tcPr marL="51251" marR="51251" marT="25528" marB="25528"/>
                </a:tc>
              </a:tr>
            </a:tbl>
          </a:graphicData>
        </a:graphic>
      </p:graphicFrame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altLang="es-CO">
                <a:latin typeface="Times New Roman" panose="02020603050405020304" pitchFamily="18" charset="0"/>
              </a:rPr>
              <a:t>NOMINA ELECTRONICA</a:t>
            </a:r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95235" name="2 Marcador de contenido"/>
          <p:cNvSpPr txBox="1">
            <a:spLocks noGrp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pic>
        <p:nvPicPr>
          <p:cNvPr id="432130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3295651" y="2079626"/>
            <a:ext cx="5657851" cy="3227388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1 Título"/>
          <p:cNvSpPr txBox="1"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>
              <a:defRPr/>
            </a:pPr>
            <a:br>
              <a:rPr lang="es-CO" dirty="0">
                <a:latin typeface="Times New Roman" panose="02020603050405020304" pitchFamily="18" charset="0"/>
              </a:rPr>
            </a:br>
            <a:r>
              <a:rPr lang="es-CO" dirty="0">
                <a:latin typeface="Times New Roman" panose="02020603050405020304" pitchFamily="18" charset="0"/>
              </a:rPr>
              <a:t>ASPECTOS IMPORTANTES</a:t>
            </a:r>
            <a:endParaRPr lang="es-CO" dirty="0">
              <a:latin typeface="Times New Roman" panose="02020603050405020304" pitchFamily="18" charset="0"/>
            </a:endParaRPr>
          </a:p>
        </p:txBody>
      </p:sp>
      <p:sp>
        <p:nvSpPr>
          <p:cNvPr id="96259" name="2 Marcador de contenido"/>
          <p:cNvSpPr txBox="1">
            <a:spLocks noGrp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pic>
        <p:nvPicPr>
          <p:cNvPr id="451586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3352801" y="2460626"/>
            <a:ext cx="5029200" cy="233521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8113"/>
            <a:ext cx="3402013" cy="825098"/>
          </a:xfrm>
          <a:prstGeom prst="rect">
            <a:avLst/>
          </a:prstGeom>
          <a:solidFill>
            <a:schemeClr val="bg1"/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80" b="1" dirty="0">
                <a:latin typeface="Arial" panose="020B0604020202020204" pitchFamily="34" charset="0"/>
              </a:rPr>
              <a:t>Cual es la Fuente legal?</a:t>
            </a:r>
            <a:endParaRPr lang="es-MX" sz="2380" i="1" dirty="0">
              <a:latin typeface="Arial" panose="020B0604020202020204" pitchFamily="34" charset="0"/>
            </a:endParaRPr>
          </a:p>
        </p:txBody>
      </p:sp>
      <p:grpSp>
        <p:nvGrpSpPr>
          <p:cNvPr id="97283" name="Group 4"/>
          <p:cNvGrpSpPr/>
          <p:nvPr/>
        </p:nvGrpSpPr>
        <p:grpSpPr bwMode="auto">
          <a:xfrm flipH="1">
            <a:off x="3201988" y="2732088"/>
            <a:ext cx="1395413" cy="1568451"/>
            <a:chOff x="870" y="1817"/>
            <a:chExt cx="1136" cy="874"/>
          </a:xfrm>
        </p:grpSpPr>
        <p:sp>
          <p:nvSpPr>
            <p:cNvPr id="76805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06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07" name="Freeform 7"/>
            <p:cNvSpPr/>
            <p:nvPr/>
          </p:nvSpPr>
          <p:spPr bwMode="auto">
            <a:xfrm>
              <a:off x="1052" y="2342"/>
              <a:ext cx="310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08" name="Freeform 8"/>
            <p:cNvSpPr/>
            <p:nvPr/>
          </p:nvSpPr>
          <p:spPr bwMode="auto">
            <a:xfrm>
              <a:off x="1063" y="2349"/>
              <a:ext cx="293" cy="188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09" name="Freeform 9"/>
            <p:cNvSpPr/>
            <p:nvPr/>
          </p:nvSpPr>
          <p:spPr bwMode="auto">
            <a:xfrm>
              <a:off x="1072" y="2357"/>
              <a:ext cx="278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0" name="Freeform 10"/>
            <p:cNvSpPr/>
            <p:nvPr/>
          </p:nvSpPr>
          <p:spPr bwMode="auto">
            <a:xfrm>
              <a:off x="1082" y="2364"/>
              <a:ext cx="260" cy="165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1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2" name="Freeform 12"/>
            <p:cNvSpPr/>
            <p:nvPr/>
          </p:nvSpPr>
          <p:spPr bwMode="auto">
            <a:xfrm>
              <a:off x="1103" y="2378"/>
              <a:ext cx="225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3" name="Freeform 13"/>
            <p:cNvSpPr/>
            <p:nvPr/>
          </p:nvSpPr>
          <p:spPr bwMode="auto">
            <a:xfrm>
              <a:off x="1402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4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5" name="Freeform 15"/>
            <p:cNvSpPr/>
            <p:nvPr/>
          </p:nvSpPr>
          <p:spPr bwMode="auto">
            <a:xfrm>
              <a:off x="1421" y="2190"/>
              <a:ext cx="557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6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7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8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19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0" name="Freeform 20"/>
            <p:cNvSpPr/>
            <p:nvPr/>
          </p:nvSpPr>
          <p:spPr bwMode="auto">
            <a:xfrm>
              <a:off x="1468" y="2238"/>
              <a:ext cx="451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1" name="Freeform 21"/>
            <p:cNvSpPr/>
            <p:nvPr/>
          </p:nvSpPr>
          <p:spPr bwMode="auto">
            <a:xfrm>
              <a:off x="898" y="2163"/>
              <a:ext cx="146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2" name="Freeform 22"/>
            <p:cNvSpPr/>
            <p:nvPr/>
          </p:nvSpPr>
          <p:spPr bwMode="auto">
            <a:xfrm>
              <a:off x="902" y="2167"/>
              <a:ext cx="140" cy="180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3" name="Freeform 23"/>
            <p:cNvSpPr/>
            <p:nvPr/>
          </p:nvSpPr>
          <p:spPr bwMode="auto">
            <a:xfrm>
              <a:off x="907" y="2172"/>
              <a:ext cx="132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4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5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6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7" name="Freeform 27"/>
            <p:cNvSpPr/>
            <p:nvPr/>
          </p:nvSpPr>
          <p:spPr bwMode="auto">
            <a:xfrm>
              <a:off x="929" y="2191"/>
              <a:ext cx="97" cy="142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8" name="Freeform 28"/>
            <p:cNvSpPr/>
            <p:nvPr/>
          </p:nvSpPr>
          <p:spPr bwMode="auto">
            <a:xfrm>
              <a:off x="935" y="2196"/>
              <a:ext cx="89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29" name="Freeform 29"/>
            <p:cNvSpPr/>
            <p:nvPr/>
          </p:nvSpPr>
          <p:spPr bwMode="auto">
            <a:xfrm>
              <a:off x="1275" y="2251"/>
              <a:ext cx="168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0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1" name="Freeform 31"/>
            <p:cNvSpPr/>
            <p:nvPr/>
          </p:nvSpPr>
          <p:spPr bwMode="auto">
            <a:xfrm>
              <a:off x="1287" y="2263"/>
              <a:ext cx="146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2" name="Freeform 32"/>
            <p:cNvSpPr/>
            <p:nvPr/>
          </p:nvSpPr>
          <p:spPr bwMode="auto">
            <a:xfrm>
              <a:off x="1293" y="2268"/>
              <a:ext cx="138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3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4" name="Freeform 34"/>
            <p:cNvSpPr/>
            <p:nvPr/>
          </p:nvSpPr>
          <p:spPr bwMode="auto">
            <a:xfrm>
              <a:off x="1304" y="2280"/>
              <a:ext cx="119" cy="165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5" name="Freeform 35"/>
            <p:cNvSpPr/>
            <p:nvPr/>
          </p:nvSpPr>
          <p:spPr bwMode="auto">
            <a:xfrm>
              <a:off x="1309" y="2285"/>
              <a:ext cx="111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6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7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8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39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0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1" name="Freeform 41"/>
            <p:cNvSpPr/>
            <p:nvPr/>
          </p:nvSpPr>
          <p:spPr bwMode="auto">
            <a:xfrm>
              <a:off x="1581" y="1849"/>
              <a:ext cx="190" cy="303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2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3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4" name="Freeform 44"/>
            <p:cNvSpPr/>
            <p:nvPr/>
          </p:nvSpPr>
          <p:spPr bwMode="auto">
            <a:xfrm>
              <a:off x="1698" y="1828"/>
              <a:ext cx="128" cy="142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5" name="Freeform 45"/>
            <p:cNvSpPr/>
            <p:nvPr/>
          </p:nvSpPr>
          <p:spPr bwMode="auto">
            <a:xfrm>
              <a:off x="1704" y="1829"/>
              <a:ext cx="120" cy="134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6" name="Freeform 46"/>
            <p:cNvSpPr/>
            <p:nvPr/>
          </p:nvSpPr>
          <p:spPr bwMode="auto">
            <a:xfrm>
              <a:off x="1711" y="1831"/>
              <a:ext cx="111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7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8" name="Freeform 48"/>
            <p:cNvSpPr/>
            <p:nvPr/>
          </p:nvSpPr>
          <p:spPr bwMode="auto">
            <a:xfrm>
              <a:off x="1724" y="1834"/>
              <a:ext cx="94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49" name="Freeform 49"/>
            <p:cNvSpPr/>
            <p:nvPr/>
          </p:nvSpPr>
          <p:spPr bwMode="auto">
            <a:xfrm>
              <a:off x="1729" y="1836"/>
              <a:ext cx="88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0" name="Freeform 50"/>
            <p:cNvSpPr/>
            <p:nvPr/>
          </p:nvSpPr>
          <p:spPr bwMode="auto">
            <a:xfrm>
              <a:off x="1736" y="1837"/>
              <a:ext cx="79" cy="119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1" name="Freeform 51"/>
            <p:cNvSpPr/>
            <p:nvPr/>
          </p:nvSpPr>
          <p:spPr bwMode="auto">
            <a:xfrm>
              <a:off x="1742" y="1839"/>
              <a:ext cx="71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2" name="Freeform 52"/>
            <p:cNvSpPr/>
            <p:nvPr/>
          </p:nvSpPr>
          <p:spPr bwMode="auto">
            <a:xfrm>
              <a:off x="988" y="2306"/>
              <a:ext cx="84" cy="96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3" name="Freeform 53"/>
            <p:cNvSpPr/>
            <p:nvPr/>
          </p:nvSpPr>
          <p:spPr bwMode="auto">
            <a:xfrm>
              <a:off x="1388" y="2406"/>
              <a:ext cx="85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4" name="Freeform 54"/>
            <p:cNvSpPr/>
            <p:nvPr/>
          </p:nvSpPr>
          <p:spPr bwMode="auto">
            <a:xfrm>
              <a:off x="1506" y="2110"/>
              <a:ext cx="268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5" name="Freeform 55"/>
            <p:cNvSpPr/>
            <p:nvPr/>
          </p:nvSpPr>
          <p:spPr bwMode="auto">
            <a:xfrm>
              <a:off x="1558" y="1932"/>
              <a:ext cx="35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6" name="Freeform 56"/>
            <p:cNvSpPr/>
            <p:nvPr/>
          </p:nvSpPr>
          <p:spPr bwMode="auto">
            <a:xfrm>
              <a:off x="1592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7" name="Freeform 57"/>
            <p:cNvSpPr/>
            <p:nvPr/>
          </p:nvSpPr>
          <p:spPr bwMode="auto">
            <a:xfrm>
              <a:off x="1567" y="1895"/>
              <a:ext cx="35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8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59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0" name="Freeform 60"/>
            <p:cNvSpPr/>
            <p:nvPr/>
          </p:nvSpPr>
          <p:spPr bwMode="auto">
            <a:xfrm>
              <a:off x="1631" y="1916"/>
              <a:ext cx="89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1" name="Freeform 61"/>
            <p:cNvSpPr/>
            <p:nvPr/>
          </p:nvSpPr>
          <p:spPr bwMode="auto">
            <a:xfrm>
              <a:off x="1523" y="1939"/>
              <a:ext cx="66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2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3" name="Freeform 63"/>
            <p:cNvSpPr/>
            <p:nvPr/>
          </p:nvSpPr>
          <p:spPr bwMode="auto">
            <a:xfrm>
              <a:off x="1609" y="1966"/>
              <a:ext cx="67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4" name="Freeform 64"/>
            <p:cNvSpPr/>
            <p:nvPr/>
          </p:nvSpPr>
          <p:spPr bwMode="auto">
            <a:xfrm>
              <a:off x="1667" y="1989"/>
              <a:ext cx="75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5" name="Freeform 65"/>
            <p:cNvSpPr/>
            <p:nvPr/>
          </p:nvSpPr>
          <p:spPr bwMode="auto">
            <a:xfrm>
              <a:off x="1728" y="1847"/>
              <a:ext cx="59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6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7" name="Freeform 67"/>
            <p:cNvSpPr/>
            <p:nvPr/>
          </p:nvSpPr>
          <p:spPr bwMode="auto">
            <a:xfrm>
              <a:off x="1667" y="1817"/>
              <a:ext cx="163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8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69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0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1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2" name="Freeform 72"/>
            <p:cNvSpPr/>
            <p:nvPr/>
          </p:nvSpPr>
          <p:spPr bwMode="auto">
            <a:xfrm>
              <a:off x="1247" y="2228"/>
              <a:ext cx="195" cy="196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3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4" name="Freeform 74"/>
            <p:cNvSpPr/>
            <p:nvPr/>
          </p:nvSpPr>
          <p:spPr bwMode="auto">
            <a:xfrm>
              <a:off x="1265" y="2333"/>
              <a:ext cx="75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5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6" name="Freeform 76"/>
            <p:cNvSpPr/>
            <p:nvPr/>
          </p:nvSpPr>
          <p:spPr bwMode="auto">
            <a:xfrm>
              <a:off x="1268" y="2371"/>
              <a:ext cx="59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7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8" name="Freeform 78"/>
            <p:cNvSpPr/>
            <p:nvPr/>
          </p:nvSpPr>
          <p:spPr bwMode="auto">
            <a:xfrm>
              <a:off x="1271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79" name="Freeform 79"/>
            <p:cNvSpPr/>
            <p:nvPr/>
          </p:nvSpPr>
          <p:spPr bwMode="auto">
            <a:xfrm>
              <a:off x="1328" y="2334"/>
              <a:ext cx="27" cy="27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0" name="Freeform 80"/>
            <p:cNvSpPr/>
            <p:nvPr/>
          </p:nvSpPr>
          <p:spPr bwMode="auto">
            <a:xfrm>
              <a:off x="1344" y="2321"/>
              <a:ext cx="26" cy="19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1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2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3" name="Freeform 83"/>
            <p:cNvSpPr/>
            <p:nvPr/>
          </p:nvSpPr>
          <p:spPr bwMode="auto">
            <a:xfrm>
              <a:off x="1443" y="2406"/>
              <a:ext cx="270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4" name="Freeform 84"/>
            <p:cNvSpPr/>
            <p:nvPr/>
          </p:nvSpPr>
          <p:spPr bwMode="auto">
            <a:xfrm>
              <a:off x="1682" y="2264"/>
              <a:ext cx="324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5" name="Freeform 85"/>
            <p:cNvSpPr/>
            <p:nvPr/>
          </p:nvSpPr>
          <p:spPr bwMode="auto">
            <a:xfrm>
              <a:off x="1536" y="2095"/>
              <a:ext cx="256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6" name="Freeform 86"/>
            <p:cNvSpPr/>
            <p:nvPr/>
          </p:nvSpPr>
          <p:spPr bwMode="auto">
            <a:xfrm>
              <a:off x="1700" y="2121"/>
              <a:ext cx="97" cy="142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7" name="Freeform 87"/>
            <p:cNvSpPr/>
            <p:nvPr/>
          </p:nvSpPr>
          <p:spPr bwMode="auto">
            <a:xfrm>
              <a:off x="1603" y="2257"/>
              <a:ext cx="110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8" name="Freeform 88"/>
            <p:cNvSpPr/>
            <p:nvPr/>
          </p:nvSpPr>
          <p:spPr bwMode="auto">
            <a:xfrm>
              <a:off x="1596" y="2275"/>
              <a:ext cx="65" cy="65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89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0" name="Freeform 90"/>
            <p:cNvSpPr/>
            <p:nvPr/>
          </p:nvSpPr>
          <p:spPr bwMode="auto">
            <a:xfrm>
              <a:off x="1247" y="2233"/>
              <a:ext cx="67" cy="50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1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2" name="Freeform 92"/>
            <p:cNvSpPr/>
            <p:nvPr/>
          </p:nvSpPr>
          <p:spPr bwMode="auto">
            <a:xfrm>
              <a:off x="1110" y="2049"/>
              <a:ext cx="190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3" name="Freeform 93"/>
            <p:cNvSpPr/>
            <p:nvPr/>
          </p:nvSpPr>
          <p:spPr bwMode="auto">
            <a:xfrm>
              <a:off x="1590" y="2042"/>
              <a:ext cx="39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4" name="Freeform 94"/>
            <p:cNvSpPr/>
            <p:nvPr/>
          </p:nvSpPr>
          <p:spPr bwMode="auto">
            <a:xfrm>
              <a:off x="1598" y="2053"/>
              <a:ext cx="28" cy="19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5" name="Freeform 95"/>
            <p:cNvSpPr/>
            <p:nvPr/>
          </p:nvSpPr>
          <p:spPr bwMode="auto">
            <a:xfrm>
              <a:off x="1505" y="2172"/>
              <a:ext cx="119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6" name="Freeform 96"/>
            <p:cNvSpPr/>
            <p:nvPr/>
          </p:nvSpPr>
          <p:spPr bwMode="auto">
            <a:xfrm>
              <a:off x="1630" y="2098"/>
              <a:ext cx="12" cy="57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7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8" name="Freeform 98"/>
            <p:cNvSpPr/>
            <p:nvPr/>
          </p:nvSpPr>
          <p:spPr bwMode="auto">
            <a:xfrm>
              <a:off x="1627" y="2154"/>
              <a:ext cx="9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899" name="Freeform 99"/>
            <p:cNvSpPr/>
            <p:nvPr/>
          </p:nvSpPr>
          <p:spPr bwMode="auto">
            <a:xfrm>
              <a:off x="1592" y="2148"/>
              <a:ext cx="53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0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1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2" name="Freeform 102"/>
            <p:cNvSpPr/>
            <p:nvPr/>
          </p:nvSpPr>
          <p:spPr bwMode="auto">
            <a:xfrm>
              <a:off x="1506" y="2128"/>
              <a:ext cx="105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3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4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5" name="Freeform 105"/>
            <p:cNvSpPr/>
            <p:nvPr/>
          </p:nvSpPr>
          <p:spPr bwMode="auto">
            <a:xfrm>
              <a:off x="1462" y="2296"/>
              <a:ext cx="34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6" name="Freeform 106"/>
            <p:cNvSpPr/>
            <p:nvPr/>
          </p:nvSpPr>
          <p:spPr bwMode="auto">
            <a:xfrm>
              <a:off x="1437" y="2130"/>
              <a:ext cx="155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7" name="Freeform 107"/>
            <p:cNvSpPr/>
            <p:nvPr/>
          </p:nvSpPr>
          <p:spPr bwMode="auto">
            <a:xfrm>
              <a:off x="1421" y="2228"/>
              <a:ext cx="28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8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09" name="Freeform 109"/>
            <p:cNvSpPr/>
            <p:nvPr/>
          </p:nvSpPr>
          <p:spPr bwMode="auto">
            <a:xfrm>
              <a:off x="1023" y="2316"/>
              <a:ext cx="53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0" name="Freeform 110"/>
            <p:cNvSpPr/>
            <p:nvPr/>
          </p:nvSpPr>
          <p:spPr bwMode="auto">
            <a:xfrm>
              <a:off x="982" y="2342"/>
              <a:ext cx="310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1" name="Freeform 111"/>
            <p:cNvSpPr/>
            <p:nvPr/>
          </p:nvSpPr>
          <p:spPr bwMode="auto">
            <a:xfrm>
              <a:off x="1032" y="2281"/>
              <a:ext cx="284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2" name="Freeform 112"/>
            <p:cNvSpPr/>
            <p:nvPr/>
          </p:nvSpPr>
          <p:spPr bwMode="auto">
            <a:xfrm>
              <a:off x="1361" y="2186"/>
              <a:ext cx="72" cy="96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3" name="Freeform 113"/>
            <p:cNvSpPr/>
            <p:nvPr/>
          </p:nvSpPr>
          <p:spPr bwMode="auto">
            <a:xfrm>
              <a:off x="1280" y="2493"/>
              <a:ext cx="119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4" name="Freeform 114"/>
            <p:cNvSpPr/>
            <p:nvPr/>
          </p:nvSpPr>
          <p:spPr bwMode="auto">
            <a:xfrm>
              <a:off x="871" y="2132"/>
              <a:ext cx="173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5" name="Freeform 115"/>
            <p:cNvSpPr/>
            <p:nvPr/>
          </p:nvSpPr>
          <p:spPr bwMode="auto">
            <a:xfrm>
              <a:off x="870" y="2140"/>
              <a:ext cx="90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6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7" name="Freeform 117"/>
            <p:cNvSpPr/>
            <p:nvPr/>
          </p:nvSpPr>
          <p:spPr bwMode="auto">
            <a:xfrm>
              <a:off x="895" y="2197"/>
              <a:ext cx="115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8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19" name="Freeform 119"/>
            <p:cNvSpPr/>
            <p:nvPr/>
          </p:nvSpPr>
          <p:spPr bwMode="auto">
            <a:xfrm>
              <a:off x="889" y="2238"/>
              <a:ext cx="58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20" name="Freeform 120"/>
            <p:cNvSpPr/>
            <p:nvPr/>
          </p:nvSpPr>
          <p:spPr bwMode="auto">
            <a:xfrm>
              <a:off x="895" y="2270"/>
              <a:ext cx="63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6921" name="Freeform 121"/>
            <p:cNvSpPr/>
            <p:nvPr/>
          </p:nvSpPr>
          <p:spPr bwMode="auto">
            <a:xfrm>
              <a:off x="937" y="2268"/>
              <a:ext cx="81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</p:grpSp>
      <p:sp>
        <p:nvSpPr>
          <p:cNvPr id="45061" name="AutoShape 122"/>
          <p:cNvSpPr>
            <a:spLocks noChangeArrowheads="1"/>
          </p:cNvSpPr>
          <p:nvPr/>
        </p:nvSpPr>
        <p:spPr bwMode="auto">
          <a:xfrm rot="21566823" flipH="1">
            <a:off x="4864102" y="3216275"/>
            <a:ext cx="481012" cy="427039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0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4914" y="5616575"/>
            <a:ext cx="2162175" cy="273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2777" y="2676526"/>
            <a:ext cx="3416300" cy="1564018"/>
          </a:xfrm>
          <a:prstGeom prst="rect">
            <a:avLst/>
          </a:prstGeom>
          <a:solidFill>
            <a:schemeClr val="bg1"/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i="1" dirty="0">
                <a:latin typeface="Arial" panose="020B0604020202020204" pitchFamily="34" charset="0"/>
              </a:rPr>
              <a:t>NORMATIVIDAD</a:t>
            </a:r>
            <a:endParaRPr lang="es-MX" sz="2390" b="1" i="1" dirty="0">
              <a:latin typeface="Arial" panose="020B0604020202020204" pitchFamily="34" charset="0"/>
            </a:endParaRPr>
          </a:p>
          <a:p>
            <a:pPr algn="just" eaLnBrk="1" hangingPunct="1">
              <a:defRPr/>
            </a:pPr>
            <a:endParaRPr lang="es-MX" sz="2390" b="1" i="1" dirty="0">
              <a:latin typeface="Arial" panose="020B0604020202020204" pitchFamily="34" charset="0"/>
            </a:endParaRPr>
          </a:p>
          <a:p>
            <a:pPr algn="just" eaLnBrk="1" hangingPunct="1">
              <a:defRPr/>
            </a:pPr>
            <a:endParaRPr lang="es-MX" sz="2390" b="1" i="1" dirty="0">
              <a:latin typeface="Arial" panose="020B0604020202020204" pitchFamily="34" charset="0"/>
            </a:endParaRPr>
          </a:p>
          <a:p>
            <a:pPr algn="just" eaLnBrk="1" hangingPunct="1">
              <a:defRPr/>
            </a:pPr>
            <a:r>
              <a:rPr lang="es-MX" sz="2390" b="1" i="1" dirty="0">
                <a:latin typeface="Arial" panose="020B0604020202020204" pitchFamily="34" charset="0"/>
              </a:rPr>
              <a:t>RES 013 DE 2021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grpSp>
        <p:nvGrpSpPr>
          <p:cNvPr id="99332" name="Group 4"/>
          <p:cNvGrpSpPr/>
          <p:nvPr/>
        </p:nvGrpSpPr>
        <p:grpSpPr bwMode="auto">
          <a:xfrm flipH="1">
            <a:off x="3190878" y="2728913"/>
            <a:ext cx="1400175" cy="1574800"/>
            <a:chOff x="870" y="1817"/>
            <a:chExt cx="1136" cy="874"/>
          </a:xfrm>
        </p:grpSpPr>
        <p:sp>
          <p:nvSpPr>
            <p:cNvPr id="77831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32" name="Freeform 6"/>
            <p:cNvSpPr/>
            <p:nvPr/>
          </p:nvSpPr>
          <p:spPr bwMode="auto">
            <a:xfrm>
              <a:off x="1043" y="2336"/>
              <a:ext cx="327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33" name="Freeform 7"/>
            <p:cNvSpPr/>
            <p:nvPr/>
          </p:nvSpPr>
          <p:spPr bwMode="auto">
            <a:xfrm>
              <a:off x="1052" y="2342"/>
              <a:ext cx="313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34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35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36" name="Freeform 10"/>
            <p:cNvSpPr/>
            <p:nvPr/>
          </p:nvSpPr>
          <p:spPr bwMode="auto">
            <a:xfrm>
              <a:off x="1083" y="2364"/>
              <a:ext cx="259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37" name="Freeform 11"/>
            <p:cNvSpPr/>
            <p:nvPr/>
          </p:nvSpPr>
          <p:spPr bwMode="auto">
            <a:xfrm>
              <a:off x="1092" y="2371"/>
              <a:ext cx="242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38" name="Freeform 12"/>
            <p:cNvSpPr/>
            <p:nvPr/>
          </p:nvSpPr>
          <p:spPr bwMode="auto">
            <a:xfrm>
              <a:off x="1102" y="2378"/>
              <a:ext cx="227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39" name="Freeform 13"/>
            <p:cNvSpPr/>
            <p:nvPr/>
          </p:nvSpPr>
          <p:spPr bwMode="auto">
            <a:xfrm>
              <a:off x="1403" y="2170"/>
              <a:ext cx="596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0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1" name="Freeform 15"/>
            <p:cNvSpPr/>
            <p:nvPr/>
          </p:nvSpPr>
          <p:spPr bwMode="auto">
            <a:xfrm>
              <a:off x="1421" y="2190"/>
              <a:ext cx="555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2" name="Freeform 16"/>
            <p:cNvSpPr/>
            <p:nvPr/>
          </p:nvSpPr>
          <p:spPr bwMode="auto">
            <a:xfrm>
              <a:off x="1432" y="2200"/>
              <a:ext cx="533" cy="441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3" name="Freeform 17"/>
            <p:cNvSpPr/>
            <p:nvPr/>
          </p:nvSpPr>
          <p:spPr bwMode="auto">
            <a:xfrm>
              <a:off x="1441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4" name="Freeform 18"/>
            <p:cNvSpPr/>
            <p:nvPr/>
          </p:nvSpPr>
          <p:spPr bwMode="auto">
            <a:xfrm>
              <a:off x="1450" y="2219"/>
              <a:ext cx="493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5" name="Freeform 19"/>
            <p:cNvSpPr/>
            <p:nvPr/>
          </p:nvSpPr>
          <p:spPr bwMode="auto">
            <a:xfrm>
              <a:off x="1459" y="2228"/>
              <a:ext cx="474" cy="396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6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7" name="Freeform 21"/>
            <p:cNvSpPr/>
            <p:nvPr/>
          </p:nvSpPr>
          <p:spPr bwMode="auto">
            <a:xfrm>
              <a:off x="900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8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49" name="Freeform 23"/>
            <p:cNvSpPr/>
            <p:nvPr/>
          </p:nvSpPr>
          <p:spPr bwMode="auto">
            <a:xfrm>
              <a:off x="909" y="2172"/>
              <a:ext cx="130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0" name="Freeform 24"/>
            <p:cNvSpPr/>
            <p:nvPr/>
          </p:nvSpPr>
          <p:spPr bwMode="auto">
            <a:xfrm>
              <a:off x="913" y="2177"/>
              <a:ext cx="125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1" name="Freeform 25"/>
            <p:cNvSpPr/>
            <p:nvPr/>
          </p:nvSpPr>
          <p:spPr bwMode="auto">
            <a:xfrm>
              <a:off x="918" y="2181"/>
              <a:ext cx="116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2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3" name="Freeform 27"/>
            <p:cNvSpPr/>
            <p:nvPr/>
          </p:nvSpPr>
          <p:spPr bwMode="auto">
            <a:xfrm>
              <a:off x="929" y="2191"/>
              <a:ext cx="98" cy="144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4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5" name="Freeform 29"/>
            <p:cNvSpPr/>
            <p:nvPr/>
          </p:nvSpPr>
          <p:spPr bwMode="auto">
            <a:xfrm>
              <a:off x="1274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6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7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8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59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0" name="Freeform 34"/>
            <p:cNvSpPr/>
            <p:nvPr/>
          </p:nvSpPr>
          <p:spPr bwMode="auto">
            <a:xfrm>
              <a:off x="1304" y="2280"/>
              <a:ext cx="118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1" name="Freeform 35"/>
            <p:cNvSpPr/>
            <p:nvPr/>
          </p:nvSpPr>
          <p:spPr bwMode="auto">
            <a:xfrm>
              <a:off x="1310" y="2285"/>
              <a:ext cx="107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2" name="Freeform 36"/>
            <p:cNvSpPr/>
            <p:nvPr/>
          </p:nvSpPr>
          <p:spPr bwMode="auto">
            <a:xfrm>
              <a:off x="1316" y="2291"/>
              <a:ext cx="100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3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4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5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6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7" name="Freeform 41"/>
            <p:cNvSpPr/>
            <p:nvPr/>
          </p:nvSpPr>
          <p:spPr bwMode="auto">
            <a:xfrm>
              <a:off x="1581" y="1849"/>
              <a:ext cx="191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8" name="Freeform 42"/>
            <p:cNvSpPr/>
            <p:nvPr/>
          </p:nvSpPr>
          <p:spPr bwMode="auto">
            <a:xfrm>
              <a:off x="1585" y="1853"/>
              <a:ext cx="182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69" name="Freeform 43"/>
            <p:cNvSpPr/>
            <p:nvPr/>
          </p:nvSpPr>
          <p:spPr bwMode="auto">
            <a:xfrm>
              <a:off x="1589" y="1856"/>
              <a:ext cx="174" cy="285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0" name="Freeform 44"/>
            <p:cNvSpPr/>
            <p:nvPr/>
          </p:nvSpPr>
          <p:spPr bwMode="auto">
            <a:xfrm>
              <a:off x="1698" y="1828"/>
              <a:ext cx="129" cy="144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1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2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3" name="Freeform 47"/>
            <p:cNvSpPr/>
            <p:nvPr/>
          </p:nvSpPr>
          <p:spPr bwMode="auto">
            <a:xfrm>
              <a:off x="1717" y="1833"/>
              <a:ext cx="103" cy="130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4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5" name="Freeform 49"/>
            <p:cNvSpPr/>
            <p:nvPr/>
          </p:nvSpPr>
          <p:spPr bwMode="auto">
            <a:xfrm>
              <a:off x="1730" y="1836"/>
              <a:ext cx="85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6" name="Freeform 50"/>
            <p:cNvSpPr/>
            <p:nvPr/>
          </p:nvSpPr>
          <p:spPr bwMode="auto">
            <a:xfrm>
              <a:off x="1736" y="1837"/>
              <a:ext cx="80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7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8" name="Freeform 52"/>
            <p:cNvSpPr/>
            <p:nvPr/>
          </p:nvSpPr>
          <p:spPr bwMode="auto">
            <a:xfrm>
              <a:off x="988" y="2306"/>
              <a:ext cx="81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79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0" name="Freeform 54"/>
            <p:cNvSpPr/>
            <p:nvPr/>
          </p:nvSpPr>
          <p:spPr bwMode="auto">
            <a:xfrm>
              <a:off x="1506" y="2110"/>
              <a:ext cx="267" cy="337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1" name="Freeform 55"/>
            <p:cNvSpPr/>
            <p:nvPr/>
          </p:nvSpPr>
          <p:spPr bwMode="auto">
            <a:xfrm>
              <a:off x="1556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2" name="Freeform 56"/>
            <p:cNvSpPr/>
            <p:nvPr/>
          </p:nvSpPr>
          <p:spPr bwMode="auto">
            <a:xfrm>
              <a:off x="1593" y="2032"/>
              <a:ext cx="152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3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4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5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6" name="Freeform 60"/>
            <p:cNvSpPr/>
            <p:nvPr/>
          </p:nvSpPr>
          <p:spPr bwMode="auto">
            <a:xfrm>
              <a:off x="1631" y="1916"/>
              <a:ext cx="90" cy="33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7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8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89" name="Freeform 63"/>
            <p:cNvSpPr/>
            <p:nvPr/>
          </p:nvSpPr>
          <p:spPr bwMode="auto">
            <a:xfrm>
              <a:off x="1609" y="1966"/>
              <a:ext cx="68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0" name="Freeform 64"/>
            <p:cNvSpPr/>
            <p:nvPr/>
          </p:nvSpPr>
          <p:spPr bwMode="auto">
            <a:xfrm>
              <a:off x="1669" y="1989"/>
              <a:ext cx="73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1" name="Freeform 65"/>
            <p:cNvSpPr/>
            <p:nvPr/>
          </p:nvSpPr>
          <p:spPr bwMode="auto">
            <a:xfrm>
              <a:off x="1728" y="1847"/>
              <a:ext cx="62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2" name="Freeform 66"/>
            <p:cNvSpPr/>
            <p:nvPr/>
          </p:nvSpPr>
          <p:spPr bwMode="auto">
            <a:xfrm>
              <a:off x="1572" y="1835"/>
              <a:ext cx="97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3" name="Freeform 67"/>
            <p:cNvSpPr/>
            <p:nvPr/>
          </p:nvSpPr>
          <p:spPr bwMode="auto">
            <a:xfrm>
              <a:off x="1669" y="1817"/>
              <a:ext cx="161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4" name="Freeform 68"/>
            <p:cNvSpPr/>
            <p:nvPr/>
          </p:nvSpPr>
          <p:spPr bwMode="auto">
            <a:xfrm>
              <a:off x="1687" y="1841"/>
              <a:ext cx="143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5" name="Freeform 69"/>
            <p:cNvSpPr/>
            <p:nvPr/>
          </p:nvSpPr>
          <p:spPr bwMode="auto">
            <a:xfrm>
              <a:off x="1736" y="1963"/>
              <a:ext cx="63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6" name="Freeform 70"/>
            <p:cNvSpPr/>
            <p:nvPr/>
          </p:nvSpPr>
          <p:spPr bwMode="auto">
            <a:xfrm>
              <a:off x="1392" y="2402"/>
              <a:ext cx="53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7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8" name="Freeform 72"/>
            <p:cNvSpPr/>
            <p:nvPr/>
          </p:nvSpPr>
          <p:spPr bwMode="auto">
            <a:xfrm>
              <a:off x="1247" y="2228"/>
              <a:ext cx="196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899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0" name="Freeform 74"/>
            <p:cNvSpPr/>
            <p:nvPr/>
          </p:nvSpPr>
          <p:spPr bwMode="auto">
            <a:xfrm>
              <a:off x="1265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1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2" name="Freeform 76"/>
            <p:cNvSpPr/>
            <p:nvPr/>
          </p:nvSpPr>
          <p:spPr bwMode="auto">
            <a:xfrm>
              <a:off x="1268" y="2371"/>
              <a:ext cx="61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3" name="Freeform 77"/>
            <p:cNvSpPr/>
            <p:nvPr/>
          </p:nvSpPr>
          <p:spPr bwMode="auto">
            <a:xfrm>
              <a:off x="1259" y="2318"/>
              <a:ext cx="97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4" name="Freeform 78"/>
            <p:cNvSpPr/>
            <p:nvPr/>
          </p:nvSpPr>
          <p:spPr bwMode="auto">
            <a:xfrm>
              <a:off x="1271" y="2293"/>
              <a:ext cx="91" cy="33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5" name="Freeform 79"/>
            <p:cNvSpPr/>
            <p:nvPr/>
          </p:nvSpPr>
          <p:spPr bwMode="auto">
            <a:xfrm>
              <a:off x="1329" y="2334"/>
              <a:ext cx="24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6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7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8" name="Freeform 82"/>
            <p:cNvSpPr/>
            <p:nvPr/>
          </p:nvSpPr>
          <p:spPr bwMode="auto">
            <a:xfrm>
              <a:off x="1388" y="2482"/>
              <a:ext cx="308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09" name="Freeform 83"/>
            <p:cNvSpPr/>
            <p:nvPr/>
          </p:nvSpPr>
          <p:spPr bwMode="auto">
            <a:xfrm>
              <a:off x="1443" y="2406"/>
              <a:ext cx="269" cy="189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0" name="Freeform 84"/>
            <p:cNvSpPr/>
            <p:nvPr/>
          </p:nvSpPr>
          <p:spPr bwMode="auto">
            <a:xfrm>
              <a:off x="1681" y="2264"/>
              <a:ext cx="325" cy="263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1" name="Freeform 85"/>
            <p:cNvSpPr/>
            <p:nvPr/>
          </p:nvSpPr>
          <p:spPr bwMode="auto">
            <a:xfrm>
              <a:off x="1536" y="2095"/>
              <a:ext cx="254" cy="396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2" name="Freeform 86"/>
            <p:cNvSpPr/>
            <p:nvPr/>
          </p:nvSpPr>
          <p:spPr bwMode="auto">
            <a:xfrm>
              <a:off x="1699" y="2121"/>
              <a:ext cx="98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3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4" name="Freeform 88"/>
            <p:cNvSpPr/>
            <p:nvPr/>
          </p:nvSpPr>
          <p:spPr bwMode="auto">
            <a:xfrm>
              <a:off x="1596" y="2275"/>
              <a:ext cx="63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5" name="Freeform 89"/>
            <p:cNvSpPr/>
            <p:nvPr/>
          </p:nvSpPr>
          <p:spPr bwMode="auto">
            <a:xfrm>
              <a:off x="1560" y="2338"/>
              <a:ext cx="99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6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7" name="Freeform 91"/>
            <p:cNvSpPr/>
            <p:nvPr/>
          </p:nvSpPr>
          <p:spPr bwMode="auto">
            <a:xfrm>
              <a:off x="1301" y="2274"/>
              <a:ext cx="49" cy="33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8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19" name="Freeform 93"/>
            <p:cNvSpPr/>
            <p:nvPr/>
          </p:nvSpPr>
          <p:spPr bwMode="auto">
            <a:xfrm>
              <a:off x="1590" y="2042"/>
              <a:ext cx="39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0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1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2" name="Freeform 96"/>
            <p:cNvSpPr/>
            <p:nvPr/>
          </p:nvSpPr>
          <p:spPr bwMode="auto">
            <a:xfrm>
              <a:off x="1630" y="2098"/>
              <a:ext cx="12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3" name="Freeform 97"/>
            <p:cNvSpPr/>
            <p:nvPr/>
          </p:nvSpPr>
          <p:spPr bwMode="auto">
            <a:xfrm>
              <a:off x="1605" y="2098"/>
              <a:ext cx="166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4" name="Freeform 98"/>
            <p:cNvSpPr/>
            <p:nvPr/>
          </p:nvSpPr>
          <p:spPr bwMode="auto">
            <a:xfrm>
              <a:off x="1627" y="2154"/>
              <a:ext cx="10" cy="70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5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6" name="Freeform 100"/>
            <p:cNvSpPr/>
            <p:nvPr/>
          </p:nvSpPr>
          <p:spPr bwMode="auto">
            <a:xfrm>
              <a:off x="1564" y="2157"/>
              <a:ext cx="64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7" name="Freeform 101"/>
            <p:cNvSpPr/>
            <p:nvPr/>
          </p:nvSpPr>
          <p:spPr bwMode="auto">
            <a:xfrm>
              <a:off x="1499" y="2122"/>
              <a:ext cx="112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8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29" name="Freeform 103"/>
            <p:cNvSpPr/>
            <p:nvPr/>
          </p:nvSpPr>
          <p:spPr bwMode="auto">
            <a:xfrm>
              <a:off x="1502" y="2223"/>
              <a:ext cx="27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0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1" name="Freeform 105"/>
            <p:cNvSpPr/>
            <p:nvPr/>
          </p:nvSpPr>
          <p:spPr bwMode="auto">
            <a:xfrm>
              <a:off x="1462" y="2296"/>
              <a:ext cx="31" cy="159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2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3" name="Freeform 107"/>
            <p:cNvSpPr/>
            <p:nvPr/>
          </p:nvSpPr>
          <p:spPr bwMode="auto">
            <a:xfrm>
              <a:off x="1420" y="2228"/>
              <a:ext cx="30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4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5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6" name="Freeform 110"/>
            <p:cNvSpPr/>
            <p:nvPr/>
          </p:nvSpPr>
          <p:spPr bwMode="auto">
            <a:xfrm>
              <a:off x="982" y="2342"/>
              <a:ext cx="310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7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8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39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40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41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42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43" name="Freeform 117"/>
            <p:cNvSpPr/>
            <p:nvPr/>
          </p:nvSpPr>
          <p:spPr bwMode="auto">
            <a:xfrm>
              <a:off x="894" y="2197"/>
              <a:ext cx="112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44" name="Freeform 118"/>
            <p:cNvSpPr/>
            <p:nvPr/>
          </p:nvSpPr>
          <p:spPr bwMode="auto">
            <a:xfrm>
              <a:off x="896" y="2216"/>
              <a:ext cx="54" cy="48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45" name="Freeform 119"/>
            <p:cNvSpPr/>
            <p:nvPr/>
          </p:nvSpPr>
          <p:spPr bwMode="auto">
            <a:xfrm>
              <a:off x="891" y="2238"/>
              <a:ext cx="58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46" name="Freeform 120"/>
            <p:cNvSpPr/>
            <p:nvPr/>
          </p:nvSpPr>
          <p:spPr bwMode="auto">
            <a:xfrm>
              <a:off x="894" y="2270"/>
              <a:ext cx="63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7947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</p:grpSp>
      <p:sp>
        <p:nvSpPr>
          <p:cNvPr id="77829" name="AutoShape 122"/>
          <p:cNvSpPr>
            <a:spLocks noChangeArrowheads="1"/>
          </p:cNvSpPr>
          <p:nvPr/>
        </p:nvSpPr>
        <p:spPr bwMode="auto">
          <a:xfrm rot="21566823" flipH="1">
            <a:off x="4859339" y="3214689"/>
            <a:ext cx="482600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/>
          <a:p>
            <a:pPr eaLnBrk="1" hangingPunct="1">
              <a:defRPr/>
            </a:pPr>
            <a:endParaRPr lang="es-CO" altLang="es-CO" sz="1345"/>
          </a:p>
        </p:txBody>
      </p:sp>
      <p:sp>
        <p:nvSpPr>
          <p:cNvPr id="2" name="1 Flecha abajo"/>
          <p:cNvSpPr/>
          <p:nvPr/>
        </p:nvSpPr>
        <p:spPr>
          <a:xfrm>
            <a:off x="6953253" y="3108326"/>
            <a:ext cx="363537" cy="615951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345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8114"/>
            <a:ext cx="3402013" cy="458715"/>
          </a:xfrm>
          <a:prstGeom prst="rect">
            <a:avLst/>
          </a:prstGeom>
          <a:solidFill>
            <a:schemeClr val="bg1"/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80" b="1" dirty="0">
                <a:latin typeface="Arial" panose="020B0604020202020204" pitchFamily="34" charset="0"/>
              </a:rPr>
              <a:t>Que es?</a:t>
            </a:r>
            <a:endParaRPr lang="es-MX" sz="2380" i="1" dirty="0">
              <a:latin typeface="Arial" panose="020B0604020202020204" pitchFamily="34" charset="0"/>
            </a:endParaRPr>
          </a:p>
        </p:txBody>
      </p:sp>
      <p:grpSp>
        <p:nvGrpSpPr>
          <p:cNvPr id="101379" name="Group 4"/>
          <p:cNvGrpSpPr/>
          <p:nvPr/>
        </p:nvGrpSpPr>
        <p:grpSpPr bwMode="auto">
          <a:xfrm flipH="1">
            <a:off x="3201988" y="2732088"/>
            <a:ext cx="1395413" cy="1568451"/>
            <a:chOff x="870" y="1817"/>
            <a:chExt cx="1136" cy="874"/>
          </a:xfrm>
        </p:grpSpPr>
        <p:sp>
          <p:nvSpPr>
            <p:cNvPr id="78853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54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55" name="Freeform 7"/>
            <p:cNvSpPr/>
            <p:nvPr/>
          </p:nvSpPr>
          <p:spPr bwMode="auto">
            <a:xfrm>
              <a:off x="1052" y="2342"/>
              <a:ext cx="310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56" name="Freeform 8"/>
            <p:cNvSpPr/>
            <p:nvPr/>
          </p:nvSpPr>
          <p:spPr bwMode="auto">
            <a:xfrm>
              <a:off x="1063" y="2349"/>
              <a:ext cx="293" cy="188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57" name="Freeform 9"/>
            <p:cNvSpPr/>
            <p:nvPr/>
          </p:nvSpPr>
          <p:spPr bwMode="auto">
            <a:xfrm>
              <a:off x="1072" y="2357"/>
              <a:ext cx="278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58" name="Freeform 10"/>
            <p:cNvSpPr/>
            <p:nvPr/>
          </p:nvSpPr>
          <p:spPr bwMode="auto">
            <a:xfrm>
              <a:off x="1082" y="2364"/>
              <a:ext cx="260" cy="165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59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0" name="Freeform 12"/>
            <p:cNvSpPr/>
            <p:nvPr/>
          </p:nvSpPr>
          <p:spPr bwMode="auto">
            <a:xfrm>
              <a:off x="1103" y="2378"/>
              <a:ext cx="225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1" name="Freeform 13"/>
            <p:cNvSpPr/>
            <p:nvPr/>
          </p:nvSpPr>
          <p:spPr bwMode="auto">
            <a:xfrm>
              <a:off x="1402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2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3" name="Freeform 15"/>
            <p:cNvSpPr/>
            <p:nvPr/>
          </p:nvSpPr>
          <p:spPr bwMode="auto">
            <a:xfrm>
              <a:off x="1421" y="2190"/>
              <a:ext cx="557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4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5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6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7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8" name="Freeform 20"/>
            <p:cNvSpPr/>
            <p:nvPr/>
          </p:nvSpPr>
          <p:spPr bwMode="auto">
            <a:xfrm>
              <a:off x="1468" y="2238"/>
              <a:ext cx="451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69" name="Freeform 21"/>
            <p:cNvSpPr/>
            <p:nvPr/>
          </p:nvSpPr>
          <p:spPr bwMode="auto">
            <a:xfrm>
              <a:off x="898" y="2163"/>
              <a:ext cx="146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0" name="Freeform 22"/>
            <p:cNvSpPr/>
            <p:nvPr/>
          </p:nvSpPr>
          <p:spPr bwMode="auto">
            <a:xfrm>
              <a:off x="902" y="2167"/>
              <a:ext cx="140" cy="180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1" name="Freeform 23"/>
            <p:cNvSpPr/>
            <p:nvPr/>
          </p:nvSpPr>
          <p:spPr bwMode="auto">
            <a:xfrm>
              <a:off x="907" y="2172"/>
              <a:ext cx="132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2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3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4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5" name="Freeform 27"/>
            <p:cNvSpPr/>
            <p:nvPr/>
          </p:nvSpPr>
          <p:spPr bwMode="auto">
            <a:xfrm>
              <a:off x="929" y="2191"/>
              <a:ext cx="97" cy="142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6" name="Freeform 28"/>
            <p:cNvSpPr/>
            <p:nvPr/>
          </p:nvSpPr>
          <p:spPr bwMode="auto">
            <a:xfrm>
              <a:off x="935" y="2196"/>
              <a:ext cx="89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7" name="Freeform 29"/>
            <p:cNvSpPr/>
            <p:nvPr/>
          </p:nvSpPr>
          <p:spPr bwMode="auto">
            <a:xfrm>
              <a:off x="1275" y="2251"/>
              <a:ext cx="168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8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79" name="Freeform 31"/>
            <p:cNvSpPr/>
            <p:nvPr/>
          </p:nvSpPr>
          <p:spPr bwMode="auto">
            <a:xfrm>
              <a:off x="1287" y="2263"/>
              <a:ext cx="146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0" name="Freeform 32"/>
            <p:cNvSpPr/>
            <p:nvPr/>
          </p:nvSpPr>
          <p:spPr bwMode="auto">
            <a:xfrm>
              <a:off x="1293" y="2268"/>
              <a:ext cx="138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1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2" name="Freeform 34"/>
            <p:cNvSpPr/>
            <p:nvPr/>
          </p:nvSpPr>
          <p:spPr bwMode="auto">
            <a:xfrm>
              <a:off x="1304" y="2280"/>
              <a:ext cx="119" cy="165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3" name="Freeform 35"/>
            <p:cNvSpPr/>
            <p:nvPr/>
          </p:nvSpPr>
          <p:spPr bwMode="auto">
            <a:xfrm>
              <a:off x="1309" y="2285"/>
              <a:ext cx="111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4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5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6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7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8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89" name="Freeform 41"/>
            <p:cNvSpPr/>
            <p:nvPr/>
          </p:nvSpPr>
          <p:spPr bwMode="auto">
            <a:xfrm>
              <a:off x="1581" y="1849"/>
              <a:ext cx="190" cy="303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0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1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2" name="Freeform 44"/>
            <p:cNvSpPr/>
            <p:nvPr/>
          </p:nvSpPr>
          <p:spPr bwMode="auto">
            <a:xfrm>
              <a:off x="1698" y="1828"/>
              <a:ext cx="128" cy="142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3" name="Freeform 45"/>
            <p:cNvSpPr/>
            <p:nvPr/>
          </p:nvSpPr>
          <p:spPr bwMode="auto">
            <a:xfrm>
              <a:off x="1704" y="1829"/>
              <a:ext cx="120" cy="134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4" name="Freeform 46"/>
            <p:cNvSpPr/>
            <p:nvPr/>
          </p:nvSpPr>
          <p:spPr bwMode="auto">
            <a:xfrm>
              <a:off x="1711" y="1831"/>
              <a:ext cx="111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5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6" name="Freeform 48"/>
            <p:cNvSpPr/>
            <p:nvPr/>
          </p:nvSpPr>
          <p:spPr bwMode="auto">
            <a:xfrm>
              <a:off x="1724" y="1834"/>
              <a:ext cx="94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7" name="Freeform 49"/>
            <p:cNvSpPr/>
            <p:nvPr/>
          </p:nvSpPr>
          <p:spPr bwMode="auto">
            <a:xfrm>
              <a:off x="1729" y="1836"/>
              <a:ext cx="88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8" name="Freeform 50"/>
            <p:cNvSpPr/>
            <p:nvPr/>
          </p:nvSpPr>
          <p:spPr bwMode="auto">
            <a:xfrm>
              <a:off x="1736" y="1837"/>
              <a:ext cx="79" cy="119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899" name="Freeform 51"/>
            <p:cNvSpPr/>
            <p:nvPr/>
          </p:nvSpPr>
          <p:spPr bwMode="auto">
            <a:xfrm>
              <a:off x="1742" y="1839"/>
              <a:ext cx="71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0" name="Freeform 52"/>
            <p:cNvSpPr/>
            <p:nvPr/>
          </p:nvSpPr>
          <p:spPr bwMode="auto">
            <a:xfrm>
              <a:off x="988" y="2306"/>
              <a:ext cx="84" cy="96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1" name="Freeform 53"/>
            <p:cNvSpPr/>
            <p:nvPr/>
          </p:nvSpPr>
          <p:spPr bwMode="auto">
            <a:xfrm>
              <a:off x="1388" y="2406"/>
              <a:ext cx="85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2" name="Freeform 54"/>
            <p:cNvSpPr/>
            <p:nvPr/>
          </p:nvSpPr>
          <p:spPr bwMode="auto">
            <a:xfrm>
              <a:off x="1506" y="2110"/>
              <a:ext cx="268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3" name="Freeform 55"/>
            <p:cNvSpPr/>
            <p:nvPr/>
          </p:nvSpPr>
          <p:spPr bwMode="auto">
            <a:xfrm>
              <a:off x="1558" y="1932"/>
              <a:ext cx="35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4" name="Freeform 56"/>
            <p:cNvSpPr/>
            <p:nvPr/>
          </p:nvSpPr>
          <p:spPr bwMode="auto">
            <a:xfrm>
              <a:off x="1592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5" name="Freeform 57"/>
            <p:cNvSpPr/>
            <p:nvPr/>
          </p:nvSpPr>
          <p:spPr bwMode="auto">
            <a:xfrm>
              <a:off x="1567" y="1895"/>
              <a:ext cx="35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6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7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8" name="Freeform 60"/>
            <p:cNvSpPr/>
            <p:nvPr/>
          </p:nvSpPr>
          <p:spPr bwMode="auto">
            <a:xfrm>
              <a:off x="1631" y="1916"/>
              <a:ext cx="89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09" name="Freeform 61"/>
            <p:cNvSpPr/>
            <p:nvPr/>
          </p:nvSpPr>
          <p:spPr bwMode="auto">
            <a:xfrm>
              <a:off x="1523" y="1939"/>
              <a:ext cx="66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0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1" name="Freeform 63"/>
            <p:cNvSpPr/>
            <p:nvPr/>
          </p:nvSpPr>
          <p:spPr bwMode="auto">
            <a:xfrm>
              <a:off x="1609" y="1966"/>
              <a:ext cx="67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2" name="Freeform 64"/>
            <p:cNvSpPr/>
            <p:nvPr/>
          </p:nvSpPr>
          <p:spPr bwMode="auto">
            <a:xfrm>
              <a:off x="1667" y="1989"/>
              <a:ext cx="75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3" name="Freeform 65"/>
            <p:cNvSpPr/>
            <p:nvPr/>
          </p:nvSpPr>
          <p:spPr bwMode="auto">
            <a:xfrm>
              <a:off x="1728" y="1847"/>
              <a:ext cx="59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4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5" name="Freeform 67"/>
            <p:cNvSpPr/>
            <p:nvPr/>
          </p:nvSpPr>
          <p:spPr bwMode="auto">
            <a:xfrm>
              <a:off x="1667" y="1817"/>
              <a:ext cx="163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6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7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8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19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0" name="Freeform 72"/>
            <p:cNvSpPr/>
            <p:nvPr/>
          </p:nvSpPr>
          <p:spPr bwMode="auto">
            <a:xfrm>
              <a:off x="1247" y="2228"/>
              <a:ext cx="195" cy="196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1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2" name="Freeform 74"/>
            <p:cNvSpPr/>
            <p:nvPr/>
          </p:nvSpPr>
          <p:spPr bwMode="auto">
            <a:xfrm>
              <a:off x="1265" y="2333"/>
              <a:ext cx="75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3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4" name="Freeform 76"/>
            <p:cNvSpPr/>
            <p:nvPr/>
          </p:nvSpPr>
          <p:spPr bwMode="auto">
            <a:xfrm>
              <a:off x="1268" y="2371"/>
              <a:ext cx="59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5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6" name="Freeform 78"/>
            <p:cNvSpPr/>
            <p:nvPr/>
          </p:nvSpPr>
          <p:spPr bwMode="auto">
            <a:xfrm>
              <a:off x="1271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7" name="Freeform 79"/>
            <p:cNvSpPr/>
            <p:nvPr/>
          </p:nvSpPr>
          <p:spPr bwMode="auto">
            <a:xfrm>
              <a:off x="1328" y="2334"/>
              <a:ext cx="27" cy="27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8" name="Freeform 80"/>
            <p:cNvSpPr/>
            <p:nvPr/>
          </p:nvSpPr>
          <p:spPr bwMode="auto">
            <a:xfrm>
              <a:off x="1344" y="2321"/>
              <a:ext cx="26" cy="19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29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0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1" name="Freeform 83"/>
            <p:cNvSpPr/>
            <p:nvPr/>
          </p:nvSpPr>
          <p:spPr bwMode="auto">
            <a:xfrm>
              <a:off x="1443" y="2406"/>
              <a:ext cx="270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2" name="Freeform 84"/>
            <p:cNvSpPr/>
            <p:nvPr/>
          </p:nvSpPr>
          <p:spPr bwMode="auto">
            <a:xfrm>
              <a:off x="1682" y="2264"/>
              <a:ext cx="324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3" name="Freeform 85"/>
            <p:cNvSpPr/>
            <p:nvPr/>
          </p:nvSpPr>
          <p:spPr bwMode="auto">
            <a:xfrm>
              <a:off x="1536" y="2095"/>
              <a:ext cx="256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4" name="Freeform 86"/>
            <p:cNvSpPr/>
            <p:nvPr/>
          </p:nvSpPr>
          <p:spPr bwMode="auto">
            <a:xfrm>
              <a:off x="1700" y="2121"/>
              <a:ext cx="97" cy="142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5" name="Freeform 87"/>
            <p:cNvSpPr/>
            <p:nvPr/>
          </p:nvSpPr>
          <p:spPr bwMode="auto">
            <a:xfrm>
              <a:off x="1603" y="2257"/>
              <a:ext cx="110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6" name="Freeform 88"/>
            <p:cNvSpPr/>
            <p:nvPr/>
          </p:nvSpPr>
          <p:spPr bwMode="auto">
            <a:xfrm>
              <a:off x="1596" y="2275"/>
              <a:ext cx="65" cy="65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7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8" name="Freeform 90"/>
            <p:cNvSpPr/>
            <p:nvPr/>
          </p:nvSpPr>
          <p:spPr bwMode="auto">
            <a:xfrm>
              <a:off x="1247" y="2233"/>
              <a:ext cx="67" cy="50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39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0" name="Freeform 92"/>
            <p:cNvSpPr/>
            <p:nvPr/>
          </p:nvSpPr>
          <p:spPr bwMode="auto">
            <a:xfrm>
              <a:off x="1110" y="2049"/>
              <a:ext cx="190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1" name="Freeform 93"/>
            <p:cNvSpPr/>
            <p:nvPr/>
          </p:nvSpPr>
          <p:spPr bwMode="auto">
            <a:xfrm>
              <a:off x="1590" y="2042"/>
              <a:ext cx="39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2" name="Freeform 94"/>
            <p:cNvSpPr/>
            <p:nvPr/>
          </p:nvSpPr>
          <p:spPr bwMode="auto">
            <a:xfrm>
              <a:off x="1598" y="2053"/>
              <a:ext cx="28" cy="19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3" name="Freeform 95"/>
            <p:cNvSpPr/>
            <p:nvPr/>
          </p:nvSpPr>
          <p:spPr bwMode="auto">
            <a:xfrm>
              <a:off x="1505" y="2172"/>
              <a:ext cx="119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4" name="Freeform 96"/>
            <p:cNvSpPr/>
            <p:nvPr/>
          </p:nvSpPr>
          <p:spPr bwMode="auto">
            <a:xfrm>
              <a:off x="1630" y="2098"/>
              <a:ext cx="12" cy="57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5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6" name="Freeform 98"/>
            <p:cNvSpPr/>
            <p:nvPr/>
          </p:nvSpPr>
          <p:spPr bwMode="auto">
            <a:xfrm>
              <a:off x="1627" y="2154"/>
              <a:ext cx="9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7" name="Freeform 99"/>
            <p:cNvSpPr/>
            <p:nvPr/>
          </p:nvSpPr>
          <p:spPr bwMode="auto">
            <a:xfrm>
              <a:off x="1592" y="2148"/>
              <a:ext cx="53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8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49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0" name="Freeform 102"/>
            <p:cNvSpPr/>
            <p:nvPr/>
          </p:nvSpPr>
          <p:spPr bwMode="auto">
            <a:xfrm>
              <a:off x="1506" y="2128"/>
              <a:ext cx="105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1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2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3" name="Freeform 105"/>
            <p:cNvSpPr/>
            <p:nvPr/>
          </p:nvSpPr>
          <p:spPr bwMode="auto">
            <a:xfrm>
              <a:off x="1462" y="2296"/>
              <a:ext cx="34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4" name="Freeform 106"/>
            <p:cNvSpPr/>
            <p:nvPr/>
          </p:nvSpPr>
          <p:spPr bwMode="auto">
            <a:xfrm>
              <a:off x="1437" y="2130"/>
              <a:ext cx="155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5" name="Freeform 107"/>
            <p:cNvSpPr/>
            <p:nvPr/>
          </p:nvSpPr>
          <p:spPr bwMode="auto">
            <a:xfrm>
              <a:off x="1421" y="2228"/>
              <a:ext cx="28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6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7" name="Freeform 109"/>
            <p:cNvSpPr/>
            <p:nvPr/>
          </p:nvSpPr>
          <p:spPr bwMode="auto">
            <a:xfrm>
              <a:off x="1023" y="2316"/>
              <a:ext cx="53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8" name="Freeform 110"/>
            <p:cNvSpPr/>
            <p:nvPr/>
          </p:nvSpPr>
          <p:spPr bwMode="auto">
            <a:xfrm>
              <a:off x="982" y="2342"/>
              <a:ext cx="310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59" name="Freeform 111"/>
            <p:cNvSpPr/>
            <p:nvPr/>
          </p:nvSpPr>
          <p:spPr bwMode="auto">
            <a:xfrm>
              <a:off x="1032" y="2281"/>
              <a:ext cx="284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0" name="Freeform 112"/>
            <p:cNvSpPr/>
            <p:nvPr/>
          </p:nvSpPr>
          <p:spPr bwMode="auto">
            <a:xfrm>
              <a:off x="1361" y="2186"/>
              <a:ext cx="72" cy="96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1" name="Freeform 113"/>
            <p:cNvSpPr/>
            <p:nvPr/>
          </p:nvSpPr>
          <p:spPr bwMode="auto">
            <a:xfrm>
              <a:off x="1280" y="2493"/>
              <a:ext cx="119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2" name="Freeform 114"/>
            <p:cNvSpPr/>
            <p:nvPr/>
          </p:nvSpPr>
          <p:spPr bwMode="auto">
            <a:xfrm>
              <a:off x="871" y="2132"/>
              <a:ext cx="173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3" name="Freeform 115"/>
            <p:cNvSpPr/>
            <p:nvPr/>
          </p:nvSpPr>
          <p:spPr bwMode="auto">
            <a:xfrm>
              <a:off x="870" y="2140"/>
              <a:ext cx="90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4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5" name="Freeform 117"/>
            <p:cNvSpPr/>
            <p:nvPr/>
          </p:nvSpPr>
          <p:spPr bwMode="auto">
            <a:xfrm>
              <a:off x="895" y="2197"/>
              <a:ext cx="115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6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7" name="Freeform 119"/>
            <p:cNvSpPr/>
            <p:nvPr/>
          </p:nvSpPr>
          <p:spPr bwMode="auto">
            <a:xfrm>
              <a:off x="889" y="2238"/>
              <a:ext cx="58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8" name="Freeform 120"/>
            <p:cNvSpPr/>
            <p:nvPr/>
          </p:nvSpPr>
          <p:spPr bwMode="auto">
            <a:xfrm>
              <a:off x="895" y="2270"/>
              <a:ext cx="63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78969" name="Freeform 121"/>
            <p:cNvSpPr/>
            <p:nvPr/>
          </p:nvSpPr>
          <p:spPr bwMode="auto">
            <a:xfrm>
              <a:off x="937" y="2268"/>
              <a:ext cx="81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</p:grpSp>
      <p:sp>
        <p:nvSpPr>
          <p:cNvPr id="45061" name="AutoShape 122"/>
          <p:cNvSpPr>
            <a:spLocks noChangeArrowheads="1"/>
          </p:cNvSpPr>
          <p:nvPr/>
        </p:nvSpPr>
        <p:spPr bwMode="auto">
          <a:xfrm rot="21566823" flipH="1">
            <a:off x="4864102" y="3216275"/>
            <a:ext cx="481012" cy="427039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0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Título 1"/>
          <p:cNvSpPr>
            <a:spLocks noGrp="1"/>
          </p:cNvSpPr>
          <p:nvPr>
            <p:ph type="title"/>
          </p:nvPr>
        </p:nvSpPr>
        <p:spPr>
          <a:xfrm>
            <a:off x="3149601" y="1719265"/>
            <a:ext cx="5892800" cy="739775"/>
          </a:xfrm>
        </p:spPr>
        <p:txBody>
          <a:bodyPr>
            <a:normAutofit/>
          </a:bodyPr>
          <a:lstStyle/>
          <a:p>
            <a:pPr algn="r"/>
            <a:endParaRPr lang="es-CO" altLang="es-CO">
              <a:latin typeface="Nexa Bold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3459165" y="2171701"/>
          <a:ext cx="5605463" cy="26520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05463"/>
              </a:tblGrid>
              <a:tr h="2652011">
                <a:tc>
                  <a:txBody>
                    <a:bodyPr/>
                    <a:lstStyle/>
                    <a:p>
                      <a:pPr algn="just"/>
                      <a:r>
                        <a:rPr lang="es-CO" sz="2100" b="1" dirty="0">
                          <a:solidFill>
                            <a:schemeClr val="l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es-CO" sz="21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Es un documento electrónico </a:t>
                      </a:r>
                      <a:endParaRPr lang="es-CO" sz="2100" b="1" dirty="0"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/>
                      <a:endParaRPr lang="es-CO" sz="2100" b="1" dirty="0">
                        <a:solidFill>
                          <a:schemeClr val="lt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/>
                      <a:r>
                        <a:rPr lang="es-CO" sz="2100" b="1" dirty="0">
                          <a:solidFill>
                            <a:schemeClr val="l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es-CO" sz="2100" b="1" dirty="0"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Constituye el soporte de los costos y deducciones en el impuesto sobre la renta y complementarios  derivado de los pagos o abonos en cuenta, relacionados con la nómina, que se desprenden de una relación laboral</a:t>
                      </a:r>
                      <a:r>
                        <a:rPr lang="es-CO" sz="2100" b="1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es-CO" sz="1900" dirty="0">
                        <a:solidFill>
                          <a:schemeClr val="tx1"/>
                        </a:solidFill>
                      </a:endParaRPr>
                    </a:p>
                  </a:txBody>
                  <a:tcPr marL="51260" marR="51260" marT="25525" marB="25525">
                    <a:solidFill>
                      <a:schemeClr val="bg2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8113"/>
            <a:ext cx="3402013" cy="825098"/>
          </a:xfrm>
          <a:prstGeom prst="rect">
            <a:avLst/>
          </a:prstGeom>
          <a:solidFill>
            <a:schemeClr val="bg1"/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80" b="1" dirty="0">
                <a:latin typeface="Arial" panose="020B0604020202020204" pitchFamily="34" charset="0"/>
              </a:rPr>
              <a:t>Que efectos tributarios origina?</a:t>
            </a:r>
            <a:endParaRPr lang="es-MX" sz="2380" i="1" dirty="0">
              <a:latin typeface="Arial" panose="020B0604020202020204" pitchFamily="34" charset="0"/>
            </a:endParaRPr>
          </a:p>
        </p:txBody>
      </p:sp>
      <p:grpSp>
        <p:nvGrpSpPr>
          <p:cNvPr id="105475" name="Group 4"/>
          <p:cNvGrpSpPr/>
          <p:nvPr/>
        </p:nvGrpSpPr>
        <p:grpSpPr bwMode="auto">
          <a:xfrm flipH="1">
            <a:off x="3201988" y="2732088"/>
            <a:ext cx="1395413" cy="1568451"/>
            <a:chOff x="870" y="1817"/>
            <a:chExt cx="1136" cy="874"/>
          </a:xfrm>
        </p:grpSpPr>
        <p:sp>
          <p:nvSpPr>
            <p:cNvPr id="80901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02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03" name="Freeform 7"/>
            <p:cNvSpPr/>
            <p:nvPr/>
          </p:nvSpPr>
          <p:spPr bwMode="auto">
            <a:xfrm>
              <a:off x="1052" y="2342"/>
              <a:ext cx="310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04" name="Freeform 8"/>
            <p:cNvSpPr/>
            <p:nvPr/>
          </p:nvSpPr>
          <p:spPr bwMode="auto">
            <a:xfrm>
              <a:off x="1063" y="2349"/>
              <a:ext cx="293" cy="188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05" name="Freeform 9"/>
            <p:cNvSpPr/>
            <p:nvPr/>
          </p:nvSpPr>
          <p:spPr bwMode="auto">
            <a:xfrm>
              <a:off x="1072" y="2357"/>
              <a:ext cx="278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06" name="Freeform 10"/>
            <p:cNvSpPr/>
            <p:nvPr/>
          </p:nvSpPr>
          <p:spPr bwMode="auto">
            <a:xfrm>
              <a:off x="1082" y="2364"/>
              <a:ext cx="260" cy="165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07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08" name="Freeform 12"/>
            <p:cNvSpPr/>
            <p:nvPr/>
          </p:nvSpPr>
          <p:spPr bwMode="auto">
            <a:xfrm>
              <a:off x="1103" y="2378"/>
              <a:ext cx="225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09" name="Freeform 13"/>
            <p:cNvSpPr/>
            <p:nvPr/>
          </p:nvSpPr>
          <p:spPr bwMode="auto">
            <a:xfrm>
              <a:off x="1402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0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1" name="Freeform 15"/>
            <p:cNvSpPr/>
            <p:nvPr/>
          </p:nvSpPr>
          <p:spPr bwMode="auto">
            <a:xfrm>
              <a:off x="1421" y="2190"/>
              <a:ext cx="557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2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3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4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5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6" name="Freeform 20"/>
            <p:cNvSpPr/>
            <p:nvPr/>
          </p:nvSpPr>
          <p:spPr bwMode="auto">
            <a:xfrm>
              <a:off x="1468" y="2238"/>
              <a:ext cx="451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7" name="Freeform 21"/>
            <p:cNvSpPr/>
            <p:nvPr/>
          </p:nvSpPr>
          <p:spPr bwMode="auto">
            <a:xfrm>
              <a:off x="898" y="2163"/>
              <a:ext cx="146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8" name="Freeform 22"/>
            <p:cNvSpPr/>
            <p:nvPr/>
          </p:nvSpPr>
          <p:spPr bwMode="auto">
            <a:xfrm>
              <a:off x="902" y="2167"/>
              <a:ext cx="140" cy="180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19" name="Freeform 23"/>
            <p:cNvSpPr/>
            <p:nvPr/>
          </p:nvSpPr>
          <p:spPr bwMode="auto">
            <a:xfrm>
              <a:off x="907" y="2172"/>
              <a:ext cx="132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0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1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2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3" name="Freeform 27"/>
            <p:cNvSpPr/>
            <p:nvPr/>
          </p:nvSpPr>
          <p:spPr bwMode="auto">
            <a:xfrm>
              <a:off x="929" y="2191"/>
              <a:ext cx="97" cy="142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4" name="Freeform 28"/>
            <p:cNvSpPr/>
            <p:nvPr/>
          </p:nvSpPr>
          <p:spPr bwMode="auto">
            <a:xfrm>
              <a:off x="935" y="2196"/>
              <a:ext cx="89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5" name="Freeform 29"/>
            <p:cNvSpPr/>
            <p:nvPr/>
          </p:nvSpPr>
          <p:spPr bwMode="auto">
            <a:xfrm>
              <a:off x="1275" y="2251"/>
              <a:ext cx="168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6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7" name="Freeform 31"/>
            <p:cNvSpPr/>
            <p:nvPr/>
          </p:nvSpPr>
          <p:spPr bwMode="auto">
            <a:xfrm>
              <a:off x="1287" y="2263"/>
              <a:ext cx="146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8" name="Freeform 32"/>
            <p:cNvSpPr/>
            <p:nvPr/>
          </p:nvSpPr>
          <p:spPr bwMode="auto">
            <a:xfrm>
              <a:off x="1293" y="2268"/>
              <a:ext cx="138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29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0" name="Freeform 34"/>
            <p:cNvSpPr/>
            <p:nvPr/>
          </p:nvSpPr>
          <p:spPr bwMode="auto">
            <a:xfrm>
              <a:off x="1304" y="2280"/>
              <a:ext cx="119" cy="165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1" name="Freeform 35"/>
            <p:cNvSpPr/>
            <p:nvPr/>
          </p:nvSpPr>
          <p:spPr bwMode="auto">
            <a:xfrm>
              <a:off x="1309" y="2285"/>
              <a:ext cx="111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2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3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4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5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6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7" name="Freeform 41"/>
            <p:cNvSpPr/>
            <p:nvPr/>
          </p:nvSpPr>
          <p:spPr bwMode="auto">
            <a:xfrm>
              <a:off x="1581" y="1849"/>
              <a:ext cx="190" cy="303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8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39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0" name="Freeform 44"/>
            <p:cNvSpPr/>
            <p:nvPr/>
          </p:nvSpPr>
          <p:spPr bwMode="auto">
            <a:xfrm>
              <a:off x="1698" y="1828"/>
              <a:ext cx="128" cy="142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1" name="Freeform 45"/>
            <p:cNvSpPr/>
            <p:nvPr/>
          </p:nvSpPr>
          <p:spPr bwMode="auto">
            <a:xfrm>
              <a:off x="1704" y="1829"/>
              <a:ext cx="120" cy="134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2" name="Freeform 46"/>
            <p:cNvSpPr/>
            <p:nvPr/>
          </p:nvSpPr>
          <p:spPr bwMode="auto">
            <a:xfrm>
              <a:off x="1711" y="1831"/>
              <a:ext cx="111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3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4" name="Freeform 48"/>
            <p:cNvSpPr/>
            <p:nvPr/>
          </p:nvSpPr>
          <p:spPr bwMode="auto">
            <a:xfrm>
              <a:off x="1724" y="1834"/>
              <a:ext cx="94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5" name="Freeform 49"/>
            <p:cNvSpPr/>
            <p:nvPr/>
          </p:nvSpPr>
          <p:spPr bwMode="auto">
            <a:xfrm>
              <a:off x="1729" y="1836"/>
              <a:ext cx="88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6" name="Freeform 50"/>
            <p:cNvSpPr/>
            <p:nvPr/>
          </p:nvSpPr>
          <p:spPr bwMode="auto">
            <a:xfrm>
              <a:off x="1736" y="1837"/>
              <a:ext cx="79" cy="119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7" name="Freeform 51"/>
            <p:cNvSpPr/>
            <p:nvPr/>
          </p:nvSpPr>
          <p:spPr bwMode="auto">
            <a:xfrm>
              <a:off x="1742" y="1839"/>
              <a:ext cx="71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8" name="Freeform 52"/>
            <p:cNvSpPr/>
            <p:nvPr/>
          </p:nvSpPr>
          <p:spPr bwMode="auto">
            <a:xfrm>
              <a:off x="988" y="2306"/>
              <a:ext cx="84" cy="96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49" name="Freeform 53"/>
            <p:cNvSpPr/>
            <p:nvPr/>
          </p:nvSpPr>
          <p:spPr bwMode="auto">
            <a:xfrm>
              <a:off x="1388" y="2406"/>
              <a:ext cx="85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0" name="Freeform 54"/>
            <p:cNvSpPr/>
            <p:nvPr/>
          </p:nvSpPr>
          <p:spPr bwMode="auto">
            <a:xfrm>
              <a:off x="1506" y="2110"/>
              <a:ext cx="268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1" name="Freeform 55"/>
            <p:cNvSpPr/>
            <p:nvPr/>
          </p:nvSpPr>
          <p:spPr bwMode="auto">
            <a:xfrm>
              <a:off x="1558" y="1932"/>
              <a:ext cx="35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2" name="Freeform 56"/>
            <p:cNvSpPr/>
            <p:nvPr/>
          </p:nvSpPr>
          <p:spPr bwMode="auto">
            <a:xfrm>
              <a:off x="1592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3" name="Freeform 57"/>
            <p:cNvSpPr/>
            <p:nvPr/>
          </p:nvSpPr>
          <p:spPr bwMode="auto">
            <a:xfrm>
              <a:off x="1567" y="1895"/>
              <a:ext cx="35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4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5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6" name="Freeform 60"/>
            <p:cNvSpPr/>
            <p:nvPr/>
          </p:nvSpPr>
          <p:spPr bwMode="auto">
            <a:xfrm>
              <a:off x="1631" y="1916"/>
              <a:ext cx="89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7" name="Freeform 61"/>
            <p:cNvSpPr/>
            <p:nvPr/>
          </p:nvSpPr>
          <p:spPr bwMode="auto">
            <a:xfrm>
              <a:off x="1523" y="1939"/>
              <a:ext cx="66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8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59" name="Freeform 63"/>
            <p:cNvSpPr/>
            <p:nvPr/>
          </p:nvSpPr>
          <p:spPr bwMode="auto">
            <a:xfrm>
              <a:off x="1609" y="1966"/>
              <a:ext cx="67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0" name="Freeform 64"/>
            <p:cNvSpPr/>
            <p:nvPr/>
          </p:nvSpPr>
          <p:spPr bwMode="auto">
            <a:xfrm>
              <a:off x="1667" y="1989"/>
              <a:ext cx="75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1" name="Freeform 65"/>
            <p:cNvSpPr/>
            <p:nvPr/>
          </p:nvSpPr>
          <p:spPr bwMode="auto">
            <a:xfrm>
              <a:off x="1728" y="1847"/>
              <a:ext cx="59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2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3" name="Freeform 67"/>
            <p:cNvSpPr/>
            <p:nvPr/>
          </p:nvSpPr>
          <p:spPr bwMode="auto">
            <a:xfrm>
              <a:off x="1667" y="1817"/>
              <a:ext cx="163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4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5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6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7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8" name="Freeform 72"/>
            <p:cNvSpPr/>
            <p:nvPr/>
          </p:nvSpPr>
          <p:spPr bwMode="auto">
            <a:xfrm>
              <a:off x="1247" y="2228"/>
              <a:ext cx="195" cy="196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69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0" name="Freeform 74"/>
            <p:cNvSpPr/>
            <p:nvPr/>
          </p:nvSpPr>
          <p:spPr bwMode="auto">
            <a:xfrm>
              <a:off x="1265" y="2333"/>
              <a:ext cx="75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1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2" name="Freeform 76"/>
            <p:cNvSpPr/>
            <p:nvPr/>
          </p:nvSpPr>
          <p:spPr bwMode="auto">
            <a:xfrm>
              <a:off x="1268" y="2371"/>
              <a:ext cx="59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3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4" name="Freeform 78"/>
            <p:cNvSpPr/>
            <p:nvPr/>
          </p:nvSpPr>
          <p:spPr bwMode="auto">
            <a:xfrm>
              <a:off x="1271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5" name="Freeform 79"/>
            <p:cNvSpPr/>
            <p:nvPr/>
          </p:nvSpPr>
          <p:spPr bwMode="auto">
            <a:xfrm>
              <a:off x="1328" y="2334"/>
              <a:ext cx="27" cy="27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6" name="Freeform 80"/>
            <p:cNvSpPr/>
            <p:nvPr/>
          </p:nvSpPr>
          <p:spPr bwMode="auto">
            <a:xfrm>
              <a:off x="1344" y="2321"/>
              <a:ext cx="26" cy="19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7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8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79" name="Freeform 83"/>
            <p:cNvSpPr/>
            <p:nvPr/>
          </p:nvSpPr>
          <p:spPr bwMode="auto">
            <a:xfrm>
              <a:off x="1443" y="2406"/>
              <a:ext cx="270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0" name="Freeform 84"/>
            <p:cNvSpPr/>
            <p:nvPr/>
          </p:nvSpPr>
          <p:spPr bwMode="auto">
            <a:xfrm>
              <a:off x="1682" y="2264"/>
              <a:ext cx="324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1" name="Freeform 85"/>
            <p:cNvSpPr/>
            <p:nvPr/>
          </p:nvSpPr>
          <p:spPr bwMode="auto">
            <a:xfrm>
              <a:off x="1536" y="2095"/>
              <a:ext cx="256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2" name="Freeform 86"/>
            <p:cNvSpPr/>
            <p:nvPr/>
          </p:nvSpPr>
          <p:spPr bwMode="auto">
            <a:xfrm>
              <a:off x="1700" y="2121"/>
              <a:ext cx="97" cy="142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3" name="Freeform 87"/>
            <p:cNvSpPr/>
            <p:nvPr/>
          </p:nvSpPr>
          <p:spPr bwMode="auto">
            <a:xfrm>
              <a:off x="1603" y="2257"/>
              <a:ext cx="110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4" name="Freeform 88"/>
            <p:cNvSpPr/>
            <p:nvPr/>
          </p:nvSpPr>
          <p:spPr bwMode="auto">
            <a:xfrm>
              <a:off x="1596" y="2275"/>
              <a:ext cx="65" cy="65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5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6" name="Freeform 90"/>
            <p:cNvSpPr/>
            <p:nvPr/>
          </p:nvSpPr>
          <p:spPr bwMode="auto">
            <a:xfrm>
              <a:off x="1247" y="2233"/>
              <a:ext cx="67" cy="50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7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8" name="Freeform 92"/>
            <p:cNvSpPr/>
            <p:nvPr/>
          </p:nvSpPr>
          <p:spPr bwMode="auto">
            <a:xfrm>
              <a:off x="1110" y="2049"/>
              <a:ext cx="190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89" name="Freeform 93"/>
            <p:cNvSpPr/>
            <p:nvPr/>
          </p:nvSpPr>
          <p:spPr bwMode="auto">
            <a:xfrm>
              <a:off x="1590" y="2042"/>
              <a:ext cx="39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0" name="Freeform 94"/>
            <p:cNvSpPr/>
            <p:nvPr/>
          </p:nvSpPr>
          <p:spPr bwMode="auto">
            <a:xfrm>
              <a:off x="1598" y="2053"/>
              <a:ext cx="28" cy="19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1" name="Freeform 95"/>
            <p:cNvSpPr/>
            <p:nvPr/>
          </p:nvSpPr>
          <p:spPr bwMode="auto">
            <a:xfrm>
              <a:off x="1505" y="2172"/>
              <a:ext cx="119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2" name="Freeform 96"/>
            <p:cNvSpPr/>
            <p:nvPr/>
          </p:nvSpPr>
          <p:spPr bwMode="auto">
            <a:xfrm>
              <a:off x="1630" y="2098"/>
              <a:ext cx="12" cy="57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3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4" name="Freeform 98"/>
            <p:cNvSpPr/>
            <p:nvPr/>
          </p:nvSpPr>
          <p:spPr bwMode="auto">
            <a:xfrm>
              <a:off x="1627" y="2154"/>
              <a:ext cx="9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5" name="Freeform 99"/>
            <p:cNvSpPr/>
            <p:nvPr/>
          </p:nvSpPr>
          <p:spPr bwMode="auto">
            <a:xfrm>
              <a:off x="1592" y="2148"/>
              <a:ext cx="53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6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7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8" name="Freeform 102"/>
            <p:cNvSpPr/>
            <p:nvPr/>
          </p:nvSpPr>
          <p:spPr bwMode="auto">
            <a:xfrm>
              <a:off x="1506" y="2128"/>
              <a:ext cx="105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0999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0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1" name="Freeform 105"/>
            <p:cNvSpPr/>
            <p:nvPr/>
          </p:nvSpPr>
          <p:spPr bwMode="auto">
            <a:xfrm>
              <a:off x="1462" y="2296"/>
              <a:ext cx="34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2" name="Freeform 106"/>
            <p:cNvSpPr/>
            <p:nvPr/>
          </p:nvSpPr>
          <p:spPr bwMode="auto">
            <a:xfrm>
              <a:off x="1437" y="2130"/>
              <a:ext cx="155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3" name="Freeform 107"/>
            <p:cNvSpPr/>
            <p:nvPr/>
          </p:nvSpPr>
          <p:spPr bwMode="auto">
            <a:xfrm>
              <a:off x="1421" y="2228"/>
              <a:ext cx="28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4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5" name="Freeform 109"/>
            <p:cNvSpPr/>
            <p:nvPr/>
          </p:nvSpPr>
          <p:spPr bwMode="auto">
            <a:xfrm>
              <a:off x="1023" y="2316"/>
              <a:ext cx="53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6" name="Freeform 110"/>
            <p:cNvSpPr/>
            <p:nvPr/>
          </p:nvSpPr>
          <p:spPr bwMode="auto">
            <a:xfrm>
              <a:off x="982" y="2342"/>
              <a:ext cx="310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7" name="Freeform 111"/>
            <p:cNvSpPr/>
            <p:nvPr/>
          </p:nvSpPr>
          <p:spPr bwMode="auto">
            <a:xfrm>
              <a:off x="1032" y="2281"/>
              <a:ext cx="284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8" name="Freeform 112"/>
            <p:cNvSpPr/>
            <p:nvPr/>
          </p:nvSpPr>
          <p:spPr bwMode="auto">
            <a:xfrm>
              <a:off x="1361" y="2186"/>
              <a:ext cx="72" cy="96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09" name="Freeform 113"/>
            <p:cNvSpPr/>
            <p:nvPr/>
          </p:nvSpPr>
          <p:spPr bwMode="auto">
            <a:xfrm>
              <a:off x="1280" y="2493"/>
              <a:ext cx="119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10" name="Freeform 114"/>
            <p:cNvSpPr/>
            <p:nvPr/>
          </p:nvSpPr>
          <p:spPr bwMode="auto">
            <a:xfrm>
              <a:off x="871" y="2132"/>
              <a:ext cx="173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11" name="Freeform 115"/>
            <p:cNvSpPr/>
            <p:nvPr/>
          </p:nvSpPr>
          <p:spPr bwMode="auto">
            <a:xfrm>
              <a:off x="870" y="2140"/>
              <a:ext cx="90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12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13" name="Freeform 117"/>
            <p:cNvSpPr/>
            <p:nvPr/>
          </p:nvSpPr>
          <p:spPr bwMode="auto">
            <a:xfrm>
              <a:off x="895" y="2197"/>
              <a:ext cx="115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14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15" name="Freeform 119"/>
            <p:cNvSpPr/>
            <p:nvPr/>
          </p:nvSpPr>
          <p:spPr bwMode="auto">
            <a:xfrm>
              <a:off x="889" y="2238"/>
              <a:ext cx="58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16" name="Freeform 120"/>
            <p:cNvSpPr/>
            <p:nvPr/>
          </p:nvSpPr>
          <p:spPr bwMode="auto">
            <a:xfrm>
              <a:off x="895" y="2270"/>
              <a:ext cx="63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1017" name="Freeform 121"/>
            <p:cNvSpPr/>
            <p:nvPr/>
          </p:nvSpPr>
          <p:spPr bwMode="auto">
            <a:xfrm>
              <a:off x="937" y="2268"/>
              <a:ext cx="81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</p:grpSp>
      <p:sp>
        <p:nvSpPr>
          <p:cNvPr id="45061" name="AutoShape 122"/>
          <p:cNvSpPr>
            <a:spLocks noChangeArrowheads="1"/>
          </p:cNvSpPr>
          <p:nvPr/>
        </p:nvSpPr>
        <p:spPr bwMode="auto">
          <a:xfrm rot="21566823" flipH="1">
            <a:off x="4864102" y="3216275"/>
            <a:ext cx="481012" cy="427039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0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1 Rectángulo"/>
          <p:cNvSpPr>
            <a:spLocks noChangeArrowheads="1"/>
          </p:cNvSpPr>
          <p:nvPr/>
        </p:nvSpPr>
        <p:spPr bwMode="auto">
          <a:xfrm>
            <a:off x="3238502" y="2773364"/>
            <a:ext cx="6000751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/>
            <a:r>
              <a:rPr lang="es-CO" altLang="es-CO" sz="1800"/>
              <a:t>Brinda a las empresas la </a:t>
            </a:r>
            <a:r>
              <a:rPr lang="es-CO" altLang="es-CO" sz="1800" b="1"/>
              <a:t>posibilidad de tomar los pagos a sus empleados y presentarlos como un </a:t>
            </a:r>
            <a:r>
              <a:rPr lang="es-CO" altLang="es-CO" sz="1800" b="1">
                <a:solidFill>
                  <a:srgbClr val="FF0000"/>
                </a:solidFill>
              </a:rPr>
              <a:t>soporte de costos y deducciones</a:t>
            </a:r>
            <a:r>
              <a:rPr lang="es-CO" altLang="es-CO" sz="1800"/>
              <a:t> a través de un archivo .XML.</a:t>
            </a:r>
            <a:endParaRPr lang="es-CO" altLang="es-CO" sz="1800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8113"/>
            <a:ext cx="3402013" cy="458715"/>
          </a:xfrm>
          <a:prstGeom prst="rect">
            <a:avLst/>
          </a:prstGeom>
          <a:solidFill>
            <a:schemeClr val="bg1"/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80" b="1" dirty="0">
                <a:latin typeface="Arial" panose="020B0604020202020204" pitchFamily="34" charset="0"/>
              </a:rPr>
              <a:t>Que debe contener ?</a:t>
            </a:r>
            <a:endParaRPr lang="es-MX" sz="2380" i="1" dirty="0">
              <a:latin typeface="Arial" panose="020B0604020202020204" pitchFamily="34" charset="0"/>
            </a:endParaRPr>
          </a:p>
        </p:txBody>
      </p:sp>
      <p:grpSp>
        <p:nvGrpSpPr>
          <p:cNvPr id="108547" name="Group 4"/>
          <p:cNvGrpSpPr/>
          <p:nvPr/>
        </p:nvGrpSpPr>
        <p:grpSpPr bwMode="auto">
          <a:xfrm flipH="1">
            <a:off x="3201988" y="2732088"/>
            <a:ext cx="1395413" cy="1568451"/>
            <a:chOff x="870" y="1817"/>
            <a:chExt cx="1136" cy="874"/>
          </a:xfrm>
        </p:grpSpPr>
        <p:sp>
          <p:nvSpPr>
            <p:cNvPr id="82949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0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1" name="Freeform 7"/>
            <p:cNvSpPr/>
            <p:nvPr/>
          </p:nvSpPr>
          <p:spPr bwMode="auto">
            <a:xfrm>
              <a:off x="1052" y="2342"/>
              <a:ext cx="310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2" name="Freeform 8"/>
            <p:cNvSpPr/>
            <p:nvPr/>
          </p:nvSpPr>
          <p:spPr bwMode="auto">
            <a:xfrm>
              <a:off x="1063" y="2349"/>
              <a:ext cx="293" cy="188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3" name="Freeform 9"/>
            <p:cNvSpPr/>
            <p:nvPr/>
          </p:nvSpPr>
          <p:spPr bwMode="auto">
            <a:xfrm>
              <a:off x="1072" y="2357"/>
              <a:ext cx="278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4" name="Freeform 10"/>
            <p:cNvSpPr/>
            <p:nvPr/>
          </p:nvSpPr>
          <p:spPr bwMode="auto">
            <a:xfrm>
              <a:off x="1082" y="2364"/>
              <a:ext cx="260" cy="165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5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6" name="Freeform 12"/>
            <p:cNvSpPr/>
            <p:nvPr/>
          </p:nvSpPr>
          <p:spPr bwMode="auto">
            <a:xfrm>
              <a:off x="1103" y="2378"/>
              <a:ext cx="225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7" name="Freeform 13"/>
            <p:cNvSpPr/>
            <p:nvPr/>
          </p:nvSpPr>
          <p:spPr bwMode="auto">
            <a:xfrm>
              <a:off x="1402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8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59" name="Freeform 15"/>
            <p:cNvSpPr/>
            <p:nvPr/>
          </p:nvSpPr>
          <p:spPr bwMode="auto">
            <a:xfrm>
              <a:off x="1421" y="2190"/>
              <a:ext cx="557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0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1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2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3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4" name="Freeform 20"/>
            <p:cNvSpPr/>
            <p:nvPr/>
          </p:nvSpPr>
          <p:spPr bwMode="auto">
            <a:xfrm>
              <a:off x="1468" y="2238"/>
              <a:ext cx="451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5" name="Freeform 21"/>
            <p:cNvSpPr/>
            <p:nvPr/>
          </p:nvSpPr>
          <p:spPr bwMode="auto">
            <a:xfrm>
              <a:off x="898" y="2163"/>
              <a:ext cx="146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6" name="Freeform 22"/>
            <p:cNvSpPr/>
            <p:nvPr/>
          </p:nvSpPr>
          <p:spPr bwMode="auto">
            <a:xfrm>
              <a:off x="902" y="2167"/>
              <a:ext cx="140" cy="180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7" name="Freeform 23"/>
            <p:cNvSpPr/>
            <p:nvPr/>
          </p:nvSpPr>
          <p:spPr bwMode="auto">
            <a:xfrm>
              <a:off x="907" y="2172"/>
              <a:ext cx="132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8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69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0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1" name="Freeform 27"/>
            <p:cNvSpPr/>
            <p:nvPr/>
          </p:nvSpPr>
          <p:spPr bwMode="auto">
            <a:xfrm>
              <a:off x="929" y="2191"/>
              <a:ext cx="97" cy="142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2" name="Freeform 28"/>
            <p:cNvSpPr/>
            <p:nvPr/>
          </p:nvSpPr>
          <p:spPr bwMode="auto">
            <a:xfrm>
              <a:off x="935" y="2196"/>
              <a:ext cx="89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3" name="Freeform 29"/>
            <p:cNvSpPr/>
            <p:nvPr/>
          </p:nvSpPr>
          <p:spPr bwMode="auto">
            <a:xfrm>
              <a:off x="1275" y="2251"/>
              <a:ext cx="168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4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5" name="Freeform 31"/>
            <p:cNvSpPr/>
            <p:nvPr/>
          </p:nvSpPr>
          <p:spPr bwMode="auto">
            <a:xfrm>
              <a:off x="1287" y="2263"/>
              <a:ext cx="146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6" name="Freeform 32"/>
            <p:cNvSpPr/>
            <p:nvPr/>
          </p:nvSpPr>
          <p:spPr bwMode="auto">
            <a:xfrm>
              <a:off x="1293" y="2268"/>
              <a:ext cx="138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7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8" name="Freeform 34"/>
            <p:cNvSpPr/>
            <p:nvPr/>
          </p:nvSpPr>
          <p:spPr bwMode="auto">
            <a:xfrm>
              <a:off x="1304" y="2280"/>
              <a:ext cx="119" cy="165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79" name="Freeform 35"/>
            <p:cNvSpPr/>
            <p:nvPr/>
          </p:nvSpPr>
          <p:spPr bwMode="auto">
            <a:xfrm>
              <a:off x="1309" y="2285"/>
              <a:ext cx="111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0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1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2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3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4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5" name="Freeform 41"/>
            <p:cNvSpPr/>
            <p:nvPr/>
          </p:nvSpPr>
          <p:spPr bwMode="auto">
            <a:xfrm>
              <a:off x="1581" y="1849"/>
              <a:ext cx="190" cy="303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6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7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8" name="Freeform 44"/>
            <p:cNvSpPr/>
            <p:nvPr/>
          </p:nvSpPr>
          <p:spPr bwMode="auto">
            <a:xfrm>
              <a:off x="1698" y="1828"/>
              <a:ext cx="128" cy="142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89" name="Freeform 45"/>
            <p:cNvSpPr/>
            <p:nvPr/>
          </p:nvSpPr>
          <p:spPr bwMode="auto">
            <a:xfrm>
              <a:off x="1704" y="1829"/>
              <a:ext cx="120" cy="134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0" name="Freeform 46"/>
            <p:cNvSpPr/>
            <p:nvPr/>
          </p:nvSpPr>
          <p:spPr bwMode="auto">
            <a:xfrm>
              <a:off x="1711" y="1831"/>
              <a:ext cx="111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1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2" name="Freeform 48"/>
            <p:cNvSpPr/>
            <p:nvPr/>
          </p:nvSpPr>
          <p:spPr bwMode="auto">
            <a:xfrm>
              <a:off x="1724" y="1834"/>
              <a:ext cx="94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3" name="Freeform 49"/>
            <p:cNvSpPr/>
            <p:nvPr/>
          </p:nvSpPr>
          <p:spPr bwMode="auto">
            <a:xfrm>
              <a:off x="1729" y="1836"/>
              <a:ext cx="88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4" name="Freeform 50"/>
            <p:cNvSpPr/>
            <p:nvPr/>
          </p:nvSpPr>
          <p:spPr bwMode="auto">
            <a:xfrm>
              <a:off x="1736" y="1837"/>
              <a:ext cx="79" cy="119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5" name="Freeform 51"/>
            <p:cNvSpPr/>
            <p:nvPr/>
          </p:nvSpPr>
          <p:spPr bwMode="auto">
            <a:xfrm>
              <a:off x="1742" y="1839"/>
              <a:ext cx="71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6" name="Freeform 52"/>
            <p:cNvSpPr/>
            <p:nvPr/>
          </p:nvSpPr>
          <p:spPr bwMode="auto">
            <a:xfrm>
              <a:off x="988" y="2306"/>
              <a:ext cx="84" cy="96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7" name="Freeform 53"/>
            <p:cNvSpPr/>
            <p:nvPr/>
          </p:nvSpPr>
          <p:spPr bwMode="auto">
            <a:xfrm>
              <a:off x="1388" y="2406"/>
              <a:ext cx="85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8" name="Freeform 54"/>
            <p:cNvSpPr/>
            <p:nvPr/>
          </p:nvSpPr>
          <p:spPr bwMode="auto">
            <a:xfrm>
              <a:off x="1506" y="2110"/>
              <a:ext cx="268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2999" name="Freeform 55"/>
            <p:cNvSpPr/>
            <p:nvPr/>
          </p:nvSpPr>
          <p:spPr bwMode="auto">
            <a:xfrm>
              <a:off x="1558" y="1932"/>
              <a:ext cx="35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0" name="Freeform 56"/>
            <p:cNvSpPr/>
            <p:nvPr/>
          </p:nvSpPr>
          <p:spPr bwMode="auto">
            <a:xfrm>
              <a:off x="1592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1" name="Freeform 57"/>
            <p:cNvSpPr/>
            <p:nvPr/>
          </p:nvSpPr>
          <p:spPr bwMode="auto">
            <a:xfrm>
              <a:off x="1567" y="1895"/>
              <a:ext cx="35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2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3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4" name="Freeform 60"/>
            <p:cNvSpPr/>
            <p:nvPr/>
          </p:nvSpPr>
          <p:spPr bwMode="auto">
            <a:xfrm>
              <a:off x="1631" y="1916"/>
              <a:ext cx="89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5" name="Freeform 61"/>
            <p:cNvSpPr/>
            <p:nvPr/>
          </p:nvSpPr>
          <p:spPr bwMode="auto">
            <a:xfrm>
              <a:off x="1523" y="1939"/>
              <a:ext cx="66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6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7" name="Freeform 63"/>
            <p:cNvSpPr/>
            <p:nvPr/>
          </p:nvSpPr>
          <p:spPr bwMode="auto">
            <a:xfrm>
              <a:off x="1609" y="1966"/>
              <a:ext cx="67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8" name="Freeform 64"/>
            <p:cNvSpPr/>
            <p:nvPr/>
          </p:nvSpPr>
          <p:spPr bwMode="auto">
            <a:xfrm>
              <a:off x="1667" y="1989"/>
              <a:ext cx="75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09" name="Freeform 65"/>
            <p:cNvSpPr/>
            <p:nvPr/>
          </p:nvSpPr>
          <p:spPr bwMode="auto">
            <a:xfrm>
              <a:off x="1728" y="1847"/>
              <a:ext cx="59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0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1" name="Freeform 67"/>
            <p:cNvSpPr/>
            <p:nvPr/>
          </p:nvSpPr>
          <p:spPr bwMode="auto">
            <a:xfrm>
              <a:off x="1667" y="1817"/>
              <a:ext cx="163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2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3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4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5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6" name="Freeform 72"/>
            <p:cNvSpPr/>
            <p:nvPr/>
          </p:nvSpPr>
          <p:spPr bwMode="auto">
            <a:xfrm>
              <a:off x="1247" y="2228"/>
              <a:ext cx="195" cy="196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7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8" name="Freeform 74"/>
            <p:cNvSpPr/>
            <p:nvPr/>
          </p:nvSpPr>
          <p:spPr bwMode="auto">
            <a:xfrm>
              <a:off x="1265" y="2333"/>
              <a:ext cx="75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19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0" name="Freeform 76"/>
            <p:cNvSpPr/>
            <p:nvPr/>
          </p:nvSpPr>
          <p:spPr bwMode="auto">
            <a:xfrm>
              <a:off x="1268" y="2371"/>
              <a:ext cx="59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1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2" name="Freeform 78"/>
            <p:cNvSpPr/>
            <p:nvPr/>
          </p:nvSpPr>
          <p:spPr bwMode="auto">
            <a:xfrm>
              <a:off x="1271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3" name="Freeform 79"/>
            <p:cNvSpPr/>
            <p:nvPr/>
          </p:nvSpPr>
          <p:spPr bwMode="auto">
            <a:xfrm>
              <a:off x="1328" y="2334"/>
              <a:ext cx="27" cy="27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4" name="Freeform 80"/>
            <p:cNvSpPr/>
            <p:nvPr/>
          </p:nvSpPr>
          <p:spPr bwMode="auto">
            <a:xfrm>
              <a:off x="1344" y="2321"/>
              <a:ext cx="26" cy="19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5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6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7" name="Freeform 83"/>
            <p:cNvSpPr/>
            <p:nvPr/>
          </p:nvSpPr>
          <p:spPr bwMode="auto">
            <a:xfrm>
              <a:off x="1443" y="2406"/>
              <a:ext cx="270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8" name="Freeform 84"/>
            <p:cNvSpPr/>
            <p:nvPr/>
          </p:nvSpPr>
          <p:spPr bwMode="auto">
            <a:xfrm>
              <a:off x="1682" y="2264"/>
              <a:ext cx="324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29" name="Freeform 85"/>
            <p:cNvSpPr/>
            <p:nvPr/>
          </p:nvSpPr>
          <p:spPr bwMode="auto">
            <a:xfrm>
              <a:off x="1536" y="2095"/>
              <a:ext cx="256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0" name="Freeform 86"/>
            <p:cNvSpPr/>
            <p:nvPr/>
          </p:nvSpPr>
          <p:spPr bwMode="auto">
            <a:xfrm>
              <a:off x="1700" y="2121"/>
              <a:ext cx="97" cy="142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1" name="Freeform 87"/>
            <p:cNvSpPr/>
            <p:nvPr/>
          </p:nvSpPr>
          <p:spPr bwMode="auto">
            <a:xfrm>
              <a:off x="1603" y="2257"/>
              <a:ext cx="110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2" name="Freeform 88"/>
            <p:cNvSpPr/>
            <p:nvPr/>
          </p:nvSpPr>
          <p:spPr bwMode="auto">
            <a:xfrm>
              <a:off x="1596" y="2275"/>
              <a:ext cx="65" cy="65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3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4" name="Freeform 90"/>
            <p:cNvSpPr/>
            <p:nvPr/>
          </p:nvSpPr>
          <p:spPr bwMode="auto">
            <a:xfrm>
              <a:off x="1247" y="2233"/>
              <a:ext cx="67" cy="50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5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6" name="Freeform 92"/>
            <p:cNvSpPr/>
            <p:nvPr/>
          </p:nvSpPr>
          <p:spPr bwMode="auto">
            <a:xfrm>
              <a:off x="1110" y="2049"/>
              <a:ext cx="190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7" name="Freeform 93"/>
            <p:cNvSpPr/>
            <p:nvPr/>
          </p:nvSpPr>
          <p:spPr bwMode="auto">
            <a:xfrm>
              <a:off x="1590" y="2042"/>
              <a:ext cx="39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8" name="Freeform 94"/>
            <p:cNvSpPr/>
            <p:nvPr/>
          </p:nvSpPr>
          <p:spPr bwMode="auto">
            <a:xfrm>
              <a:off x="1598" y="2053"/>
              <a:ext cx="28" cy="19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39" name="Freeform 95"/>
            <p:cNvSpPr/>
            <p:nvPr/>
          </p:nvSpPr>
          <p:spPr bwMode="auto">
            <a:xfrm>
              <a:off x="1505" y="2172"/>
              <a:ext cx="119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0" name="Freeform 96"/>
            <p:cNvSpPr/>
            <p:nvPr/>
          </p:nvSpPr>
          <p:spPr bwMode="auto">
            <a:xfrm>
              <a:off x="1630" y="2098"/>
              <a:ext cx="12" cy="57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1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2" name="Freeform 98"/>
            <p:cNvSpPr/>
            <p:nvPr/>
          </p:nvSpPr>
          <p:spPr bwMode="auto">
            <a:xfrm>
              <a:off x="1627" y="2154"/>
              <a:ext cx="9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3" name="Freeform 99"/>
            <p:cNvSpPr/>
            <p:nvPr/>
          </p:nvSpPr>
          <p:spPr bwMode="auto">
            <a:xfrm>
              <a:off x="1592" y="2148"/>
              <a:ext cx="53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4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5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6" name="Freeform 102"/>
            <p:cNvSpPr/>
            <p:nvPr/>
          </p:nvSpPr>
          <p:spPr bwMode="auto">
            <a:xfrm>
              <a:off x="1506" y="2128"/>
              <a:ext cx="105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7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8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49" name="Freeform 105"/>
            <p:cNvSpPr/>
            <p:nvPr/>
          </p:nvSpPr>
          <p:spPr bwMode="auto">
            <a:xfrm>
              <a:off x="1462" y="2296"/>
              <a:ext cx="34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0" name="Freeform 106"/>
            <p:cNvSpPr/>
            <p:nvPr/>
          </p:nvSpPr>
          <p:spPr bwMode="auto">
            <a:xfrm>
              <a:off x="1437" y="2130"/>
              <a:ext cx="155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1" name="Freeform 107"/>
            <p:cNvSpPr/>
            <p:nvPr/>
          </p:nvSpPr>
          <p:spPr bwMode="auto">
            <a:xfrm>
              <a:off x="1421" y="2228"/>
              <a:ext cx="28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2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3" name="Freeform 109"/>
            <p:cNvSpPr/>
            <p:nvPr/>
          </p:nvSpPr>
          <p:spPr bwMode="auto">
            <a:xfrm>
              <a:off x="1023" y="2316"/>
              <a:ext cx="53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4" name="Freeform 110"/>
            <p:cNvSpPr/>
            <p:nvPr/>
          </p:nvSpPr>
          <p:spPr bwMode="auto">
            <a:xfrm>
              <a:off x="982" y="2342"/>
              <a:ext cx="310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5" name="Freeform 111"/>
            <p:cNvSpPr/>
            <p:nvPr/>
          </p:nvSpPr>
          <p:spPr bwMode="auto">
            <a:xfrm>
              <a:off x="1032" y="2281"/>
              <a:ext cx="284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6" name="Freeform 112"/>
            <p:cNvSpPr/>
            <p:nvPr/>
          </p:nvSpPr>
          <p:spPr bwMode="auto">
            <a:xfrm>
              <a:off x="1361" y="2186"/>
              <a:ext cx="72" cy="96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7" name="Freeform 113"/>
            <p:cNvSpPr/>
            <p:nvPr/>
          </p:nvSpPr>
          <p:spPr bwMode="auto">
            <a:xfrm>
              <a:off x="1280" y="2493"/>
              <a:ext cx="119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8" name="Freeform 114"/>
            <p:cNvSpPr/>
            <p:nvPr/>
          </p:nvSpPr>
          <p:spPr bwMode="auto">
            <a:xfrm>
              <a:off x="871" y="2132"/>
              <a:ext cx="173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59" name="Freeform 115"/>
            <p:cNvSpPr/>
            <p:nvPr/>
          </p:nvSpPr>
          <p:spPr bwMode="auto">
            <a:xfrm>
              <a:off x="870" y="2140"/>
              <a:ext cx="90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60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61" name="Freeform 117"/>
            <p:cNvSpPr/>
            <p:nvPr/>
          </p:nvSpPr>
          <p:spPr bwMode="auto">
            <a:xfrm>
              <a:off x="895" y="2197"/>
              <a:ext cx="115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62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63" name="Freeform 119"/>
            <p:cNvSpPr/>
            <p:nvPr/>
          </p:nvSpPr>
          <p:spPr bwMode="auto">
            <a:xfrm>
              <a:off x="889" y="2238"/>
              <a:ext cx="58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64" name="Freeform 120"/>
            <p:cNvSpPr/>
            <p:nvPr/>
          </p:nvSpPr>
          <p:spPr bwMode="auto">
            <a:xfrm>
              <a:off x="895" y="2270"/>
              <a:ext cx="63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83065" name="Freeform 121"/>
            <p:cNvSpPr/>
            <p:nvPr/>
          </p:nvSpPr>
          <p:spPr bwMode="auto">
            <a:xfrm>
              <a:off x="937" y="2268"/>
              <a:ext cx="81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</p:grpSp>
      <p:sp>
        <p:nvSpPr>
          <p:cNvPr id="45061" name="AutoShape 122"/>
          <p:cNvSpPr>
            <a:spLocks noChangeArrowheads="1"/>
          </p:cNvSpPr>
          <p:nvPr/>
        </p:nvSpPr>
        <p:spPr bwMode="auto">
          <a:xfrm rot="21566823" flipH="1">
            <a:off x="4864102" y="3216275"/>
            <a:ext cx="481012" cy="427039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0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1 Rectángulo"/>
          <p:cNvSpPr>
            <a:spLocks noChangeArrowheads="1"/>
          </p:cNvSpPr>
          <p:nvPr/>
        </p:nvSpPr>
        <p:spPr bwMode="auto">
          <a:xfrm>
            <a:off x="1879600" y="1600200"/>
            <a:ext cx="7016750" cy="35712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/>
          <a:p>
            <a:pPr>
              <a:defRPr/>
            </a:pPr>
            <a:r>
              <a:rPr lang="es-CO" sz="1345"/>
              <a:t>1</a:t>
            </a:r>
            <a:r>
              <a:rPr lang="es-CO" sz="2000"/>
              <a:t>.Está denominado expresamente como documento </a:t>
            </a:r>
            <a:r>
              <a:rPr lang="es-CO" sz="2000">
                <a:solidFill>
                  <a:srgbClr val="FF0000"/>
                </a:solidFill>
              </a:rPr>
              <a:t>soporte de pago de nómina electrónica.</a:t>
            </a:r>
            <a:endParaRPr lang="es-CO" sz="2000">
              <a:solidFill>
                <a:srgbClr val="FF0000"/>
              </a:solidFill>
            </a:endParaRPr>
          </a:p>
          <a:p>
            <a:pPr>
              <a:defRPr/>
            </a:pPr>
            <a:endParaRPr lang="es-CO" sz="2000"/>
          </a:p>
          <a:p>
            <a:pPr>
              <a:defRPr/>
            </a:pPr>
            <a:r>
              <a:rPr lang="es-CO" sz="2000"/>
              <a:t>2.Apellidos y nombre(s) o razón social y número de identificación tributaria (NIT) </a:t>
            </a:r>
            <a:r>
              <a:rPr lang="es-CO" sz="2000">
                <a:solidFill>
                  <a:srgbClr val="FF0000"/>
                </a:solidFill>
              </a:rPr>
              <a:t>Empleador</a:t>
            </a:r>
            <a:endParaRPr lang="es-CO" sz="2000">
              <a:solidFill>
                <a:srgbClr val="FF0000"/>
              </a:solidFill>
            </a:endParaRPr>
          </a:p>
          <a:p>
            <a:pPr>
              <a:defRPr/>
            </a:pPr>
            <a:endParaRPr lang="es-CO" sz="2000"/>
          </a:p>
          <a:p>
            <a:pPr>
              <a:defRPr/>
            </a:pPr>
            <a:r>
              <a:rPr lang="es-CO" sz="2000"/>
              <a:t>3,Apellidos y nombre(s) y número de identificación del </a:t>
            </a:r>
            <a:r>
              <a:rPr lang="es-CO" sz="2000">
                <a:solidFill>
                  <a:srgbClr val="FF0000"/>
                </a:solidFill>
              </a:rPr>
              <a:t>beneficiario del pago.</a:t>
            </a:r>
            <a:endParaRPr lang="es-CO" sz="2000">
              <a:solidFill>
                <a:srgbClr val="FF0000"/>
              </a:solidFill>
            </a:endParaRPr>
          </a:p>
          <a:p>
            <a:pPr>
              <a:defRPr/>
            </a:pPr>
            <a:endParaRPr lang="es-CO" sz="2000"/>
          </a:p>
          <a:p>
            <a:pPr algn="just">
              <a:defRPr/>
            </a:pPr>
            <a:r>
              <a:rPr lang="es-CO" sz="2000"/>
              <a:t>4. El código único de documento soporte de pago de nómina electrónica (</a:t>
            </a:r>
            <a:r>
              <a:rPr lang="es-CO" sz="2000">
                <a:solidFill>
                  <a:srgbClr val="FF0000"/>
                </a:solidFill>
              </a:rPr>
              <a:t>CUNE).</a:t>
            </a:r>
            <a:endParaRPr lang="es-CO" sz="2000">
              <a:solidFill>
                <a:srgbClr val="FF0000"/>
              </a:solidFill>
            </a:endParaRPr>
          </a:p>
          <a:p>
            <a:pPr>
              <a:defRPr/>
            </a:pPr>
            <a:endParaRPr lang="es-CO" sz="2000"/>
          </a:p>
          <a:p>
            <a:pPr algn="just">
              <a:defRPr/>
            </a:pPr>
            <a:r>
              <a:rPr lang="es-CO" sz="2000"/>
              <a:t>5. Llevar un número que corresponda a un sistema interno de </a:t>
            </a:r>
            <a:r>
              <a:rPr lang="es-CO" sz="2000">
                <a:solidFill>
                  <a:srgbClr val="FF0000"/>
                </a:solidFill>
              </a:rPr>
              <a:t>numeración consecutiva</a:t>
            </a:r>
            <a:endParaRPr lang="es-CO" sz="2000">
              <a:solidFill>
                <a:srgbClr val="FF0000"/>
              </a:solidFill>
            </a:endParaRPr>
          </a:p>
          <a:p>
            <a:pPr algn="just">
              <a:defRPr/>
            </a:pPr>
            <a:endParaRPr lang="es-CO" sz="200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1 Rectángulo"/>
          <p:cNvSpPr>
            <a:spLocks noChangeArrowheads="1"/>
          </p:cNvSpPr>
          <p:nvPr/>
        </p:nvSpPr>
        <p:spPr bwMode="auto">
          <a:xfrm>
            <a:off x="1482090" y="1361440"/>
            <a:ext cx="8100060" cy="4010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noAutofit/>
          </a:bodyPr>
          <a:lstStyle/>
          <a:p>
            <a:pPr algn="just">
              <a:defRPr/>
            </a:pPr>
            <a:r>
              <a:rPr lang="es-CO" sz="2000"/>
              <a:t>6. </a:t>
            </a:r>
            <a:r>
              <a:rPr lang="es-CO" sz="2000">
                <a:solidFill>
                  <a:srgbClr val="FF0000"/>
                </a:solidFill>
              </a:rPr>
              <a:t>Contenido y valores </a:t>
            </a:r>
            <a:r>
              <a:rPr lang="es-CO" sz="2000"/>
              <a:t>de los conceptos que corresponden al </a:t>
            </a:r>
            <a:r>
              <a:rPr lang="es-CO" sz="2000">
                <a:solidFill>
                  <a:srgbClr val="FF0000"/>
                </a:solidFill>
              </a:rPr>
              <a:t>valor devengado de nómina</a:t>
            </a:r>
            <a:r>
              <a:rPr lang="es-CO" sz="2000"/>
              <a:t>; conforme a lo establecido en el - anexo técnico documento soporte de pago de nómina electrónica -.</a:t>
            </a:r>
            <a:endParaRPr lang="es-CO" sz="2000"/>
          </a:p>
          <a:p>
            <a:pPr>
              <a:defRPr/>
            </a:pPr>
            <a:endParaRPr lang="es-CO" sz="2000"/>
          </a:p>
          <a:p>
            <a:pPr algn="just">
              <a:defRPr/>
            </a:pPr>
            <a:r>
              <a:rPr lang="es-CO" sz="2000"/>
              <a:t>7. Contenido y valores de los conceptos que corresponden a los </a:t>
            </a:r>
            <a:r>
              <a:rPr lang="es-CO" sz="2000">
                <a:solidFill>
                  <a:srgbClr val="FF0000"/>
                </a:solidFill>
              </a:rPr>
              <a:t>valores deducidos de nómina</a:t>
            </a:r>
            <a:r>
              <a:rPr lang="es-CO" sz="2000"/>
              <a:t>; (conforme a lo establecido en el - </a:t>
            </a:r>
            <a:r>
              <a:rPr lang="es-CO" sz="2000">
                <a:solidFill>
                  <a:srgbClr val="FF0000"/>
                </a:solidFill>
              </a:rPr>
              <a:t>anexo técnico </a:t>
            </a:r>
            <a:r>
              <a:rPr lang="es-CO" sz="2000"/>
              <a:t>documento soporte de pago de nómina electrónica -).</a:t>
            </a:r>
            <a:endParaRPr lang="es-CO" sz="2000"/>
          </a:p>
          <a:p>
            <a:pPr>
              <a:defRPr/>
            </a:pPr>
            <a:endParaRPr lang="es-CO" sz="2000"/>
          </a:p>
          <a:p>
            <a:pPr algn="just">
              <a:defRPr/>
            </a:pPr>
            <a:r>
              <a:rPr lang="es-CO" sz="2000">
                <a:solidFill>
                  <a:srgbClr val="FF0000"/>
                </a:solidFill>
              </a:rPr>
              <a:t>8.El valor total diferencia</a:t>
            </a:r>
            <a:r>
              <a:rPr lang="es-CO" sz="2000"/>
              <a:t>, que corresponde a la diferencia del valor total devengado de nómina menos el valor total de deducido de nómina.</a:t>
            </a:r>
            <a:endParaRPr lang="es-CO" sz="2000"/>
          </a:p>
          <a:p>
            <a:pPr algn="just">
              <a:defRPr/>
            </a:pPr>
            <a:endParaRPr lang="es-CO" sz="2000"/>
          </a:p>
          <a:p>
            <a:pPr algn="just">
              <a:defRPr/>
            </a:pPr>
            <a:r>
              <a:rPr lang="es-CO" sz="2000">
                <a:solidFill>
                  <a:srgbClr val="FF0000"/>
                </a:solidFill>
              </a:rPr>
              <a:t>9.El contenido del - anexo técnico</a:t>
            </a:r>
            <a:r>
              <a:rPr lang="es-CO" sz="2000"/>
              <a:t> documento soporte de pago de nómina electrónica -</a:t>
            </a:r>
            <a:endParaRPr lang="es-CO" sz="2000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1 Rectángulo"/>
          <p:cNvSpPr>
            <a:spLocks noChangeArrowheads="1"/>
          </p:cNvSpPr>
          <p:nvPr/>
        </p:nvSpPr>
        <p:spPr bwMode="auto">
          <a:xfrm>
            <a:off x="1957070" y="2079625"/>
            <a:ext cx="6939280" cy="3969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CO" sz="1495"/>
              <a:t>1</a:t>
            </a:r>
            <a:r>
              <a:rPr lang="es-CO" sz="1800"/>
              <a:t>0, </a:t>
            </a:r>
            <a:r>
              <a:rPr lang="es-CO" sz="1800">
                <a:solidFill>
                  <a:srgbClr val="FF0000"/>
                </a:solidFill>
              </a:rPr>
              <a:t>El medio de pago </a:t>
            </a:r>
            <a:r>
              <a:rPr lang="es-CO" sz="1800"/>
              <a:t>que se utiliza para hacer la entrega de la contraprestación económica de los servicios prestados por el beneficiario del pago, </a:t>
            </a:r>
            <a:endParaRPr lang="es-CO" sz="1800"/>
          </a:p>
          <a:p>
            <a:pPr algn="just">
              <a:defRPr/>
            </a:pPr>
            <a:endParaRPr lang="es-CO" sz="1800"/>
          </a:p>
          <a:p>
            <a:pPr algn="just">
              <a:defRPr/>
            </a:pPr>
            <a:r>
              <a:rPr lang="es-CO" sz="1800">
                <a:solidFill>
                  <a:srgbClr val="FF0000"/>
                </a:solidFill>
              </a:rPr>
              <a:t>11.Fecha y hora </a:t>
            </a:r>
            <a:r>
              <a:rPr lang="es-CO" sz="1800"/>
              <a:t>de generación.</a:t>
            </a:r>
            <a:endParaRPr lang="es-CO" sz="1800"/>
          </a:p>
          <a:p>
            <a:pPr algn="just">
              <a:defRPr/>
            </a:pPr>
            <a:endParaRPr lang="es-CO" sz="1800"/>
          </a:p>
          <a:p>
            <a:pPr algn="just">
              <a:defRPr/>
            </a:pPr>
            <a:r>
              <a:rPr lang="es-CO" sz="1800"/>
              <a:t>12 La firma digital al momento de la generación como elemento para garantizar autenticidad, integridad y no repudio del documento de nómina electrónica.</a:t>
            </a:r>
            <a:endParaRPr lang="es-CO" sz="1800"/>
          </a:p>
          <a:p>
            <a:pPr algn="just">
              <a:defRPr/>
            </a:pPr>
            <a:endParaRPr lang="es-CO" sz="1800"/>
          </a:p>
          <a:p>
            <a:pPr algn="just">
              <a:defRPr/>
            </a:pPr>
            <a:r>
              <a:rPr lang="es-CO" sz="1800"/>
              <a:t>13. Apellidos y nombre(s) o razón social y número de identificación tributaria (NIT), </a:t>
            </a:r>
            <a:r>
              <a:rPr lang="es-CO" sz="1800">
                <a:solidFill>
                  <a:srgbClr val="FF0000"/>
                </a:solidFill>
              </a:rPr>
              <a:t>del fabricante del software</a:t>
            </a:r>
            <a:r>
              <a:rPr lang="es-CO" sz="1800"/>
              <a:t>, el nombre del software y </a:t>
            </a:r>
            <a:r>
              <a:rPr lang="es-CO" sz="1800">
                <a:solidFill>
                  <a:srgbClr val="FF0000"/>
                </a:solidFill>
              </a:rPr>
              <a:t>del proveedor de soluciones tecnológicas si lo tuviere</a:t>
            </a:r>
            <a:endParaRPr lang="es-CO" sz="180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4914" y="5616575"/>
            <a:ext cx="2162175" cy="273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2777" y="2676526"/>
            <a:ext cx="3416300" cy="460254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BENEFICIOS NOMINA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grpSp>
        <p:nvGrpSpPr>
          <p:cNvPr id="113668" name="Group 4"/>
          <p:cNvGrpSpPr/>
          <p:nvPr/>
        </p:nvGrpSpPr>
        <p:grpSpPr bwMode="auto">
          <a:xfrm flipH="1">
            <a:off x="3190878" y="2728913"/>
            <a:ext cx="1400175" cy="1574800"/>
            <a:chOff x="870" y="1817"/>
            <a:chExt cx="1136" cy="874"/>
          </a:xfrm>
        </p:grpSpPr>
        <p:sp>
          <p:nvSpPr>
            <p:cNvPr id="98310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1" name="Freeform 6"/>
            <p:cNvSpPr/>
            <p:nvPr/>
          </p:nvSpPr>
          <p:spPr bwMode="auto">
            <a:xfrm>
              <a:off x="1043" y="2336"/>
              <a:ext cx="327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2" name="Freeform 7"/>
            <p:cNvSpPr/>
            <p:nvPr/>
          </p:nvSpPr>
          <p:spPr bwMode="auto">
            <a:xfrm>
              <a:off x="1052" y="2342"/>
              <a:ext cx="313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3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4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5" name="Freeform 10"/>
            <p:cNvSpPr/>
            <p:nvPr/>
          </p:nvSpPr>
          <p:spPr bwMode="auto">
            <a:xfrm>
              <a:off x="1083" y="2364"/>
              <a:ext cx="259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6" name="Freeform 11"/>
            <p:cNvSpPr/>
            <p:nvPr/>
          </p:nvSpPr>
          <p:spPr bwMode="auto">
            <a:xfrm>
              <a:off x="1092" y="2371"/>
              <a:ext cx="242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7" name="Freeform 12"/>
            <p:cNvSpPr/>
            <p:nvPr/>
          </p:nvSpPr>
          <p:spPr bwMode="auto">
            <a:xfrm>
              <a:off x="1102" y="2378"/>
              <a:ext cx="227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8" name="Freeform 13"/>
            <p:cNvSpPr/>
            <p:nvPr/>
          </p:nvSpPr>
          <p:spPr bwMode="auto">
            <a:xfrm>
              <a:off x="1403" y="2170"/>
              <a:ext cx="596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19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0" name="Freeform 15"/>
            <p:cNvSpPr/>
            <p:nvPr/>
          </p:nvSpPr>
          <p:spPr bwMode="auto">
            <a:xfrm>
              <a:off x="1421" y="2190"/>
              <a:ext cx="555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1" name="Freeform 16"/>
            <p:cNvSpPr/>
            <p:nvPr/>
          </p:nvSpPr>
          <p:spPr bwMode="auto">
            <a:xfrm>
              <a:off x="1432" y="2200"/>
              <a:ext cx="533" cy="441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2" name="Freeform 17"/>
            <p:cNvSpPr/>
            <p:nvPr/>
          </p:nvSpPr>
          <p:spPr bwMode="auto">
            <a:xfrm>
              <a:off x="1441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3" name="Freeform 18"/>
            <p:cNvSpPr/>
            <p:nvPr/>
          </p:nvSpPr>
          <p:spPr bwMode="auto">
            <a:xfrm>
              <a:off x="1450" y="2219"/>
              <a:ext cx="493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4" name="Freeform 19"/>
            <p:cNvSpPr/>
            <p:nvPr/>
          </p:nvSpPr>
          <p:spPr bwMode="auto">
            <a:xfrm>
              <a:off x="1459" y="2228"/>
              <a:ext cx="474" cy="396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5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6" name="Freeform 21"/>
            <p:cNvSpPr/>
            <p:nvPr/>
          </p:nvSpPr>
          <p:spPr bwMode="auto">
            <a:xfrm>
              <a:off x="900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7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8" name="Freeform 23"/>
            <p:cNvSpPr/>
            <p:nvPr/>
          </p:nvSpPr>
          <p:spPr bwMode="auto">
            <a:xfrm>
              <a:off x="909" y="2172"/>
              <a:ext cx="130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29" name="Freeform 24"/>
            <p:cNvSpPr/>
            <p:nvPr/>
          </p:nvSpPr>
          <p:spPr bwMode="auto">
            <a:xfrm>
              <a:off x="913" y="2177"/>
              <a:ext cx="125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0" name="Freeform 25"/>
            <p:cNvSpPr/>
            <p:nvPr/>
          </p:nvSpPr>
          <p:spPr bwMode="auto">
            <a:xfrm>
              <a:off x="918" y="2181"/>
              <a:ext cx="116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1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2" name="Freeform 27"/>
            <p:cNvSpPr/>
            <p:nvPr/>
          </p:nvSpPr>
          <p:spPr bwMode="auto">
            <a:xfrm>
              <a:off x="929" y="2191"/>
              <a:ext cx="98" cy="144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3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4" name="Freeform 29"/>
            <p:cNvSpPr/>
            <p:nvPr/>
          </p:nvSpPr>
          <p:spPr bwMode="auto">
            <a:xfrm>
              <a:off x="1274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5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6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7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8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39" name="Freeform 34"/>
            <p:cNvSpPr/>
            <p:nvPr/>
          </p:nvSpPr>
          <p:spPr bwMode="auto">
            <a:xfrm>
              <a:off x="1304" y="2280"/>
              <a:ext cx="118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0" name="Freeform 35"/>
            <p:cNvSpPr/>
            <p:nvPr/>
          </p:nvSpPr>
          <p:spPr bwMode="auto">
            <a:xfrm>
              <a:off x="1310" y="2285"/>
              <a:ext cx="107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1" name="Freeform 36"/>
            <p:cNvSpPr/>
            <p:nvPr/>
          </p:nvSpPr>
          <p:spPr bwMode="auto">
            <a:xfrm>
              <a:off x="1316" y="2291"/>
              <a:ext cx="100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2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3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4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5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6" name="Freeform 41"/>
            <p:cNvSpPr/>
            <p:nvPr/>
          </p:nvSpPr>
          <p:spPr bwMode="auto">
            <a:xfrm>
              <a:off x="1581" y="1849"/>
              <a:ext cx="191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7" name="Freeform 42"/>
            <p:cNvSpPr/>
            <p:nvPr/>
          </p:nvSpPr>
          <p:spPr bwMode="auto">
            <a:xfrm>
              <a:off x="1585" y="1853"/>
              <a:ext cx="182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8" name="Freeform 43"/>
            <p:cNvSpPr/>
            <p:nvPr/>
          </p:nvSpPr>
          <p:spPr bwMode="auto">
            <a:xfrm>
              <a:off x="1589" y="1856"/>
              <a:ext cx="174" cy="285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49" name="Freeform 44"/>
            <p:cNvSpPr/>
            <p:nvPr/>
          </p:nvSpPr>
          <p:spPr bwMode="auto">
            <a:xfrm>
              <a:off x="1698" y="1828"/>
              <a:ext cx="129" cy="144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0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1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2" name="Freeform 47"/>
            <p:cNvSpPr/>
            <p:nvPr/>
          </p:nvSpPr>
          <p:spPr bwMode="auto">
            <a:xfrm>
              <a:off x="1717" y="1833"/>
              <a:ext cx="103" cy="130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3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4" name="Freeform 49"/>
            <p:cNvSpPr/>
            <p:nvPr/>
          </p:nvSpPr>
          <p:spPr bwMode="auto">
            <a:xfrm>
              <a:off x="1730" y="1836"/>
              <a:ext cx="85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5" name="Freeform 50"/>
            <p:cNvSpPr/>
            <p:nvPr/>
          </p:nvSpPr>
          <p:spPr bwMode="auto">
            <a:xfrm>
              <a:off x="1736" y="1837"/>
              <a:ext cx="80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6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7" name="Freeform 52"/>
            <p:cNvSpPr/>
            <p:nvPr/>
          </p:nvSpPr>
          <p:spPr bwMode="auto">
            <a:xfrm>
              <a:off x="988" y="2306"/>
              <a:ext cx="81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8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59" name="Freeform 54"/>
            <p:cNvSpPr/>
            <p:nvPr/>
          </p:nvSpPr>
          <p:spPr bwMode="auto">
            <a:xfrm>
              <a:off x="1506" y="2110"/>
              <a:ext cx="267" cy="337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0" name="Freeform 55"/>
            <p:cNvSpPr/>
            <p:nvPr/>
          </p:nvSpPr>
          <p:spPr bwMode="auto">
            <a:xfrm>
              <a:off x="1556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1" name="Freeform 56"/>
            <p:cNvSpPr/>
            <p:nvPr/>
          </p:nvSpPr>
          <p:spPr bwMode="auto">
            <a:xfrm>
              <a:off x="1593" y="2032"/>
              <a:ext cx="152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2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3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4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5" name="Freeform 60"/>
            <p:cNvSpPr/>
            <p:nvPr/>
          </p:nvSpPr>
          <p:spPr bwMode="auto">
            <a:xfrm>
              <a:off x="1631" y="1916"/>
              <a:ext cx="90" cy="33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6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7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8" name="Freeform 63"/>
            <p:cNvSpPr/>
            <p:nvPr/>
          </p:nvSpPr>
          <p:spPr bwMode="auto">
            <a:xfrm>
              <a:off x="1609" y="1966"/>
              <a:ext cx="68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69" name="Freeform 64"/>
            <p:cNvSpPr/>
            <p:nvPr/>
          </p:nvSpPr>
          <p:spPr bwMode="auto">
            <a:xfrm>
              <a:off x="1669" y="1989"/>
              <a:ext cx="73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0" name="Freeform 65"/>
            <p:cNvSpPr/>
            <p:nvPr/>
          </p:nvSpPr>
          <p:spPr bwMode="auto">
            <a:xfrm>
              <a:off x="1728" y="1847"/>
              <a:ext cx="62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1" name="Freeform 66"/>
            <p:cNvSpPr/>
            <p:nvPr/>
          </p:nvSpPr>
          <p:spPr bwMode="auto">
            <a:xfrm>
              <a:off x="1572" y="1835"/>
              <a:ext cx="97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2" name="Freeform 67"/>
            <p:cNvSpPr/>
            <p:nvPr/>
          </p:nvSpPr>
          <p:spPr bwMode="auto">
            <a:xfrm>
              <a:off x="1669" y="1817"/>
              <a:ext cx="161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3" name="Freeform 68"/>
            <p:cNvSpPr/>
            <p:nvPr/>
          </p:nvSpPr>
          <p:spPr bwMode="auto">
            <a:xfrm>
              <a:off x="1687" y="1841"/>
              <a:ext cx="143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4" name="Freeform 69"/>
            <p:cNvSpPr/>
            <p:nvPr/>
          </p:nvSpPr>
          <p:spPr bwMode="auto">
            <a:xfrm>
              <a:off x="1736" y="1963"/>
              <a:ext cx="63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5" name="Freeform 70"/>
            <p:cNvSpPr/>
            <p:nvPr/>
          </p:nvSpPr>
          <p:spPr bwMode="auto">
            <a:xfrm>
              <a:off x="1392" y="2402"/>
              <a:ext cx="53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6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7" name="Freeform 72"/>
            <p:cNvSpPr/>
            <p:nvPr/>
          </p:nvSpPr>
          <p:spPr bwMode="auto">
            <a:xfrm>
              <a:off x="1247" y="2228"/>
              <a:ext cx="196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8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79" name="Freeform 74"/>
            <p:cNvSpPr/>
            <p:nvPr/>
          </p:nvSpPr>
          <p:spPr bwMode="auto">
            <a:xfrm>
              <a:off x="1265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0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1" name="Freeform 76"/>
            <p:cNvSpPr/>
            <p:nvPr/>
          </p:nvSpPr>
          <p:spPr bwMode="auto">
            <a:xfrm>
              <a:off x="1268" y="2371"/>
              <a:ext cx="61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2" name="Freeform 77"/>
            <p:cNvSpPr/>
            <p:nvPr/>
          </p:nvSpPr>
          <p:spPr bwMode="auto">
            <a:xfrm>
              <a:off x="1259" y="2318"/>
              <a:ext cx="97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3" name="Freeform 78"/>
            <p:cNvSpPr/>
            <p:nvPr/>
          </p:nvSpPr>
          <p:spPr bwMode="auto">
            <a:xfrm>
              <a:off x="1271" y="2293"/>
              <a:ext cx="91" cy="33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4" name="Freeform 79"/>
            <p:cNvSpPr/>
            <p:nvPr/>
          </p:nvSpPr>
          <p:spPr bwMode="auto">
            <a:xfrm>
              <a:off x="1329" y="2334"/>
              <a:ext cx="24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5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6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7" name="Freeform 82"/>
            <p:cNvSpPr/>
            <p:nvPr/>
          </p:nvSpPr>
          <p:spPr bwMode="auto">
            <a:xfrm>
              <a:off x="1388" y="2482"/>
              <a:ext cx="308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8" name="Freeform 83"/>
            <p:cNvSpPr/>
            <p:nvPr/>
          </p:nvSpPr>
          <p:spPr bwMode="auto">
            <a:xfrm>
              <a:off x="1443" y="2406"/>
              <a:ext cx="269" cy="189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89" name="Freeform 84"/>
            <p:cNvSpPr/>
            <p:nvPr/>
          </p:nvSpPr>
          <p:spPr bwMode="auto">
            <a:xfrm>
              <a:off x="1681" y="2264"/>
              <a:ext cx="325" cy="263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0" name="Freeform 85"/>
            <p:cNvSpPr/>
            <p:nvPr/>
          </p:nvSpPr>
          <p:spPr bwMode="auto">
            <a:xfrm>
              <a:off x="1536" y="2095"/>
              <a:ext cx="254" cy="396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1" name="Freeform 86"/>
            <p:cNvSpPr/>
            <p:nvPr/>
          </p:nvSpPr>
          <p:spPr bwMode="auto">
            <a:xfrm>
              <a:off x="1699" y="2121"/>
              <a:ext cx="98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2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3" name="Freeform 88"/>
            <p:cNvSpPr/>
            <p:nvPr/>
          </p:nvSpPr>
          <p:spPr bwMode="auto">
            <a:xfrm>
              <a:off x="1596" y="2275"/>
              <a:ext cx="63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4" name="Freeform 89"/>
            <p:cNvSpPr/>
            <p:nvPr/>
          </p:nvSpPr>
          <p:spPr bwMode="auto">
            <a:xfrm>
              <a:off x="1560" y="2338"/>
              <a:ext cx="99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5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6" name="Freeform 91"/>
            <p:cNvSpPr/>
            <p:nvPr/>
          </p:nvSpPr>
          <p:spPr bwMode="auto">
            <a:xfrm>
              <a:off x="1301" y="2274"/>
              <a:ext cx="49" cy="33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7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8" name="Freeform 93"/>
            <p:cNvSpPr/>
            <p:nvPr/>
          </p:nvSpPr>
          <p:spPr bwMode="auto">
            <a:xfrm>
              <a:off x="1590" y="2042"/>
              <a:ext cx="39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399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0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1" name="Freeform 96"/>
            <p:cNvSpPr/>
            <p:nvPr/>
          </p:nvSpPr>
          <p:spPr bwMode="auto">
            <a:xfrm>
              <a:off x="1630" y="2098"/>
              <a:ext cx="12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2" name="Freeform 97"/>
            <p:cNvSpPr/>
            <p:nvPr/>
          </p:nvSpPr>
          <p:spPr bwMode="auto">
            <a:xfrm>
              <a:off x="1605" y="2098"/>
              <a:ext cx="166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3" name="Freeform 98"/>
            <p:cNvSpPr/>
            <p:nvPr/>
          </p:nvSpPr>
          <p:spPr bwMode="auto">
            <a:xfrm>
              <a:off x="1627" y="2154"/>
              <a:ext cx="10" cy="70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4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5" name="Freeform 100"/>
            <p:cNvSpPr/>
            <p:nvPr/>
          </p:nvSpPr>
          <p:spPr bwMode="auto">
            <a:xfrm>
              <a:off x="1564" y="2157"/>
              <a:ext cx="64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6" name="Freeform 101"/>
            <p:cNvSpPr/>
            <p:nvPr/>
          </p:nvSpPr>
          <p:spPr bwMode="auto">
            <a:xfrm>
              <a:off x="1499" y="2122"/>
              <a:ext cx="112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7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8" name="Freeform 103"/>
            <p:cNvSpPr/>
            <p:nvPr/>
          </p:nvSpPr>
          <p:spPr bwMode="auto">
            <a:xfrm>
              <a:off x="1502" y="2223"/>
              <a:ext cx="27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09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0" name="Freeform 105"/>
            <p:cNvSpPr/>
            <p:nvPr/>
          </p:nvSpPr>
          <p:spPr bwMode="auto">
            <a:xfrm>
              <a:off x="1462" y="2296"/>
              <a:ext cx="31" cy="159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1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2" name="Freeform 107"/>
            <p:cNvSpPr/>
            <p:nvPr/>
          </p:nvSpPr>
          <p:spPr bwMode="auto">
            <a:xfrm>
              <a:off x="1420" y="2228"/>
              <a:ext cx="30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3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4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5" name="Freeform 110"/>
            <p:cNvSpPr/>
            <p:nvPr/>
          </p:nvSpPr>
          <p:spPr bwMode="auto">
            <a:xfrm>
              <a:off x="982" y="2342"/>
              <a:ext cx="310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6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7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8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19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20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21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22" name="Freeform 117"/>
            <p:cNvSpPr/>
            <p:nvPr/>
          </p:nvSpPr>
          <p:spPr bwMode="auto">
            <a:xfrm>
              <a:off x="894" y="2197"/>
              <a:ext cx="112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23" name="Freeform 118"/>
            <p:cNvSpPr/>
            <p:nvPr/>
          </p:nvSpPr>
          <p:spPr bwMode="auto">
            <a:xfrm>
              <a:off x="896" y="2216"/>
              <a:ext cx="54" cy="48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24" name="Freeform 119"/>
            <p:cNvSpPr/>
            <p:nvPr/>
          </p:nvSpPr>
          <p:spPr bwMode="auto">
            <a:xfrm>
              <a:off x="891" y="2238"/>
              <a:ext cx="58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25" name="Freeform 120"/>
            <p:cNvSpPr/>
            <p:nvPr/>
          </p:nvSpPr>
          <p:spPr bwMode="auto">
            <a:xfrm>
              <a:off x="894" y="2270"/>
              <a:ext cx="63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  <p:sp>
          <p:nvSpPr>
            <p:cNvPr id="98426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/>
            </a:p>
          </p:txBody>
        </p:sp>
      </p:grpSp>
      <p:sp>
        <p:nvSpPr>
          <p:cNvPr id="98309" name="AutoShape 122"/>
          <p:cNvSpPr>
            <a:spLocks noChangeArrowheads="1"/>
          </p:cNvSpPr>
          <p:nvPr/>
        </p:nvSpPr>
        <p:spPr bwMode="auto">
          <a:xfrm rot="21566823" flipH="1">
            <a:off x="4859339" y="3214689"/>
            <a:ext cx="482600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/>
          <a:p>
            <a:pPr eaLnBrk="1" hangingPunct="1">
              <a:defRPr/>
            </a:pPr>
            <a:endParaRPr lang="es-CO" altLang="es-CO" sz="1345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altLang="es-CO">
                <a:latin typeface="Times New Roman" panose="02020603050405020304" pitchFamily="18" charset="0"/>
              </a:rPr>
              <a:t>Art 108-5 E.T</a:t>
            </a:r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99331" name="2 Marcador de contenido"/>
          <p:cNvSpPr txBox="1">
            <a:spLocks noGrp="1"/>
          </p:cNvSpPr>
          <p:nvPr>
            <p:ph idx="1"/>
          </p:nvPr>
        </p:nvSpPr>
        <p:spPr>
          <a:xfrm>
            <a:off x="1997076" y="1600201"/>
            <a:ext cx="8197851" cy="4525963"/>
          </a:xfrm>
        </p:spPr>
        <p:txBody>
          <a:bodyPr/>
          <a:lstStyle/>
          <a:p>
            <a:pPr algn="just">
              <a:defRPr/>
            </a:pPr>
            <a:r>
              <a:rPr lang="es-CO" sz="2400" dirty="0">
                <a:latin typeface="Times New Roman" panose="02020603050405020304" pitchFamily="18" charset="0"/>
              </a:rPr>
              <a:t>Artículo 108-5. </a:t>
            </a:r>
            <a:r>
              <a:rPr lang="es-CO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Deducción del primer empleo</a:t>
            </a:r>
            <a:r>
              <a:rPr lang="es-CO" sz="2400" dirty="0">
                <a:latin typeface="Times New Roman" panose="02020603050405020304" pitchFamily="18" charset="0"/>
              </a:rPr>
              <a:t>. </a:t>
            </a:r>
            <a:endParaRPr lang="es-CO" sz="1795" dirty="0">
              <a:latin typeface="Times New Roman" panose="02020603050405020304" pitchFamily="18" charset="0"/>
            </a:endParaRPr>
          </a:p>
          <a:p>
            <a:pPr marL="0" indent="0" algn="just">
              <a:buNone/>
              <a:defRPr/>
            </a:pPr>
            <a:r>
              <a:rPr lang="es-CO" sz="1795" b="1" dirty="0">
                <a:solidFill>
                  <a:srgbClr val="FF0000"/>
                </a:solidFill>
                <a:latin typeface="Times New Roman" panose="02020603050405020304" pitchFamily="18" charset="0"/>
              </a:rPr>
              <a:t>1</a:t>
            </a:r>
            <a:r>
              <a:rPr lang="es-CO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20% </a:t>
            </a:r>
            <a:r>
              <a:rPr lang="es-CO" sz="2000" dirty="0">
                <a:latin typeface="Times New Roman" panose="02020603050405020304" pitchFamily="18" charset="0"/>
              </a:rPr>
              <a:t>de los pagos que realicen por concepto de </a:t>
            </a:r>
            <a:r>
              <a:rPr lang="es-CO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salario,</a:t>
            </a:r>
            <a:r>
              <a:rPr lang="es-CO" sz="2000" dirty="0">
                <a:latin typeface="Times New Roman" panose="02020603050405020304" pitchFamily="18" charset="0"/>
              </a:rPr>
              <a:t> en relación con los empleados que sean </a:t>
            </a:r>
            <a:r>
              <a:rPr lang="es-CO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menores de 28 años,</a:t>
            </a:r>
            <a:r>
              <a:rPr lang="es-CO" sz="2000" dirty="0">
                <a:latin typeface="Times New Roman" panose="02020603050405020304" pitchFamily="18" charset="0"/>
              </a:rPr>
              <a:t> siempre y cuando se trate del </a:t>
            </a:r>
            <a:r>
              <a:rPr lang="es-CO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primer empleo </a:t>
            </a:r>
            <a:r>
              <a:rPr lang="es-CO" sz="2000" dirty="0">
                <a:latin typeface="Times New Roman" panose="02020603050405020304" pitchFamily="18" charset="0"/>
              </a:rPr>
              <a:t>de la persona. </a:t>
            </a:r>
            <a:endParaRPr lang="es-CO" sz="2000" dirty="0">
              <a:latin typeface="Times New Roman" panose="02020603050405020304" pitchFamily="18" charset="0"/>
            </a:endParaRPr>
          </a:p>
          <a:p>
            <a:pPr marL="0" indent="0" algn="just">
              <a:buNone/>
              <a:defRPr/>
            </a:pPr>
            <a:endParaRPr lang="es-CO" sz="2000" dirty="0">
              <a:latin typeface="Times New Roman" panose="02020603050405020304" pitchFamily="18" charset="0"/>
            </a:endParaRPr>
          </a:p>
          <a:p>
            <a:pPr marL="0" indent="0" algn="just">
              <a:buNone/>
              <a:defRPr/>
            </a:pPr>
            <a:r>
              <a:rPr lang="es-CO" sz="2000" dirty="0">
                <a:latin typeface="Times New Roman" panose="02020603050405020304" pitchFamily="18" charset="0"/>
              </a:rPr>
              <a:t>La </a:t>
            </a:r>
            <a:r>
              <a:rPr lang="es-CO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deducción máxima</a:t>
            </a:r>
            <a:r>
              <a:rPr lang="es-CO" sz="2000" dirty="0">
                <a:latin typeface="Times New Roman" panose="02020603050405020304" pitchFamily="18" charset="0"/>
              </a:rPr>
              <a:t> por cada empleado no podrá exceder de </a:t>
            </a:r>
            <a:r>
              <a:rPr lang="es-CO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(115) UVT mensuales</a:t>
            </a:r>
            <a:r>
              <a:rPr lang="es-CO" sz="2000" dirty="0">
                <a:latin typeface="Times New Roman" panose="02020603050405020304" pitchFamily="18" charset="0"/>
              </a:rPr>
              <a:t> y procederá </a:t>
            </a:r>
            <a:r>
              <a:rPr lang="es-CO" sz="20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en el año gravable en el que el empleado sea contratado por el contribuyente</a:t>
            </a:r>
            <a:r>
              <a:rPr lang="es-CO" sz="2000" dirty="0">
                <a:latin typeface="Times New Roman" panose="02020603050405020304" pitchFamily="18" charset="0"/>
              </a:rPr>
              <a:t>. </a:t>
            </a:r>
            <a:endParaRPr lang="es-CO" sz="2000" dirty="0">
              <a:latin typeface="Times New Roman" panose="02020603050405020304" pitchFamily="18" charset="0"/>
            </a:endParaRPr>
          </a:p>
          <a:p>
            <a:pPr marL="0" indent="0" algn="just">
              <a:buNone/>
              <a:defRPr/>
            </a:pPr>
            <a:endParaRPr lang="es-CO" sz="20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marL="0" indent="0" algn="just">
              <a:buNone/>
              <a:defRPr/>
            </a:pPr>
            <a:r>
              <a:rPr lang="es-CO" sz="1795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  </a:t>
            </a:r>
            <a:r>
              <a:rPr lang="es-CO" sz="1795" dirty="0">
                <a:latin typeface="Times New Roman" panose="02020603050405020304" pitchFamily="18" charset="0"/>
              </a:rPr>
              <a:t>115 x </a:t>
            </a:r>
            <a:r>
              <a:rPr lang="es-MX" altLang="es-CO" sz="1795" dirty="0">
                <a:latin typeface="Times New Roman" panose="02020603050405020304" pitchFamily="18" charset="0"/>
              </a:rPr>
              <a:t>52.374 </a:t>
            </a:r>
            <a:r>
              <a:rPr lang="es-CO" sz="1795" dirty="0">
                <a:latin typeface="Times New Roman" panose="02020603050405020304" pitchFamily="18" charset="0"/>
              </a:rPr>
              <a:t>$.</a:t>
            </a:r>
            <a:r>
              <a:rPr lang="en-US" altLang="es-MX" sz="1795" dirty="0">
                <a:latin typeface="Times New Roman" panose="02020603050405020304" pitchFamily="18" charset="0"/>
              </a:rPr>
              <a:t>6</a:t>
            </a:r>
            <a:r>
              <a:rPr lang="es-MX" altLang="en-US" sz="1795" dirty="0">
                <a:latin typeface="Times New Roman" panose="02020603050405020304" pitchFamily="18" charset="0"/>
              </a:rPr>
              <a:t>.</a:t>
            </a:r>
            <a:r>
              <a:rPr lang="en-US" altLang="es-MX" sz="1795" dirty="0">
                <a:latin typeface="Times New Roman" panose="02020603050405020304" pitchFamily="18" charset="0"/>
              </a:rPr>
              <a:t>023</a:t>
            </a:r>
            <a:r>
              <a:rPr lang="es-MX" altLang="en-US" sz="1795" dirty="0">
                <a:latin typeface="Times New Roman" panose="02020603050405020304" pitchFamily="18" charset="0"/>
              </a:rPr>
              <a:t>.000</a:t>
            </a:r>
            <a:r>
              <a:rPr lang="es-CO" sz="1795" dirty="0">
                <a:latin typeface="Times New Roman" panose="02020603050405020304" pitchFamily="18" charset="0"/>
              </a:rPr>
              <a:t>  </a:t>
            </a:r>
            <a:endParaRPr lang="es-CO" sz="1795" dirty="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1997076" y="1600201"/>
            <a:ext cx="8197851" cy="4525963"/>
          </a:xfrm>
        </p:spPr>
        <p:txBody>
          <a:bodyPr/>
          <a:lstStyle/>
          <a:p>
            <a:pPr>
              <a:defRPr/>
            </a:pPr>
            <a:r>
              <a:rPr lang="es-CO" sz="1795" b="1" dirty="0">
                <a:solidFill>
                  <a:srgbClr val="FF0000"/>
                </a:solidFill>
              </a:rPr>
              <a:t>Ley 2040 julio 27 de  2020 ART 2</a:t>
            </a:r>
            <a:endParaRPr lang="es-CO" sz="1795" b="1" dirty="0">
              <a:solidFill>
                <a:srgbClr val="FF0000"/>
              </a:solidFill>
            </a:endParaRPr>
          </a:p>
          <a:p>
            <a:pPr marL="0" indent="0" algn="just">
              <a:buNone/>
              <a:defRPr/>
            </a:pPr>
            <a:r>
              <a:rPr lang="es-CO" sz="1795" b="1" dirty="0"/>
              <a:t>.</a:t>
            </a:r>
            <a:r>
              <a:rPr lang="es-CO" sz="1795" b="1" dirty="0">
                <a:solidFill>
                  <a:srgbClr val="00B050"/>
                </a:solidFill>
              </a:rPr>
              <a:t>Deducción en la determinación del impuesto sobre la renta por contratación de adultos mayores:</a:t>
            </a:r>
            <a:endParaRPr lang="es-CO" sz="1795" b="1" dirty="0">
              <a:solidFill>
                <a:srgbClr val="00B050"/>
              </a:solidFill>
            </a:endParaRPr>
          </a:p>
          <a:p>
            <a:pPr marL="0" indent="0" algn="just">
              <a:buNone/>
              <a:defRPr/>
            </a:pPr>
            <a:r>
              <a:rPr lang="es-CO" sz="1795" dirty="0">
                <a:solidFill>
                  <a:srgbClr val="FF0000"/>
                </a:solidFill>
              </a:rPr>
              <a:t> </a:t>
            </a:r>
            <a:endParaRPr lang="es-CO" sz="1795" dirty="0">
              <a:solidFill>
                <a:srgbClr val="FF0000"/>
              </a:solidFill>
            </a:endParaRPr>
          </a:p>
          <a:p>
            <a:pPr marL="0" indent="0" algn="just">
              <a:buNone/>
              <a:defRPr/>
            </a:pPr>
            <a:r>
              <a:rPr lang="es-CO" sz="1795" dirty="0"/>
              <a:t>Los empleadores, que contraten a personas </a:t>
            </a:r>
            <a:r>
              <a:rPr lang="es-CO" sz="1795" b="1" dirty="0">
                <a:solidFill>
                  <a:srgbClr val="FF0000"/>
                </a:solidFill>
              </a:rPr>
              <a:t>que no sean beneficiarias de la pensión de vejez,</a:t>
            </a:r>
            <a:r>
              <a:rPr lang="es-CO" sz="1795" dirty="0"/>
              <a:t>  y que hayan cumplido el requisito de edad de pensión establecido en la Ley, tienen derecho a deducir en el impuesto sobre la renta </a:t>
            </a:r>
            <a:r>
              <a:rPr lang="es-CO" sz="1795" b="1" dirty="0">
                <a:solidFill>
                  <a:srgbClr val="FF0000"/>
                </a:solidFill>
              </a:rPr>
              <a:t>el 120% del valor de los salarios y prestaciones sociales </a:t>
            </a:r>
            <a:r>
              <a:rPr lang="es-CO" sz="1795" dirty="0"/>
              <a:t>pagados a estas personas durante los años gravables en los que el empleado permanezca contratado</a:t>
            </a:r>
            <a:endParaRPr lang="es-CO" dirty="0"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1997076" y="1600201"/>
            <a:ext cx="8197851" cy="4525963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s-CO" sz="1795" b="1" dirty="0">
                <a:solidFill>
                  <a:srgbClr val="FF0000"/>
                </a:solidFill>
              </a:rPr>
              <a:t>Ley 2040 julio 27 de  2020 ART </a:t>
            </a:r>
            <a:r>
              <a:rPr lang="es-CO" sz="1795" dirty="0"/>
              <a:t>2</a:t>
            </a:r>
            <a:endParaRPr lang="es-CO" sz="1795" dirty="0"/>
          </a:p>
          <a:p>
            <a:pPr marL="0" indent="0">
              <a:buNone/>
              <a:defRPr/>
            </a:pPr>
            <a:endParaRPr lang="es-CO" sz="1795" b="1" dirty="0"/>
          </a:p>
          <a:p>
            <a:pPr marL="0" indent="0" algn="just">
              <a:buNone/>
              <a:defRPr/>
            </a:pPr>
            <a:r>
              <a:rPr lang="es-CO" sz="2000" dirty="0"/>
              <a:t>Debe  corresponder  </a:t>
            </a:r>
            <a:r>
              <a:rPr lang="es-CO" sz="2000" b="1" dirty="0">
                <a:solidFill>
                  <a:srgbClr val="FF0000"/>
                </a:solidFill>
              </a:rPr>
              <a:t>por lo menos al 2.5% de la planta de personal para empleadores que posean un número de trabajadores menor a cien (100</a:t>
            </a:r>
            <a:r>
              <a:rPr lang="es-CO" sz="2000" dirty="0"/>
              <a:t>) empleados. Se incrementará en un </a:t>
            </a:r>
            <a:r>
              <a:rPr lang="es-CO" sz="2000" u="sng" dirty="0">
                <a:solidFill>
                  <a:srgbClr val="00B050"/>
                </a:solidFill>
              </a:rPr>
              <a:t>0.5</a:t>
            </a:r>
            <a:r>
              <a:rPr lang="es-CO" sz="2000" dirty="0">
                <a:solidFill>
                  <a:srgbClr val="00B050"/>
                </a:solidFill>
              </a:rPr>
              <a:t>%</a:t>
            </a:r>
            <a:r>
              <a:rPr lang="es-CO" sz="2000" dirty="0"/>
              <a:t> por cada </a:t>
            </a:r>
            <a:r>
              <a:rPr lang="es-CO" sz="2000" b="1" dirty="0">
                <a:solidFill>
                  <a:srgbClr val="00B050"/>
                </a:solidFill>
              </a:rPr>
              <a:t>100 empleados adicionales,</a:t>
            </a:r>
            <a:r>
              <a:rPr lang="es-CO" sz="2000" dirty="0"/>
              <a:t> </a:t>
            </a:r>
            <a:r>
              <a:rPr lang="es-CO" sz="2000" b="1" dirty="0">
                <a:solidFill>
                  <a:srgbClr val="00B0F0"/>
                </a:solidFill>
              </a:rPr>
              <a:t>sin pasar del 5% </a:t>
            </a:r>
            <a:r>
              <a:rPr lang="es-CO" sz="2000" dirty="0"/>
              <a:t>de la planta de personal.</a:t>
            </a:r>
            <a:endParaRPr lang="es-CO" sz="2000" dirty="0"/>
          </a:p>
          <a:p>
            <a:pPr marL="0" indent="0" algn="just">
              <a:buNone/>
              <a:defRPr/>
            </a:pPr>
            <a:endParaRPr lang="es-CO" sz="2000" dirty="0"/>
          </a:p>
          <a:p>
            <a:pPr marL="0" indent="0" algn="just">
              <a:buNone/>
              <a:defRPr/>
            </a:pPr>
            <a:r>
              <a:rPr lang="es-CO" sz="2000" dirty="0"/>
              <a:t>Tiempo vinculación ;Por lo menos durante un (1) año</a:t>
            </a:r>
            <a:endParaRPr lang="es-CO" sz="2000" dirty="0"/>
          </a:p>
          <a:p>
            <a:pPr algn="just">
              <a:defRPr/>
            </a:pPr>
            <a:r>
              <a:rPr lang="es-CO" sz="3200" dirty="0"/>
              <a:t> </a:t>
            </a:r>
            <a:endParaRPr lang="es-CO" sz="3200" dirty="0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3154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3787776" y="2724151"/>
            <a:ext cx="4616451" cy="18954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</p:pic>
    </p:spTree>
  </p:cSld>
  <p:clrMapOvr>
    <a:masterClrMapping/>
  </p:clrMapOvr>
  <p:transition spd="slow"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Título 1"/>
          <p:cNvSpPr>
            <a:spLocks noGrp="1"/>
          </p:cNvSpPr>
          <p:nvPr>
            <p:ph type="title"/>
          </p:nvPr>
        </p:nvSpPr>
        <p:spPr>
          <a:xfrm>
            <a:off x="2166939" y="365125"/>
            <a:ext cx="7858125" cy="1325563"/>
          </a:xfrm>
        </p:spPr>
        <p:txBody>
          <a:bodyPr/>
          <a:lstStyle/>
          <a:p>
            <a:pPr algn="r"/>
            <a:endParaRPr lang="es-CO" altLang="es-ES">
              <a:latin typeface="Nexa Bold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1241425" y="228600"/>
          <a:ext cx="9354820" cy="7218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9035"/>
                <a:gridCol w="5645785"/>
              </a:tblGrid>
              <a:tr h="1798272">
                <a:tc>
                  <a:txBody>
                    <a:bodyPr/>
                    <a:lstStyle/>
                    <a:p>
                      <a:pPr algn="just"/>
                      <a:r>
                        <a:rPr lang="es-CO" sz="1900" dirty="0"/>
                        <a:t>PROVEEDORES  OBLIGADOS A FACTURAR </a:t>
                      </a:r>
                      <a:r>
                        <a:rPr lang="es-CO" sz="1900" baseline="0" dirty="0"/>
                        <a:t> </a:t>
                      </a:r>
                      <a:r>
                        <a:rPr lang="es-CO" sz="1900" dirty="0"/>
                        <a:t> </a:t>
                      </a:r>
                      <a:endParaRPr lang="es-CO" sz="1900" dirty="0"/>
                    </a:p>
                    <a:p>
                      <a:pPr algn="just"/>
                      <a:endParaRPr lang="es-CO" sz="1900" dirty="0"/>
                    </a:p>
                  </a:txBody>
                  <a:tcPr marL="68319" marR="68319" marT="45696" marB="45696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CO" sz="1900" dirty="0"/>
                    </a:p>
                    <a:p>
                      <a:r>
                        <a:rPr lang="es-CO" sz="1900" dirty="0"/>
                        <a:t>FACTURA ELECTRONICA </a:t>
                      </a:r>
                      <a:endParaRPr lang="es-CO" sz="1900" dirty="0"/>
                    </a:p>
                    <a:p>
                      <a:r>
                        <a:rPr lang="es-CO" sz="1900" dirty="0"/>
                        <a:t>DOCUMENTO EQUIVALENTE</a:t>
                      </a:r>
                      <a:r>
                        <a:rPr lang="es-CO" sz="1900" baseline="0" dirty="0"/>
                        <a:t> A LAFACTURA-DOCUMENTO ELECTRONICO</a:t>
                      </a:r>
                      <a:endParaRPr lang="es-CO" sz="1900" dirty="0"/>
                    </a:p>
                    <a:p>
                      <a:endParaRPr lang="es-CO" sz="1900" dirty="0"/>
                    </a:p>
                  </a:txBody>
                  <a:tcPr marL="68319" marR="68319" marT="45696" marB="45696">
                    <a:solidFill>
                      <a:schemeClr val="tx1"/>
                    </a:solidFill>
                  </a:tcPr>
                </a:tc>
              </a:tr>
              <a:tr h="1513792"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PROVEEDORES NO OBLIGADOS A FACTURAR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L="68319" marR="68319" marT="45696" marB="45696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2.SOPORTE</a:t>
                      </a:r>
                      <a:r>
                        <a:rPr lang="es-CO" sz="1900" baseline="0" dirty="0">
                          <a:solidFill>
                            <a:schemeClr val="bg1"/>
                          </a:solidFill>
                        </a:rPr>
                        <a:t>  DE PAGOS CON PERSONAS NO OBLIGADOS A FACTURAR</a:t>
                      </a:r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68319" marR="68319" marT="45696" marB="45696">
                    <a:solidFill>
                      <a:schemeClr val="tx1"/>
                    </a:solidFill>
                  </a:tcPr>
                </a:tc>
              </a:tr>
              <a:tr h="1513792">
                <a:tc>
                  <a:txBody>
                    <a:bodyPr/>
                    <a:lstStyle/>
                    <a:p>
                      <a:pPr algn="just"/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 PERSONAS NATURALES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 NO RESPONSABLES DE IVA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r>
                        <a:rPr lang="es-CO" sz="1900" b="1" baseline="0" dirty="0">
                          <a:solidFill>
                            <a:schemeClr val="bg1"/>
                          </a:solidFill>
                        </a:rPr>
                        <a:t>(OPERACIONES GRAVADAS)</a:t>
                      </a:r>
                      <a:endParaRPr lang="es-CO" sz="1900" b="1" baseline="0" dirty="0">
                        <a:solidFill>
                          <a:schemeClr val="bg1"/>
                        </a:solidFill>
                      </a:endParaRPr>
                    </a:p>
                  </a:txBody>
                  <a:tcPr marL="68319" marR="68319" marT="45696" marB="45696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-CONTROLES DOCUMENTALES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-CONTROL PAGOS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-CONTROL</a:t>
                      </a:r>
                      <a:r>
                        <a:rPr lang="es-CO" sz="1900" baseline="0" dirty="0">
                          <a:solidFill>
                            <a:schemeClr val="bg1"/>
                          </a:solidFill>
                        </a:rPr>
                        <a:t> CUANTIA CONTRATOS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68319" marR="68319" marT="45696" marB="45696">
                    <a:solidFill>
                      <a:schemeClr val="tx1"/>
                    </a:solidFill>
                  </a:tcPr>
                </a:tc>
              </a:tr>
              <a:tr h="2367232">
                <a:tc>
                  <a:txBody>
                    <a:bodyPr/>
                    <a:lstStyle/>
                    <a:p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TODAS LAS PERSONAS NATURALES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 QUE PRESTEN</a:t>
                      </a:r>
                      <a:r>
                        <a:rPr lang="es-CO" sz="1900" b="1" baseline="0" dirty="0">
                          <a:solidFill>
                            <a:schemeClr val="bg1"/>
                          </a:solidFill>
                        </a:rPr>
                        <a:t> SERVICIOS  ART 108 E.T</a:t>
                      </a:r>
                      <a:endParaRPr lang="es-CO" sz="1900" b="1" baseline="0" dirty="0">
                        <a:solidFill>
                          <a:schemeClr val="bg1"/>
                        </a:solidFill>
                      </a:endParaRPr>
                    </a:p>
                    <a:p>
                      <a:endParaRPr lang="es-CO" sz="1900" b="1" baseline="0" dirty="0">
                        <a:solidFill>
                          <a:schemeClr val="bg1"/>
                        </a:solidFill>
                      </a:endParaRPr>
                    </a:p>
                  </a:txBody>
                  <a:tcPr marL="68319" marR="68319" marT="45696" marB="45696"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-COMPROBAR QUE  EL PAGO  DEL CONTRATO HA PAGADO SEGURIDAD SOCIAL-   PILA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-NO ES OBLIGATORIO SI EL VALOR DEL PAGO MENSUAL NO EXCEDE DE 1 SMLMV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68319" marR="68319" marT="45696" marB="45696">
                    <a:solidFill>
                      <a:schemeClr val="tx1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1 Título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s-CO" altLang="es-ES" sz="1785">
                <a:latin typeface="Times New Roman" panose="02020603050405020304" pitchFamily="18" charset="0"/>
              </a:rPr>
              <a:t>EXIGENCIA FACTURA ELECTRONICA</a:t>
            </a:r>
            <a:endParaRPr lang="es-CO" altLang="es-ES" sz="1785">
              <a:latin typeface="Times New Roman" panose="02020603050405020304" pitchFamily="18" charset="0"/>
            </a:endParaRPr>
          </a:p>
        </p:txBody>
      </p:sp>
      <p:sp>
        <p:nvSpPr>
          <p:cNvPr id="120835" name="2 Marcador de contenido"/>
          <p:cNvSpPr txBox="1">
            <a:spLocks noGrp="1"/>
          </p:cNvSpPr>
          <p:nvPr>
            <p:ph idx="1"/>
          </p:nvPr>
        </p:nvSpPr>
        <p:spPr bwMode="auto">
          <a:xfrm>
            <a:off x="3935414" y="2620963"/>
            <a:ext cx="4287839" cy="22971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68319" tIns="34159" rIns="68319" bIns="34159" numCol="1" rtlCol="0" anchor="t" anchorCtr="0" compatLnSpc="1">
            <a:normAutofit/>
          </a:bodyPr>
          <a:lstStyle/>
          <a:p>
            <a:endParaRPr lang="es-CO" altLang="es-ES">
              <a:latin typeface="Times New Roman" panose="02020603050405020304" pitchFamily="18" charset="0"/>
            </a:endParaRPr>
          </a:p>
        </p:txBody>
      </p:sp>
      <p:pic>
        <p:nvPicPr>
          <p:cNvPr id="435202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4011614" y="2535239"/>
            <a:ext cx="4254500" cy="25685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</p:pic>
    </p:spTree>
  </p:cSld>
  <p:clrMapOvr>
    <a:masterClrMapping/>
  </p:clrMapOvr>
  <p:transition spd="slow"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Text Box 4"/>
          <p:cNvSpPr txBox="1">
            <a:spLocks noChangeArrowheads="1"/>
          </p:cNvSpPr>
          <p:nvPr/>
        </p:nvSpPr>
        <p:spPr bwMode="auto">
          <a:xfrm>
            <a:off x="3922714" y="2112963"/>
            <a:ext cx="184731" cy="1955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_tradnl" altLang="es-ES" sz="670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graphicFrame>
        <p:nvGraphicFramePr>
          <p:cNvPr id="5" name="Tabla 4"/>
          <p:cNvGraphicFramePr>
            <a:graphicFrameLocks noGrp="1"/>
          </p:cNvGraphicFramePr>
          <p:nvPr/>
        </p:nvGraphicFramePr>
        <p:xfrm>
          <a:off x="4138613" y="1757364"/>
          <a:ext cx="3829051" cy="2677432"/>
        </p:xfrm>
        <a:graphic>
          <a:graphicData uri="http://schemas.openxmlformats.org/drawingml/2006/table">
            <a:tbl>
              <a:tblPr/>
              <a:tblGrid>
                <a:gridCol w="3829051"/>
              </a:tblGrid>
              <a:tr h="32800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Obligados a expedir factura electrónica</a:t>
                      </a:r>
                      <a:endParaRPr kumimoji="0" lang="es-ES" altLang="es-ES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50863" marR="50863" marT="52243" marB="5224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8CD"/>
                    </a:solidFill>
                  </a:tcPr>
                </a:tc>
              </a:tr>
              <a:tr h="37918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-</a:t>
                      </a:r>
                      <a:r>
                        <a:rPr kumimoji="0" lang="es-ES" altLang="es-E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PERSONAS NATURALES Y JURIDICAS RESPONSABLES DE IVA</a:t>
                      </a:r>
                      <a:endParaRPr kumimoji="0" lang="es-ES" altLang="es-E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50863" marR="50863" marT="52243" marB="5224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6973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-</a:t>
                      </a:r>
                      <a:r>
                        <a:rPr kumimoji="0" lang="es-ES" altLang="es-E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RESPONSABLES DEL IMPUESTO AL CONSUMO</a:t>
                      </a:r>
                      <a:endParaRPr kumimoji="0" lang="es-ES" altLang="es-E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50863" marR="50863" marT="52243" marB="5224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95864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 -</a:t>
                      </a:r>
                      <a:r>
                        <a:rPr kumimoji="0" lang="es-CO" altLang="es-E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LAS </a:t>
                      </a:r>
                      <a:r>
                        <a:rPr kumimoji="0" lang="es-CO" altLang="es-E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PERSONAS NATURALES </a:t>
                      </a:r>
                      <a:r>
                        <a:rPr kumimoji="0" lang="es-CO" altLang="es-E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QUE ÚNICAMENTE </a:t>
                      </a:r>
                      <a:r>
                        <a:rPr kumimoji="0" lang="es-CO" altLang="es-E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VENDAN BIENES EXCLUIDOS O PRESTEN SERVICIOS NO GRAVADOS C</a:t>
                      </a:r>
                      <a:r>
                        <a:rPr kumimoji="0" lang="es-CO" altLang="es-E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ON EL IVA, QUE HUBIEREN OBTENIDO INGRESOS BRUTOS TOTALES PROVENIENTES DE ESTAS ACTIVIDADES EN EL AÑO ANTERIOR O EN EL AÑO EN CURSO, SUPERIORES  A  3.500 UVT</a:t>
                      </a:r>
                      <a:endParaRPr kumimoji="0" lang="es-ES" altLang="es-E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50863" marR="50863" marT="52243" marB="5224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8954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-CONTRIBUYENTES D EL REGIMEN DE TRIBUTACION SIMPLE </a:t>
                      </a:r>
                      <a:endParaRPr kumimoji="0" lang="es-ES" altLang="es-ES" sz="1100" b="0" i="0" u="none" strike="noStrike" cap="none" normalizeH="0" baseline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50863" marR="50863" marT="52243" marB="5224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3" y="2678113"/>
            <a:ext cx="3390900" cy="825098"/>
          </a:xfrm>
          <a:prstGeom prst="rect">
            <a:avLst/>
          </a:prstGeom>
          <a:solidFill>
            <a:schemeClr val="bg1"/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80" b="1" dirty="0">
                <a:latin typeface="Arial" panose="020B0604020202020204" pitchFamily="34" charset="0"/>
              </a:rPr>
              <a:t>Resolución 85 de 2022</a:t>
            </a:r>
            <a:endParaRPr lang="es-MX" sz="2380" i="1" dirty="0">
              <a:latin typeface="Arial" panose="020B0604020202020204" pitchFamily="34" charset="0"/>
            </a:endParaRPr>
          </a:p>
        </p:txBody>
      </p:sp>
      <p:grpSp>
        <p:nvGrpSpPr>
          <p:cNvPr id="123907" name="Group 4"/>
          <p:cNvGrpSpPr/>
          <p:nvPr/>
        </p:nvGrpSpPr>
        <p:grpSpPr bwMode="auto">
          <a:xfrm flipH="1">
            <a:off x="3213102" y="2732088"/>
            <a:ext cx="1389063" cy="1568451"/>
            <a:chOff x="870" y="1817"/>
            <a:chExt cx="1136" cy="874"/>
          </a:xfrm>
        </p:grpSpPr>
        <p:sp>
          <p:nvSpPr>
            <p:cNvPr id="123909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0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1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2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3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4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5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6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7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8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19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0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1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2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3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4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5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6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7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8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29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0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1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2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3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4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5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6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7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8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39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0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1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2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3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4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5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6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7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8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49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0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1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2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3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4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5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6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7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8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59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0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1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2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3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4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5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6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7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8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69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0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1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2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3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4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5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6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7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8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79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0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1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2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3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4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5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6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7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8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89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0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1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2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3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4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5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6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7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8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3999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0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1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2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3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4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5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6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7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8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09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0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1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2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3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4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5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6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7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8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19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20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21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22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23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24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24025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45061" name="AutoShape 122"/>
          <p:cNvSpPr>
            <a:spLocks noChangeArrowheads="1"/>
          </p:cNvSpPr>
          <p:nvPr/>
        </p:nvSpPr>
        <p:spPr bwMode="auto">
          <a:xfrm rot="21566823" flipH="1">
            <a:off x="4868865" y="3216275"/>
            <a:ext cx="479425" cy="427039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0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ángulo 1"/>
          <p:cNvSpPr>
            <a:spLocks noChangeArrowheads="1"/>
          </p:cNvSpPr>
          <p:nvPr/>
        </p:nvSpPr>
        <p:spPr bwMode="auto">
          <a:xfrm>
            <a:off x="3989389" y="2062163"/>
            <a:ext cx="3806825" cy="2369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sz="1345" dirty="0">
                <a:solidFill>
                  <a:schemeClr val="tx1"/>
                </a:solidFill>
                <a:latin typeface="Tahoma" panose="020B0604030504040204" pitchFamily="34" charset="0"/>
              </a:rPr>
              <a:t>De acuerdo a la Resolución 000085 de 2022, el nuevo proceso que exige la DIAN para la factura electrónica como título valor, consta de realizar:</a:t>
            </a:r>
            <a:endParaRPr lang="es-ES" sz="1345" dirty="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" sz="1345" dirty="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sz="1345" dirty="0">
                <a:solidFill>
                  <a:schemeClr val="tx1"/>
                </a:solidFill>
                <a:latin typeface="Tahoma" panose="020B0604030504040204" pitchFamily="34" charset="0"/>
              </a:rPr>
              <a:t>1.El acuse de recibo</a:t>
            </a:r>
            <a:endParaRPr lang="es-ES" sz="1345" dirty="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" sz="1345" dirty="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sz="1345" dirty="0">
                <a:solidFill>
                  <a:schemeClr val="tx1"/>
                </a:solidFill>
                <a:latin typeface="Tahoma" panose="020B0604030504040204" pitchFamily="34" charset="0"/>
              </a:rPr>
              <a:t>2. Recibo del bien o prestación del servicio</a:t>
            </a:r>
            <a:endParaRPr lang="es-ES" sz="1345" dirty="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" sz="1345" dirty="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sz="1345" dirty="0">
                <a:solidFill>
                  <a:schemeClr val="tx1"/>
                </a:solidFill>
                <a:latin typeface="Tahoma" panose="020B0604030504040204" pitchFamily="34" charset="0"/>
              </a:rPr>
              <a:t>3.Aceptación expresa sobre la factura </a:t>
            </a:r>
            <a:r>
              <a:rPr lang="es-ES" sz="1345" dirty="0" err="1">
                <a:solidFill>
                  <a:schemeClr val="tx1"/>
                </a:solidFill>
                <a:latin typeface="Tahoma" panose="020B0604030504040204" pitchFamily="34" charset="0"/>
              </a:rPr>
              <a:t>ectrónica</a:t>
            </a:r>
            <a:r>
              <a:rPr lang="es-ES" sz="1345" dirty="0">
                <a:solidFill>
                  <a:schemeClr val="tx1"/>
                </a:solidFill>
                <a:latin typeface="Tahoma" panose="020B0604030504040204" pitchFamily="34" charset="0"/>
              </a:rPr>
              <a:t> que te da tu proveedor.</a:t>
            </a:r>
            <a:endParaRPr lang="es-CO" sz="1345" dirty="0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0018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3875089" y="2635251"/>
            <a:ext cx="4384675" cy="158750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</p:pic>
      <p:sp>
        <p:nvSpPr>
          <p:cNvPr id="142339" name="1 CuadroTexto"/>
          <p:cNvSpPr txBox="1">
            <a:spLocks noChangeArrowheads="1"/>
          </p:cNvSpPr>
          <p:nvPr/>
        </p:nvSpPr>
        <p:spPr bwMode="auto">
          <a:xfrm>
            <a:off x="4404548" y="1778001"/>
            <a:ext cx="3736920" cy="506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5" dirty="0">
                <a:solidFill>
                  <a:schemeClr val="tx1"/>
                </a:solidFill>
                <a:latin typeface="Tahoma" panose="020B0604030504040204" pitchFamily="34" charset="0"/>
              </a:rPr>
              <a:t>DOCUMENTOS EQUIVALENTES A LA FACTURA</a:t>
            </a:r>
            <a:endParaRPr lang="es-CO" altLang="es-ES" sz="1345" dirty="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ctr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DOCUMENTOS ELECTRONICOS</a:t>
            </a:r>
            <a:endParaRPr lang="es-CO" altLang="es-ES" sz="1345" b="1" dirty="0">
              <a:solidFill>
                <a:srgbClr val="FF0000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02" name="Imagen 1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9626" y="1020763"/>
            <a:ext cx="5492751" cy="148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8003" name="Imagen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9625" y="1792288"/>
            <a:ext cx="5403851" cy="3560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146" name="Picture 2" descr="https://i2.wp.com/accounter.co/cdn/2019/04/post-facturaelectronica06.jpg?fit=768%2C480&amp;ssl=1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6002" y="2347913"/>
            <a:ext cx="5180012" cy="3236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579" name="1 CuadroTexto"/>
          <p:cNvSpPr txBox="1">
            <a:spLocks noChangeArrowheads="1"/>
          </p:cNvSpPr>
          <p:nvPr/>
        </p:nvSpPr>
        <p:spPr bwMode="auto">
          <a:xfrm>
            <a:off x="3021013" y="1436690"/>
            <a:ext cx="6592888" cy="506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5" b="1">
                <a:solidFill>
                  <a:schemeClr val="tx1"/>
                </a:solidFill>
                <a:latin typeface="Tahoma" panose="020B0604030504040204" pitchFamily="34" charset="0"/>
              </a:rPr>
              <a:t>Documento soporte para transacciones efectuados con personas </a:t>
            </a:r>
            <a:endParaRPr lang="es-CO" altLang="es-ES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ctr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5" b="1">
                <a:solidFill>
                  <a:schemeClr val="tx1"/>
                </a:solidFill>
                <a:latin typeface="Tahoma" panose="020B0604030504040204" pitchFamily="34" charset="0"/>
              </a:rPr>
              <a:t>no obligados  a expedir factura</a:t>
            </a:r>
            <a:endParaRPr lang="es-CO" altLang="es-ES" sz="134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Text Box 4"/>
          <p:cNvSpPr txBox="1">
            <a:spLocks noChangeArrowheads="1"/>
          </p:cNvSpPr>
          <p:nvPr/>
        </p:nvSpPr>
        <p:spPr bwMode="auto">
          <a:xfrm>
            <a:off x="3187702" y="1668464"/>
            <a:ext cx="184731" cy="230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_tradnl" altLang="es-ES" sz="895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</a:endParaRPr>
          </a:p>
        </p:txBody>
      </p:sp>
      <p:graphicFrame>
        <p:nvGraphicFramePr>
          <p:cNvPr id="5" name="Tabla 4"/>
          <p:cNvGraphicFramePr>
            <a:graphicFrameLocks noGrp="1"/>
          </p:cNvGraphicFramePr>
          <p:nvPr/>
        </p:nvGraphicFramePr>
        <p:xfrm>
          <a:off x="3476625" y="1192213"/>
          <a:ext cx="5124451" cy="3566480"/>
        </p:xfrm>
        <a:graphic>
          <a:graphicData uri="http://schemas.openxmlformats.org/drawingml/2006/table">
            <a:tbl>
              <a:tblPr/>
              <a:tblGrid>
                <a:gridCol w="5124451"/>
              </a:tblGrid>
              <a:tr h="42429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1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No Obligados a expedir factura electrónica</a:t>
                      </a:r>
                      <a:endParaRPr kumimoji="0" lang="es-ES" altLang="es-ES" sz="1900" b="0" i="0" u="none" strike="noStrike" cap="none" normalizeH="0" baseline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68071" marR="68071" marT="69909" marB="69909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98CD"/>
                    </a:solidFill>
                  </a:tcPr>
                </a:tc>
              </a:tr>
              <a:tr h="50740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-</a:t>
                      </a:r>
                      <a:r>
                        <a:rPr kumimoji="0" lang="es-ES" altLang="es-ES" sz="13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PERSONAS NATURALES NO RESPONSABLES  DE IVA</a:t>
                      </a:r>
                      <a:endParaRPr kumimoji="0" lang="es-ES" altLang="es-ES" sz="1300" b="0" i="0" u="none" strike="noStrike" cap="none" normalizeH="0" baseline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68071" marR="68071" marT="69909" marB="69909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415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-</a:t>
                      </a:r>
                      <a:r>
                        <a:rPr kumimoji="0" lang="es-ES" alt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PERSONAS NO RESPONSABLES DEL IMPUESTO AL CONSUMO</a:t>
                      </a:r>
                      <a:endParaRPr kumimoji="0" lang="es-ES" altLang="es-ES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68071" marR="68071" marT="69909" marB="69909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8281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 -</a:t>
                      </a:r>
                      <a:r>
                        <a:rPr kumimoji="0" lang="es-CO" alt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LAS </a:t>
                      </a:r>
                      <a:r>
                        <a:rPr kumimoji="0" lang="es-CO" altLang="es-ES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PERSONAS NATURALES </a:t>
                      </a:r>
                      <a:r>
                        <a:rPr kumimoji="0" lang="es-CO" alt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QUE ÚNICAMENTE </a:t>
                      </a:r>
                      <a:r>
                        <a:rPr kumimoji="0" lang="es-CO" altLang="es-ES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VENDAN BIENES EXCLUIDOS O PRESTEN SERVICIOS NO GRAVADOS C</a:t>
                      </a:r>
                      <a:r>
                        <a:rPr kumimoji="0" lang="es-CO" alt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ON EL IVA, QUE HUBIEREN OBTENIDO INGRESOS BRUTOS TOTALES PROVENIENTES DE ESTAS ACTIVIDADES EN EL AÑO ANTERIOR O EN EL AÑO EN CURSO, INFERIORES  A  3.500 UVT</a:t>
                      </a:r>
                      <a:endParaRPr kumimoji="0" lang="es-ES" altLang="es-ES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68071" marR="68071" marT="69909" marB="69909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922719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charset="-128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-</a:t>
                      </a:r>
                      <a:r>
                        <a:rPr kumimoji="0" lang="es-CO" altLang="es-ES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333333"/>
                          </a:solidFill>
                          <a:effectLst/>
                          <a:latin typeface="Calibri" panose="020F0502020204030204" pitchFamily="34" charset="0"/>
                          <a:ea typeface="MS PGothic" panose="020B0600070205080204" charset="-128"/>
                          <a:cs typeface="Calibri" panose="020F0502020204030204" pitchFamily="34" charset="0"/>
                        </a:rPr>
                        <a:t>PERSONAS NATURALES VINCULADAS POR UNA RELACIÓN LABORAL O LEGAL Y REGLAMENTARIA Y LOS PENSIONADOS</a:t>
                      </a:r>
                      <a:endParaRPr kumimoji="0" lang="es-ES" altLang="es-ES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333333"/>
                        </a:solidFill>
                        <a:effectLst/>
                        <a:latin typeface="Calibri" panose="020F0502020204030204" pitchFamily="34" charset="0"/>
                        <a:ea typeface="MS PGothic" panose="020B0600070205080204" charset="-128"/>
                        <a:cs typeface="Calibri" panose="020F0502020204030204" pitchFamily="34" charset="0"/>
                      </a:endParaRPr>
                    </a:p>
                  </a:txBody>
                  <a:tcPr marL="68071" marR="68071" marT="69909" marB="69909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Text Box 3"/>
          <p:cNvSpPr txBox="1">
            <a:spLocks noChangeArrowheads="1"/>
          </p:cNvSpPr>
          <p:nvPr/>
        </p:nvSpPr>
        <p:spPr bwMode="auto">
          <a:xfrm>
            <a:off x="3098802" y="3370264"/>
            <a:ext cx="2436812" cy="21618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Ctr="1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209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2090">
                <a:solidFill>
                  <a:schemeClr val="tx1"/>
                </a:solidFill>
                <a:latin typeface="Tahoma" panose="020B0604030504040204" pitchFamily="34" charset="0"/>
              </a:rPr>
              <a:t>TRANSMISION ELECTRONICA</a:t>
            </a:r>
            <a:endParaRPr lang="es-ES" altLang="es-CO" sz="209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795" b="1">
                <a:solidFill>
                  <a:srgbClr val="FF0000"/>
                </a:solidFill>
                <a:latin typeface="Tahoma" panose="020B0604030504040204" pitchFamily="34" charset="0"/>
              </a:rPr>
              <a:t>RES  000488 del 29 abril de 2022</a:t>
            </a:r>
            <a:endParaRPr lang="es-ES" altLang="es-CO" sz="1795" b="1">
              <a:solidFill>
                <a:srgbClr val="FF0000"/>
              </a:solidFill>
              <a:latin typeface="Tahoma" panose="020B0604030504040204" pitchFamily="34" charset="0"/>
            </a:endParaRPr>
          </a:p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1795" b="1">
              <a:solidFill>
                <a:srgbClr val="FF0000"/>
              </a:solidFill>
              <a:latin typeface="Tahoma" panose="020B0604030504040204" pitchFamily="34" charset="0"/>
            </a:endParaRPr>
          </a:p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795" b="1">
                <a:solidFill>
                  <a:srgbClr val="FF0000"/>
                </a:solidFill>
                <a:latin typeface="Tahoma" panose="020B0604030504040204" pitchFamily="34" charset="0"/>
              </a:rPr>
              <a:t>1 agosto de 2022</a:t>
            </a:r>
            <a:endParaRPr lang="es-ES" altLang="es-CO" sz="1795" b="1">
              <a:solidFill>
                <a:srgbClr val="FF0000"/>
              </a:solidFill>
              <a:latin typeface="Tahoma" panose="020B0604030504040204" pitchFamily="34" charset="0"/>
            </a:endParaRPr>
          </a:p>
        </p:txBody>
      </p:sp>
      <p:sp>
        <p:nvSpPr>
          <p:cNvPr id="153603" name="Text Box 4"/>
          <p:cNvSpPr txBox="1">
            <a:spLocks noChangeArrowheads="1"/>
          </p:cNvSpPr>
          <p:nvPr/>
        </p:nvSpPr>
        <p:spPr bwMode="auto">
          <a:xfrm>
            <a:off x="5788027" y="3228975"/>
            <a:ext cx="3013075" cy="1517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Ctr="1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2090" b="1">
                <a:solidFill>
                  <a:srgbClr val="FF0000"/>
                </a:solidFill>
                <a:latin typeface="Tahoma" panose="020B0604030504040204" pitchFamily="34" charset="0"/>
              </a:rPr>
              <a:t>CONTENIDO</a:t>
            </a:r>
            <a:r>
              <a:rPr lang="es-ES" altLang="es-CO" sz="2090">
                <a:solidFill>
                  <a:srgbClr val="FF0000"/>
                </a:solidFill>
                <a:latin typeface="Tahoma" panose="020B0604030504040204" pitchFamily="34" charset="0"/>
              </a:rPr>
              <a:t> </a:t>
            </a:r>
            <a:r>
              <a:rPr lang="es-ES" altLang="es-CO" sz="2090">
                <a:solidFill>
                  <a:schemeClr val="tx1"/>
                </a:solidFill>
                <a:latin typeface="Tahoma" panose="020B0604030504040204" pitchFamily="34" charset="0"/>
              </a:rPr>
              <a:t> </a:t>
            </a:r>
            <a:endParaRPr lang="es-ES" altLang="es-CO" sz="209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1795">
              <a:solidFill>
                <a:schemeClr val="tx1"/>
              </a:solidFill>
              <a:latin typeface="Tahoma" panose="020B0604030504040204" pitchFamily="34" charset="0"/>
              <a:cs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795">
                <a:solidFill>
                  <a:schemeClr val="tx1"/>
                </a:solidFill>
                <a:latin typeface="Tahoma" panose="020B0604030504040204" pitchFamily="34" charset="0"/>
                <a:cs typeface="Times New Roman" panose="02020603050405020304" pitchFamily="18" charset="0"/>
              </a:rPr>
              <a:t>Decreto 358 de 2020</a:t>
            </a:r>
            <a:endParaRPr lang="es-ES" altLang="es-CO" sz="1795">
              <a:solidFill>
                <a:schemeClr val="tx1"/>
              </a:solidFill>
              <a:latin typeface="Tahoma" panose="020B0604030504040204" pitchFamily="34" charset="0"/>
              <a:cs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795">
                <a:solidFill>
                  <a:schemeClr val="tx1"/>
                </a:solidFill>
                <a:latin typeface="Tahoma" panose="020B0604030504040204" pitchFamily="34" charset="0"/>
                <a:cs typeface="Times New Roman" panose="02020603050405020304" pitchFamily="18" charset="0"/>
              </a:rPr>
              <a:t>Res 167 de 2021</a:t>
            </a:r>
            <a:endParaRPr lang="es-ES" altLang="es-CO" sz="1795">
              <a:solidFill>
                <a:schemeClr val="tx1"/>
              </a:solidFill>
              <a:latin typeface="Tahoma" panose="020B0604030504040204" pitchFamily="34" charset="0"/>
              <a:cs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795">
                <a:solidFill>
                  <a:schemeClr val="tx1"/>
                </a:solidFill>
                <a:latin typeface="Tahoma" panose="020B0604030504040204" pitchFamily="34" charset="0"/>
                <a:cs typeface="Times New Roman" panose="02020603050405020304" pitchFamily="18" charset="0"/>
              </a:rPr>
              <a:t> </a:t>
            </a:r>
            <a:endParaRPr lang="es-ES" altLang="es-CO" sz="1795">
              <a:solidFill>
                <a:schemeClr val="tx1"/>
              </a:solidFill>
              <a:latin typeface="Tahoma" panose="020B060403050404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53604" name="Text Box 7"/>
          <p:cNvSpPr txBox="1">
            <a:spLocks noChangeArrowheads="1"/>
          </p:cNvSpPr>
          <p:nvPr/>
        </p:nvSpPr>
        <p:spPr bwMode="auto">
          <a:xfrm>
            <a:off x="3419477" y="1493840"/>
            <a:ext cx="5295900" cy="9660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Ctr="1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209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795">
                <a:solidFill>
                  <a:schemeClr val="tx1"/>
                </a:solidFill>
                <a:latin typeface="Tahoma" panose="020B0604030504040204" pitchFamily="34" charset="0"/>
              </a:rPr>
              <a:t>DOCUMENTO SOPORTE EN ADQUISICIONES NO OBLIGADOS A FACTURAR </a:t>
            </a:r>
            <a:endParaRPr lang="es-ES" altLang="es-CO" sz="179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2" name="1 Flecha abajo"/>
          <p:cNvSpPr/>
          <p:nvPr/>
        </p:nvSpPr>
        <p:spPr>
          <a:xfrm>
            <a:off x="4616452" y="2436814"/>
            <a:ext cx="477837" cy="881063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" name="2 Flecha abajo"/>
          <p:cNvSpPr/>
          <p:nvPr/>
        </p:nvSpPr>
        <p:spPr>
          <a:xfrm>
            <a:off x="6892927" y="2392365"/>
            <a:ext cx="574675" cy="820737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</p:spTree>
  </p:cSld>
  <p:clrMapOvr>
    <a:masterClrMapping/>
  </p:clrMapOvr>
  <p:transition spd="slow"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Text Box 7"/>
          <p:cNvSpPr txBox="1">
            <a:spLocks noChangeArrowheads="1"/>
          </p:cNvSpPr>
          <p:nvPr/>
        </p:nvSpPr>
        <p:spPr bwMode="auto">
          <a:xfrm>
            <a:off x="3306765" y="2290763"/>
            <a:ext cx="5351463" cy="3359151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895" b="1" dirty="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</a:rPr>
              <a:t> </a:t>
            </a:r>
            <a:r>
              <a:rPr lang="es-CO" altLang="es-ES" sz="1495" dirty="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1</a:t>
            </a:r>
            <a:r>
              <a:rPr lang="es-CO" altLang="es-ES" sz="1345" dirty="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. Estar denominado expresamente como documento soporte en adquisiciones efectuadas a no obligados a facturar. </a:t>
            </a:r>
            <a:endParaRPr lang="es-CO" altLang="es-ES" sz="1345" dirty="0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ES" sz="1345" dirty="0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5" dirty="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2. Tener la fecha de la operación que debe corresponder a la fecha de generación del documento. </a:t>
            </a:r>
            <a:endParaRPr lang="es-CO" altLang="es-ES" sz="1345" dirty="0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ES" sz="1345" dirty="0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5" dirty="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3. Contener los apellidos y nombre o razón social y Número de Identificación Tri­butaria (NIT) del vendedor o de quien presta el servicio. </a:t>
            </a:r>
            <a:r>
              <a:rPr lang="es-CO" altLang="es-ES" sz="1345" dirty="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Tratándose de contratos con personas no residentes en Colombia, no inscritos en el RUT, Se diligencia con el documento de identidad del país en el origen</a:t>
            </a:r>
            <a:endParaRPr lang="es-CO" altLang="es-ES" sz="1345" dirty="0">
              <a:solidFill>
                <a:srgbClr val="FF0000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5" dirty="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 </a:t>
            </a:r>
            <a:endParaRPr lang="es-CO" altLang="es-ES" sz="1345" dirty="0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345" dirty="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4. Identificación Tri­butaria (NIT) del adquiriente de los bienes y/o servicios. </a:t>
            </a:r>
            <a:endParaRPr lang="es-CO" altLang="es-ES" sz="1345" dirty="0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3306765" y="1322390"/>
            <a:ext cx="5351463" cy="96837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1795" u="none" kern="1100" spc="75" dirty="0">
                <a:solidFill>
                  <a:srgbClr val="FF0000"/>
                </a:solidFill>
                <a:latin typeface="Calibri" panose="020F0502020204030204"/>
                <a:cs typeface="Calibri" panose="020F0502020204030204"/>
              </a:rPr>
              <a:t>REQUISITOS </a:t>
            </a:r>
            <a:endParaRPr lang="es-ES" sz="1795" u="none" kern="1100" spc="75" dirty="0">
              <a:solidFill>
                <a:srgbClr val="FF0000"/>
              </a:solidFill>
              <a:latin typeface="Calibri" panose="020F0502020204030204"/>
              <a:cs typeface="Calibri" panose="020F0502020204030204"/>
            </a:endParaRPr>
          </a:p>
          <a:p>
            <a:pPr algn="ctr" eaLnBrk="1" hangingPunct="1">
              <a:defRPr/>
            </a:pPr>
            <a:r>
              <a:rPr lang="es-ES" sz="1795" u="none" kern="1100" spc="75" dirty="0">
                <a:solidFill>
                  <a:srgbClr val="FF0000"/>
                </a:solidFill>
                <a:latin typeface="Calibri" panose="020F0502020204030204"/>
                <a:cs typeface="Calibri" panose="020F0502020204030204"/>
              </a:rPr>
              <a:t>SOPORTE  EN ADQUISICIONES –NO OBLIGADOS A FACTURAR (</a:t>
            </a:r>
            <a:r>
              <a:rPr lang="es-CO" sz="1795" b="1" dirty="0"/>
              <a:t>Artículo 1.6.1.4.12  D 358 DE 2020)</a:t>
            </a:r>
            <a:endParaRPr lang="es-ES" sz="1795" u="none" kern="1100" spc="75" dirty="0">
              <a:solidFill>
                <a:srgbClr val="FF0000"/>
              </a:solidFill>
              <a:latin typeface="Calibri" panose="020F0502020204030204"/>
              <a:cs typeface="Calibri" panose="020F0502020204030204"/>
            </a:endParaRPr>
          </a:p>
        </p:txBody>
      </p:sp>
    </p:spTree>
  </p:cSld>
  <p:clrMapOvr>
    <a:masterClrMapping/>
  </p:clrMapOvr>
  <p:transition spd="slow"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Text Box 7"/>
          <p:cNvSpPr txBox="1">
            <a:spLocks noChangeArrowheads="1"/>
          </p:cNvSpPr>
          <p:nvPr/>
        </p:nvSpPr>
        <p:spPr bwMode="auto">
          <a:xfrm>
            <a:off x="3306765" y="2290763"/>
            <a:ext cx="5351463" cy="3236912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825" b="1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</a:rPr>
              <a:t>-  </a:t>
            </a:r>
            <a:endParaRPr lang="es-CO" altLang="es-ES" sz="1495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495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5. Llevar el número que corresponda a un sistema de numeración consecutiva de documento soporte incluyendo el número, rango y vigencia autorizado por la DIAN</a:t>
            </a:r>
            <a:endParaRPr lang="es-CO" altLang="es-ES" sz="1495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ES" sz="1495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495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6. Tener la descripción específica del bien y/o del servicio prestado. </a:t>
            </a:r>
            <a:endParaRPr lang="es-CO" altLang="es-ES" sz="1495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ES" sz="1495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495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7. Detallar el valor total de la operación. </a:t>
            </a:r>
            <a:endParaRPr lang="es-CO" altLang="es-ES" sz="1495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ES" sz="1495">
              <a:solidFill>
                <a:schemeClr val="tx1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495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8-El Código único de documento soporte en adquisiciones efectuadas a sujetos no obligados a expedir factura de venta o documento equivalente- </a:t>
            </a:r>
            <a:r>
              <a:rPr lang="es-CO" altLang="es-ES" sz="1495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charset="-128"/>
                <a:cs typeface="Calibri" panose="020F0502020204030204" pitchFamily="34" charset="0"/>
              </a:rPr>
              <a:t>CUDS</a:t>
            </a:r>
            <a:endParaRPr lang="es-CO" altLang="es-ES" sz="1495">
              <a:solidFill>
                <a:srgbClr val="FF0000"/>
              </a:solidFill>
              <a:latin typeface="Arial" panose="020B060402020202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3306765" y="1322390"/>
            <a:ext cx="5351463" cy="96837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1795" u="none" kern="1100" spc="75" dirty="0">
                <a:solidFill>
                  <a:srgbClr val="FF0000"/>
                </a:solidFill>
                <a:latin typeface="Calibri" panose="020F0502020204030204"/>
                <a:cs typeface="Calibri" panose="020F0502020204030204"/>
              </a:rPr>
              <a:t>REQUISITOS </a:t>
            </a:r>
            <a:endParaRPr lang="es-ES" sz="1795" u="none" kern="1100" spc="75" dirty="0">
              <a:solidFill>
                <a:srgbClr val="FF0000"/>
              </a:solidFill>
              <a:latin typeface="Calibri" panose="020F0502020204030204"/>
              <a:cs typeface="Calibri" panose="020F0502020204030204"/>
            </a:endParaRPr>
          </a:p>
          <a:p>
            <a:pPr algn="ctr" eaLnBrk="1" hangingPunct="1">
              <a:defRPr/>
            </a:pPr>
            <a:r>
              <a:rPr lang="es-ES" sz="1795" u="none" kern="1100" spc="75" dirty="0">
                <a:solidFill>
                  <a:srgbClr val="FF0000"/>
                </a:solidFill>
                <a:latin typeface="Calibri" panose="020F0502020204030204"/>
                <a:cs typeface="Calibri" panose="020F0502020204030204"/>
              </a:rPr>
              <a:t>SOPORTE  EN ADQUISICIONES –NO OBLIGADOS A FACTURAR</a:t>
            </a:r>
            <a:endParaRPr lang="es-ES" sz="1795" u="none" kern="1100" spc="75" dirty="0">
              <a:solidFill>
                <a:srgbClr val="FF0000"/>
              </a:solidFill>
              <a:latin typeface="Calibri" panose="020F0502020204030204"/>
              <a:cs typeface="Calibri" panose="020F0502020204030204"/>
            </a:endParaRPr>
          </a:p>
        </p:txBody>
      </p:sp>
    </p:spTree>
  </p:cSld>
  <p:clrMapOvr>
    <a:masterClrMapping/>
  </p:clrMapOvr>
  <p:transition spd="slow"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Cuadro de texto 1"/>
          <p:cNvSpPr txBox="1"/>
          <p:nvPr/>
        </p:nvSpPr>
        <p:spPr>
          <a:xfrm>
            <a:off x="1421765" y="559435"/>
            <a:ext cx="7214235" cy="4477385"/>
          </a:xfrm>
          <a:prstGeom prst="rect">
            <a:avLst/>
          </a:prstGeom>
        </p:spPr>
        <p:txBody>
          <a:bodyPr wrap="square">
            <a:spAutoFit/>
          </a:bodyPr>
          <a:p>
            <a:pPr marL="0" indent="0" algn="just">
              <a:spcBef>
                <a:spcPct val="0"/>
              </a:spcBef>
              <a:spcAft>
                <a:spcPts val="900"/>
              </a:spcAft>
            </a:pPr>
            <a:r>
              <a:rPr lang="en-US" altLang="zh-CN" sz="1800" b="0" i="0">
                <a:solidFill>
                  <a:srgbClr val="777777"/>
                </a:solidFill>
                <a:latin typeface="Montserrat"/>
                <a:ea typeface="Montserrat"/>
              </a:rPr>
              <a:t>Mediante el </a:t>
            </a:r>
            <a:r>
              <a:rPr lang="en-US" altLang="zh-CN" sz="1800" b="0" i="0">
                <a:solidFill>
                  <a:srgbClr val="FF0000"/>
                </a:solidFill>
                <a:latin typeface="Montserrat"/>
                <a:ea typeface="Montserrat"/>
              </a:rPr>
              <a:t>Concepto 006942 del 5 de mayo de 2025</a:t>
            </a:r>
            <a:r>
              <a:rPr lang="en-US" altLang="zh-CN" sz="1800" b="0" i="0">
                <a:solidFill>
                  <a:srgbClr val="777777"/>
                </a:solidFill>
                <a:latin typeface="Montserrat"/>
                <a:ea typeface="Montserrat"/>
              </a:rPr>
              <a:t>, la Dirección de Impuestos y Aduanas Nacionales (DIAN) aclaró que el documento soporte en adquisiciones con sujetos no obligados a facturar</a:t>
            </a:r>
            <a:r>
              <a:rPr lang="en-US" altLang="zh-CN" sz="1800" b="0" i="0">
                <a:solidFill>
                  <a:srgbClr val="777777"/>
                </a:solidFill>
                <a:highlight>
                  <a:srgbClr val="FFFF00"/>
                </a:highlight>
                <a:latin typeface="Montserrat"/>
                <a:ea typeface="Montserrat"/>
              </a:rPr>
              <a:t> </a:t>
            </a:r>
            <a:r>
              <a:rPr lang="en-US" altLang="zh-CN" sz="1800" b="0" i="0">
                <a:solidFill>
                  <a:schemeClr val="tx1"/>
                </a:solidFill>
                <a:highlight>
                  <a:srgbClr val="FFFF00"/>
                </a:highlight>
                <a:latin typeface="Montserrat"/>
                <a:ea typeface="Montserrat"/>
              </a:rPr>
              <a:t>no puede generarse en cualquier momento.</a:t>
            </a:r>
            <a:endParaRPr lang="en-US" altLang="zh-CN" sz="1800" b="0" i="0">
              <a:solidFill>
                <a:schemeClr val="tx1"/>
              </a:solidFill>
              <a:highlight>
                <a:srgbClr val="FFFF00"/>
              </a:highlight>
              <a:latin typeface="Montserrat"/>
              <a:ea typeface="Montserrat"/>
            </a:endParaRPr>
          </a:p>
          <a:p>
            <a:pPr marL="0" indent="0" algn="just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endParaRPr lang="en-US" altLang="zh-CN" sz="1800" b="0" i="0">
              <a:solidFill>
                <a:srgbClr val="777777"/>
              </a:solidFill>
              <a:latin typeface="Montserrat"/>
              <a:ea typeface="Montserrat"/>
            </a:endParaRPr>
          </a:p>
          <a:p>
            <a:pPr marL="0" indent="0" algn="just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r>
              <a:rPr lang="en-US" altLang="zh-CN" sz="1800" b="0" i="0">
                <a:solidFill>
                  <a:srgbClr val="777777"/>
                </a:solidFill>
                <a:latin typeface="Montserrat"/>
                <a:ea typeface="Montserrat"/>
              </a:rPr>
              <a:t>Por cada operación realizada, generando el documento el mismo día de la compra.</a:t>
            </a:r>
            <a:endParaRPr lang="en-US" altLang="zh-CN" sz="1800" b="0" i="0">
              <a:solidFill>
                <a:srgbClr val="777777"/>
              </a:solidFill>
              <a:latin typeface="Montserrat"/>
              <a:ea typeface="Montserrat"/>
            </a:endParaRPr>
          </a:p>
          <a:p>
            <a:pPr marL="0" indent="0" algn="just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endParaRPr lang="en-US" altLang="zh-CN" sz="1800" b="0" i="0">
              <a:solidFill>
                <a:srgbClr val="777777"/>
              </a:solidFill>
              <a:latin typeface="Montserrat"/>
              <a:ea typeface="Montserrat"/>
            </a:endParaRPr>
          </a:p>
          <a:p>
            <a:pPr marL="0" indent="0" algn="just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r>
              <a:rPr lang="en-US" altLang="zh-CN" sz="1800" b="0" i="0">
                <a:solidFill>
                  <a:srgbClr val="FF0000"/>
                </a:solidFill>
                <a:latin typeface="Montserrat"/>
                <a:ea typeface="Montserrat"/>
              </a:rPr>
              <a:t>Por operaciones acumuladas </a:t>
            </a:r>
            <a:r>
              <a:rPr lang="en-US" altLang="zh-CN" sz="1800" b="1" i="0">
                <a:solidFill>
                  <a:srgbClr val="777777"/>
                </a:solidFill>
                <a:latin typeface="Montserrat"/>
                <a:ea typeface="Montserrat"/>
              </a:rPr>
              <a:t>con un mismo proveedor</a:t>
            </a:r>
            <a:r>
              <a:rPr lang="en-US" altLang="zh-CN" sz="1800" b="0" i="0">
                <a:solidFill>
                  <a:srgbClr val="777777"/>
                </a:solidFill>
                <a:latin typeface="Montserrat"/>
                <a:ea typeface="Montserrat"/>
              </a:rPr>
              <a:t>, generando un solo documento por semana.</a:t>
            </a:r>
            <a:endParaRPr lang="en-US" altLang="zh-CN" sz="1800" b="0" i="0">
              <a:solidFill>
                <a:srgbClr val="777777"/>
              </a:solidFill>
              <a:latin typeface="Montserrat"/>
              <a:ea typeface="Montserrat"/>
            </a:endParaRPr>
          </a:p>
          <a:p>
            <a:pPr marL="0" indent="0" algn="just">
              <a:spcBef>
                <a:spcPct val="0"/>
              </a:spcBef>
              <a:spcAft>
                <a:spcPts val="900"/>
              </a:spcAft>
            </a:pPr>
            <a:endParaRPr lang="en-US" altLang="zh-CN" sz="1800" b="0" i="0">
              <a:solidFill>
                <a:srgbClr val="777777"/>
              </a:solidFill>
              <a:latin typeface="Montserrat"/>
              <a:ea typeface="Montserrat"/>
            </a:endParaRPr>
          </a:p>
          <a:p>
            <a:pPr marL="0" indent="0" algn="just">
              <a:spcBef>
                <a:spcPct val="0"/>
              </a:spcBef>
              <a:spcAft>
                <a:spcPts val="900"/>
              </a:spcAft>
            </a:pPr>
            <a:r>
              <a:rPr lang="en-US" altLang="zh-CN" sz="1800" b="0" i="0">
                <a:solidFill>
                  <a:srgbClr val="777777"/>
                </a:solidFill>
                <a:latin typeface="Montserrat"/>
                <a:ea typeface="Montserrat"/>
              </a:rPr>
              <a:t>En este último caso, la DIAN aclaró que el documento debe generarse dentro de la semana siguiente a la primera operación realizada, sin exceder ese plazo.</a:t>
            </a:r>
            <a:endParaRPr lang="en-US" altLang="zh-CN" sz="1800" b="0" i="0">
              <a:solidFill>
                <a:srgbClr val="777777"/>
              </a:solidFill>
              <a:latin typeface="Montserrat"/>
              <a:ea typeface="Montserrat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62" name="Picture 2" descr="Resultado de imagen para controles en personas naturales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1153" y="2517777"/>
            <a:ext cx="6034087" cy="2562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747" name="1 CuadroTexto"/>
          <p:cNvSpPr txBox="1">
            <a:spLocks noChangeArrowheads="1"/>
          </p:cNvSpPr>
          <p:nvPr/>
        </p:nvSpPr>
        <p:spPr bwMode="auto">
          <a:xfrm>
            <a:off x="3021014" y="1436689"/>
            <a:ext cx="6148388" cy="7825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495" b="1">
                <a:solidFill>
                  <a:schemeClr val="tx1"/>
                </a:solidFill>
                <a:latin typeface="Tahoma" panose="020B0604030504040204" pitchFamily="34" charset="0"/>
              </a:rPr>
              <a:t>CONTROLES PAGOS A PERSONAS NATURALES NO RESPONSABLES </a:t>
            </a:r>
            <a:endParaRPr lang="es-CO" altLang="es-ES" sz="149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ctr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ES" sz="1495" b="1">
                <a:solidFill>
                  <a:schemeClr val="tx1"/>
                </a:solidFill>
                <a:latin typeface="Tahoma" panose="020B0604030504040204" pitchFamily="34" charset="0"/>
              </a:rPr>
              <a:t>DE IVA POR OPERACIONES GRAVADAS</a:t>
            </a:r>
            <a:endParaRPr lang="es-CO" altLang="es-ES" sz="149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/>
          <p:cNvGraphicFramePr>
            <a:graphicFrameLocks noGrp="1"/>
          </p:cNvGraphicFramePr>
          <p:nvPr/>
        </p:nvGraphicFramePr>
        <p:xfrm>
          <a:off x="2807335" y="1762125"/>
          <a:ext cx="6981190" cy="369570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29180"/>
                <a:gridCol w="4652010"/>
              </a:tblGrid>
              <a:tr h="754083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1500" b="0" kern="1100" spc="200" baseline="0" dirty="0">
                          <a:latin typeface="Calibri" panose="020F0502020204030204"/>
                          <a:cs typeface="Calibri" panose="020F0502020204030204"/>
                        </a:rPr>
                        <a:t> </a:t>
                      </a:r>
                      <a:r>
                        <a:rPr lang="es-ES" sz="1800" b="0" kern="1100" spc="200" baseline="0" dirty="0">
                          <a:latin typeface="Calibri" panose="020F0502020204030204"/>
                          <a:cs typeface="Calibri" panose="020F0502020204030204"/>
                        </a:rPr>
                        <a:t>PERSONAS NATURALES NO RESPONSABLES DE IVA- OPERACIONES GRAVADAS</a:t>
                      </a:r>
                      <a:endParaRPr lang="es-ES" sz="1800" b="0" kern="1100" spc="200" baseline="0" dirty="0"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68072" marR="68072" marT="34141" marB="34141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8CD"/>
                    </a:solidFill>
                  </a:tcPr>
                </a:tc>
                <a:tc hMerge="1">
                  <a:tcPr>
                    <a:solidFill>
                      <a:srgbClr val="0098CD">
                        <a:alpha val="80000"/>
                      </a:srgbClr>
                    </a:solidFill>
                  </a:tcPr>
                </a:tc>
              </a:tr>
              <a:tr h="3908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rgbClr val="FF0000"/>
                          </a:solidFill>
                          <a:latin typeface="Calibri" panose="020F0502020204030204"/>
                          <a:cs typeface="Calibri" panose="020F0502020204030204"/>
                        </a:rPr>
                        <a:t>REQUISITOS</a:t>
                      </a:r>
                      <a:endParaRPr lang="es-ES" sz="2000" kern="1100" spc="200" dirty="0">
                        <a:solidFill>
                          <a:srgbClr val="FF0000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68072" marR="68072" marT="34141" marB="34141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rgbClr val="FF0000"/>
                          </a:solidFill>
                          <a:latin typeface="Calibri" panose="020F0502020204030204"/>
                          <a:cs typeface="Calibri" panose="020F0502020204030204"/>
                        </a:rPr>
                        <a:t>DESCRIPCION</a:t>
                      </a:r>
                      <a:endParaRPr lang="es-ES" sz="2000" kern="1100" spc="200" dirty="0">
                        <a:solidFill>
                          <a:srgbClr val="FF0000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68072" marR="68072" marT="34141" marB="34141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7956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DOCUMENTALES</a:t>
                      </a:r>
                      <a:endParaRPr kumimoji="0" 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68051" marR="68051" marT="69901" marB="69901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-Exigir Rut</a:t>
                      </a:r>
                      <a:endParaRPr kumimoji="0" 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-Expedir Documento soporte</a:t>
                      </a:r>
                      <a:endParaRPr kumimoji="0" 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68051" marR="68051" marT="69901" marB="69901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54968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CONTROL  PAGOS</a:t>
                      </a:r>
                      <a:endParaRPr kumimoji="0" 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68051" marR="68051" marT="69901" marB="69901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No pueden superar en el año </a:t>
                      </a:r>
                      <a:r>
                        <a:rPr kumimoji="0" lang="es-ES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3500 UVT</a:t>
                      </a:r>
                      <a:endParaRPr kumimoji="0" lang="es-ES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68051" marR="68051" marT="69901" marB="69901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054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CONTROL CONTRATOS</a:t>
                      </a:r>
                      <a:endParaRPr kumimoji="0" lang="es-ES" sz="18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68051" marR="68051" marT="69901" marB="69901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La cuantía de cada contrato no puede exceder de </a:t>
                      </a:r>
                      <a:r>
                        <a:rPr kumimoji="0" lang="es-ES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3500 UVT</a:t>
                      </a:r>
                      <a:endParaRPr kumimoji="0" lang="es-ES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La cuantía de los contratos acumulados EN EL AÑO  no pueden exceder de </a:t>
                      </a:r>
                      <a:r>
                        <a:rPr kumimoji="0" lang="es-ES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3500 UVT</a:t>
                      </a:r>
                      <a:endParaRPr kumimoji="0" lang="es-ES" sz="18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68051" marR="68051" marT="69901" marB="69901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6526"/>
            <a:ext cx="3402013" cy="736227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090" b="1" dirty="0">
                <a:latin typeface="Arial" panose="020B0604020202020204" pitchFamily="34" charset="0"/>
              </a:rPr>
              <a:t>EXIGENCIA DEL PILA A PERSONAS NATURALES</a:t>
            </a:r>
            <a:endParaRPr lang="es-MX" sz="2090" i="1" dirty="0">
              <a:latin typeface="Arial" panose="020B0604020202020204" pitchFamily="34" charset="0"/>
            </a:endParaRPr>
          </a:p>
        </p:txBody>
      </p:sp>
      <p:grpSp>
        <p:nvGrpSpPr>
          <p:cNvPr id="146436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146438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39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0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1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2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3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4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5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6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7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8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49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0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1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2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3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4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5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6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7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8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59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0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1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2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3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4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5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6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7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8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69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0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1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2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3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4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5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6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7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8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79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0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1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2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3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4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5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6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7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8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89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0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1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2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3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4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5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6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7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8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499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0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1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2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3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4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5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6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7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8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09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0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1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2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3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4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5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6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7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8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19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0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1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2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3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4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5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6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7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8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29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0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1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2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3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4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5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6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7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8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39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0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1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2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3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4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5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6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7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8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49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50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51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52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53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46554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162821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482" name="Marcador de contenido 3"/>
          <p:cNvPicPr>
            <a:picLocks noGrp="1" noChangeAspect="1" noChangeArrowheads="1"/>
          </p:cNvPicPr>
          <p:nvPr>
            <p:ph idx="1"/>
          </p:nvPr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9476" y="2460626"/>
            <a:ext cx="5581651" cy="233521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4867" name="CuadroTexto 4"/>
          <p:cNvSpPr txBox="1">
            <a:spLocks noChangeArrowheads="1"/>
          </p:cNvSpPr>
          <p:nvPr/>
        </p:nvSpPr>
        <p:spPr bwMode="auto">
          <a:xfrm>
            <a:off x="4330702" y="1835151"/>
            <a:ext cx="3209533" cy="299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ES" sz="1345">
                <a:solidFill>
                  <a:schemeClr val="tx1"/>
                </a:solidFill>
                <a:latin typeface="Tahoma" panose="020B0604030504040204" pitchFamily="34" charset="0"/>
              </a:rPr>
              <a:t>EXIGENCIA PILA PERSONS NATURALES</a:t>
            </a:r>
            <a:endParaRPr lang="es-ES" altLang="es-ES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Título 1"/>
          <p:cNvSpPr>
            <a:spLocks noGrp="1"/>
          </p:cNvSpPr>
          <p:nvPr>
            <p:ph type="title"/>
          </p:nvPr>
        </p:nvSpPr>
        <p:spPr>
          <a:xfrm>
            <a:off x="3160714" y="1719265"/>
            <a:ext cx="5870575" cy="739775"/>
          </a:xfrm>
        </p:spPr>
        <p:txBody>
          <a:bodyPr>
            <a:normAutofit/>
          </a:bodyPr>
          <a:lstStyle/>
          <a:p>
            <a:pPr algn="r"/>
            <a:endParaRPr lang="es-CO" altLang="es-ES">
              <a:latin typeface="Nexa Bold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3160714" y="2370139"/>
          <a:ext cx="6030913" cy="165115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81181"/>
                <a:gridCol w="3549732"/>
              </a:tblGrid>
              <a:tr h="1651000">
                <a:tc>
                  <a:txBody>
                    <a:bodyPr/>
                    <a:lstStyle/>
                    <a:p>
                      <a:r>
                        <a:rPr lang="es-CO" sz="1500" b="1" dirty="0">
                          <a:solidFill>
                            <a:schemeClr val="tx1"/>
                          </a:solidFill>
                        </a:rPr>
                        <a:t>PERSONAS NATURALES</a:t>
                      </a:r>
                      <a:endParaRPr lang="es-CO" sz="1500" b="1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s-CO" sz="1500" b="1" dirty="0">
                          <a:solidFill>
                            <a:schemeClr val="tx1"/>
                          </a:solidFill>
                        </a:rPr>
                        <a:t> PRESTACION</a:t>
                      </a:r>
                      <a:r>
                        <a:rPr lang="es-CO" sz="1500" b="1" baseline="0" dirty="0">
                          <a:solidFill>
                            <a:schemeClr val="tx1"/>
                          </a:solidFill>
                        </a:rPr>
                        <a:t> SERVICIOS</a:t>
                      </a:r>
                      <a:endParaRPr lang="es-CO" sz="1500" b="1" baseline="0" dirty="0">
                        <a:solidFill>
                          <a:schemeClr val="tx1"/>
                        </a:solidFill>
                      </a:endParaRPr>
                    </a:p>
                    <a:p>
                      <a:r>
                        <a:rPr lang="es-CO" sz="1500" b="1" baseline="0" dirty="0">
                          <a:solidFill>
                            <a:schemeClr val="tx1"/>
                          </a:solidFill>
                        </a:rPr>
                        <a:t>  ART 108 E.T</a:t>
                      </a:r>
                      <a:endParaRPr lang="es-CO" sz="1500" b="1" baseline="0" dirty="0">
                        <a:solidFill>
                          <a:schemeClr val="tx1"/>
                        </a:solidFill>
                      </a:endParaRPr>
                    </a:p>
                    <a:p>
                      <a:endParaRPr lang="es-CO" sz="1100" b="1" baseline="0" dirty="0">
                        <a:solidFill>
                          <a:schemeClr val="tx1"/>
                        </a:solidFill>
                      </a:endParaRPr>
                    </a:p>
                  </a:txBody>
                  <a:tcPr marL="51043" marR="51043" marT="25479" marB="25479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es-CO" sz="1100" dirty="0">
                          <a:solidFill>
                            <a:schemeClr val="tx1"/>
                          </a:solidFill>
                        </a:rPr>
                        <a:t>-</a:t>
                      </a:r>
                      <a:r>
                        <a:rPr lang="es-CO" sz="1500" dirty="0">
                          <a:solidFill>
                            <a:schemeClr val="tx1"/>
                          </a:solidFill>
                        </a:rPr>
                        <a:t>COMPROBAR QUE  EL PAGO  DEL CONTRATO HA PAGADO SEGURIDAD SOCIAL-   PILA</a:t>
                      </a:r>
                      <a:endParaRPr lang="es-CO" sz="1500" dirty="0">
                        <a:solidFill>
                          <a:schemeClr val="tx1"/>
                        </a:solidFill>
                      </a:endParaRPr>
                    </a:p>
                    <a:p>
                      <a:pPr algn="just"/>
                      <a:endParaRPr lang="es-CO" sz="1500" dirty="0">
                        <a:solidFill>
                          <a:schemeClr val="tx1"/>
                        </a:solidFill>
                      </a:endParaRPr>
                    </a:p>
                    <a:p>
                      <a:pPr algn="just"/>
                      <a:r>
                        <a:rPr lang="es-CO" sz="1500" dirty="0">
                          <a:solidFill>
                            <a:schemeClr val="tx1"/>
                          </a:solidFill>
                        </a:rPr>
                        <a:t>-NO ES OBLIGATORIO SI EL VALOR DEL PAGO MENSUAL NO EXCEDE DE 1 SMLMV</a:t>
                      </a:r>
                      <a:endParaRPr lang="es-CO" sz="1500" dirty="0">
                        <a:solidFill>
                          <a:schemeClr val="tx1"/>
                        </a:solidFill>
                      </a:endParaRPr>
                    </a:p>
                  </a:txBody>
                  <a:tcPr marL="51043" marR="51043" marT="25479" marB="25479"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Título 1"/>
          <p:cNvSpPr>
            <a:spLocks noGrp="1"/>
          </p:cNvSpPr>
          <p:nvPr>
            <p:ph type="title"/>
          </p:nvPr>
        </p:nvSpPr>
        <p:spPr>
          <a:xfrm>
            <a:off x="3160714" y="1147765"/>
            <a:ext cx="5870575" cy="987425"/>
          </a:xfrm>
        </p:spPr>
        <p:txBody>
          <a:bodyPr/>
          <a:lstStyle/>
          <a:p>
            <a:pPr algn="r"/>
            <a:endParaRPr lang="es-CO" altLang="es-ES">
              <a:latin typeface="Nexa Bold"/>
            </a:endParaRPr>
          </a:p>
        </p:txBody>
      </p:sp>
      <p:sp>
        <p:nvSpPr>
          <p:cNvPr id="150531" name="Marcador de contenido 2"/>
          <p:cNvSpPr txBox="1">
            <a:spLocks noGrp="1"/>
          </p:cNvSpPr>
          <p:nvPr>
            <p:ph idx="1"/>
          </p:nvPr>
        </p:nvSpPr>
        <p:spPr bwMode="auto">
          <a:xfrm>
            <a:off x="3160714" y="2235201"/>
            <a:ext cx="5870575" cy="32385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endParaRPr lang="es-CO" altLang="es-ES">
              <a:latin typeface="Times New Roman" panose="02020603050405020304" pitchFamily="18" charset="0"/>
            </a:endParaRPr>
          </a:p>
          <a:p>
            <a:endParaRPr lang="es-CO" altLang="es-ES">
              <a:latin typeface="Times New Roman" panose="02020603050405020304" pitchFamily="18" charset="0"/>
            </a:endParaRPr>
          </a:p>
          <a:p>
            <a:endParaRPr lang="es-CO" altLang="es-ES">
              <a:latin typeface="Times New Roman" panose="02020603050405020304" pitchFamily="18" charset="0"/>
            </a:endParaRPr>
          </a:p>
        </p:txBody>
      </p:sp>
      <p:grpSp>
        <p:nvGrpSpPr>
          <p:cNvPr id="150532" name="Group 4"/>
          <p:cNvGrpSpPr/>
          <p:nvPr/>
        </p:nvGrpSpPr>
        <p:grpSpPr bwMode="auto">
          <a:xfrm>
            <a:off x="3941765" y="2733675"/>
            <a:ext cx="1038225" cy="1563688"/>
            <a:chOff x="684208" y="2492370"/>
            <a:chExt cx="1873258" cy="2108204"/>
          </a:xfrm>
        </p:grpSpPr>
        <p:sp>
          <p:nvSpPr>
            <p:cNvPr id="150535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36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37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38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39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0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1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2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3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4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5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6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7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8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49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0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1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2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3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4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5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6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7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8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59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0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1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2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3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4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5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6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7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8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69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0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1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2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3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4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5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6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7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8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79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0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1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2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3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4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5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6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7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8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89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0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1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2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3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4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5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6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7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8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599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0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1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2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3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4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5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6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7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8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09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0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1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2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3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4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5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6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7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8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19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0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1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2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3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4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5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6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7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8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29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0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1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2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3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4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5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6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7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8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39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0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1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2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3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4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5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6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7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8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49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50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0651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150533" name="AutoShape 122"/>
          <p:cNvSpPr/>
          <p:nvPr/>
        </p:nvSpPr>
        <p:spPr bwMode="auto">
          <a:xfrm rot="21566826" flipH="1">
            <a:off x="5137153" y="3379788"/>
            <a:ext cx="358775" cy="427037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0 w 21600"/>
              <a:gd name="T7" fmla="*/ 2147483646 h 21600"/>
              <a:gd name="T8" fmla="*/ 2147483646 w 21600"/>
              <a:gd name="T9" fmla="*/ 0 h 21600"/>
              <a:gd name="T10" fmla="*/ 2147483646 w 21600"/>
              <a:gd name="T11" fmla="*/ 2147483646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125958" name="1 CuadroTexto"/>
          <p:cNvSpPr txBox="1">
            <a:spLocks noChangeArrowheads="1"/>
          </p:cNvSpPr>
          <p:nvPr/>
        </p:nvSpPr>
        <p:spPr bwMode="auto">
          <a:xfrm>
            <a:off x="5929313" y="3384551"/>
            <a:ext cx="2847254" cy="917367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s-CO" sz="1785" b="1">
                <a:solidFill>
                  <a:srgbClr val="FF0000"/>
                </a:solidFill>
              </a:rPr>
              <a:t>FIESTAS </a:t>
            </a:r>
            <a:endParaRPr lang="es-CO" sz="1785" b="1">
              <a:solidFill>
                <a:srgbClr val="FF0000"/>
              </a:solidFill>
            </a:endParaRPr>
          </a:p>
          <a:p>
            <a:pPr>
              <a:defRPr/>
            </a:pPr>
            <a:r>
              <a:rPr lang="es-CO" sz="1785" b="1">
                <a:solidFill>
                  <a:srgbClr val="FF0000"/>
                </a:solidFill>
              </a:rPr>
              <a:t>ATENCION A CLIENTES</a:t>
            </a:r>
            <a:endParaRPr lang="es-CO" sz="1785" b="1">
              <a:solidFill>
                <a:srgbClr val="FF0000"/>
              </a:solidFill>
            </a:endParaRPr>
          </a:p>
          <a:p>
            <a:pPr>
              <a:defRPr/>
            </a:pPr>
            <a:r>
              <a:rPr lang="es-CO" sz="1785" b="1">
                <a:solidFill>
                  <a:srgbClr val="FF0000"/>
                </a:solidFill>
              </a:rPr>
              <a:t>REGALOS</a:t>
            </a:r>
            <a:endParaRPr lang="es-CO" sz="1785" b="1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spd="slow"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2 Marcador de contenido"/>
          <p:cNvSpPr txBox="1">
            <a:spLocks noGrp="1"/>
          </p:cNvSpPr>
          <p:nvPr>
            <p:ph idx="1"/>
          </p:nvPr>
        </p:nvSpPr>
        <p:spPr bwMode="auto">
          <a:xfrm>
            <a:off x="3160714" y="1625601"/>
            <a:ext cx="5870575" cy="38481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pPr algn="just"/>
            <a:r>
              <a:rPr lang="es-CO" altLang="es-ES">
                <a:latin typeface="Times New Roman" panose="02020603050405020304" pitchFamily="18" charset="0"/>
              </a:rPr>
              <a:t> </a:t>
            </a:r>
            <a:endParaRPr lang="es-CO" altLang="es-ES">
              <a:latin typeface="Times New Roman" panose="02020603050405020304" pitchFamily="18" charset="0"/>
            </a:endParaRPr>
          </a:p>
        </p:txBody>
      </p:sp>
      <p:sp>
        <p:nvSpPr>
          <p:cNvPr id="4" name="Rectángulo 1"/>
          <p:cNvSpPr/>
          <p:nvPr/>
        </p:nvSpPr>
        <p:spPr>
          <a:xfrm>
            <a:off x="3306765" y="2062163"/>
            <a:ext cx="1876425" cy="825500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 dirty="0">
              <a:solidFill>
                <a:srgbClr val="000000"/>
              </a:solidFill>
            </a:endParaRPr>
          </a:p>
          <a:p>
            <a:pPr>
              <a:defRPr/>
            </a:pPr>
            <a:r>
              <a:rPr lang="es-CO" sz="1800" b="1" dirty="0">
                <a:solidFill>
                  <a:srgbClr val="FF0000"/>
                </a:solidFill>
              </a:rPr>
              <a:t>Atención a clientes, empleados y proveedores</a:t>
            </a:r>
            <a:endParaRPr lang="es-CO" sz="1800" b="1" dirty="0">
              <a:solidFill>
                <a:srgbClr val="FF0000"/>
              </a:solidFill>
            </a:endParaRPr>
          </a:p>
        </p:txBody>
      </p:sp>
      <p:pic>
        <p:nvPicPr>
          <p:cNvPr id="151556" name="Picture 2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2751" y="2219326"/>
            <a:ext cx="2343151" cy="798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1557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1063" y="3973514"/>
            <a:ext cx="1784351" cy="7762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7942" name="CuadroTexto 7"/>
          <p:cNvSpPr txBox="1">
            <a:spLocks noChangeArrowheads="1"/>
          </p:cNvSpPr>
          <p:nvPr/>
        </p:nvSpPr>
        <p:spPr bwMode="auto">
          <a:xfrm>
            <a:off x="6380163" y="3486151"/>
            <a:ext cx="2960688" cy="1127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latin typeface="Tahoma" panose="020B0604030504040204" pitchFamily="34" charset="0"/>
              </a:rPr>
              <a:t>Total ingresos </a:t>
            </a:r>
            <a:endParaRPr lang="es-CO" altLang="es-CO" sz="1345"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latin typeface="Tahoma" panose="020B0604030504040204" pitchFamily="34" charset="0"/>
              </a:rPr>
              <a:t>(-) ingresos no constitutivos  de renta</a:t>
            </a:r>
            <a:endParaRPr lang="es-CO" altLang="es-CO" sz="1345"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latin typeface="Tahoma" panose="020B0604030504040204" pitchFamily="34" charset="0"/>
              </a:rPr>
              <a:t>(=)Ingresos Netos</a:t>
            </a:r>
            <a:endParaRPr lang="es-CO" altLang="es-CO" sz="1345">
              <a:latin typeface="Tahoma" panose="020B0604030504040204" pitchFamily="34" charset="0"/>
            </a:endParaRPr>
          </a:p>
        </p:txBody>
      </p:sp>
      <p:sp>
        <p:nvSpPr>
          <p:cNvPr id="2" name="1 Flecha derecha"/>
          <p:cNvSpPr/>
          <p:nvPr/>
        </p:nvSpPr>
        <p:spPr>
          <a:xfrm>
            <a:off x="5032376" y="3973514"/>
            <a:ext cx="1092200" cy="503237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</p:spTree>
  </p:cSld>
  <p:clrMapOvr>
    <a:masterClrMapping/>
  </p:clrMapOvr>
  <p:transition spd="slow"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Título 1"/>
          <p:cNvSpPr>
            <a:spLocks noGrp="1"/>
          </p:cNvSpPr>
          <p:nvPr>
            <p:ph type="title"/>
          </p:nvPr>
        </p:nvSpPr>
        <p:spPr>
          <a:xfrm>
            <a:off x="2166939" y="1139825"/>
            <a:ext cx="7858125" cy="990600"/>
          </a:xfrm>
        </p:spPr>
        <p:txBody>
          <a:bodyPr/>
          <a:lstStyle/>
          <a:p>
            <a:pPr algn="r" eaLnBrk="1" hangingPunct="1"/>
            <a:endParaRPr lang="es-CO" altLang="es-CO">
              <a:latin typeface="Nexa Bold"/>
            </a:endParaRPr>
          </a:p>
        </p:txBody>
      </p:sp>
      <p:sp>
        <p:nvSpPr>
          <p:cNvPr id="152579" name="Marcador de contenido 2"/>
          <p:cNvSpPr txBox="1">
            <a:spLocks noGrp="1"/>
          </p:cNvSpPr>
          <p:nvPr>
            <p:ph idx="1"/>
          </p:nvPr>
        </p:nvSpPr>
        <p:spPr bwMode="auto">
          <a:xfrm>
            <a:off x="2166939" y="2230439"/>
            <a:ext cx="7858125" cy="3251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  <a:p>
            <a:pPr eaLnBrk="1" hangingPunct="1"/>
            <a:endParaRPr lang="es-CO" altLang="es-CO">
              <a:latin typeface="Times New Roman" panose="02020603050405020304" pitchFamily="18" charset="0"/>
            </a:endParaRPr>
          </a:p>
        </p:txBody>
      </p:sp>
      <p:grpSp>
        <p:nvGrpSpPr>
          <p:cNvPr id="152580" name="Group 4"/>
          <p:cNvGrpSpPr/>
          <p:nvPr/>
        </p:nvGrpSpPr>
        <p:grpSpPr bwMode="auto">
          <a:xfrm>
            <a:off x="3213102" y="2732088"/>
            <a:ext cx="1389063" cy="1568451"/>
            <a:chOff x="684208" y="2492370"/>
            <a:chExt cx="1873258" cy="2108204"/>
          </a:xfrm>
        </p:grpSpPr>
        <p:sp>
          <p:nvSpPr>
            <p:cNvPr id="152583" name="Freeform 5"/>
            <p:cNvSpPr/>
            <p:nvPr/>
          </p:nvSpPr>
          <p:spPr bwMode="auto">
            <a:xfrm flipH="1">
              <a:off x="1721422" y="3722558"/>
              <a:ext cx="568903" cy="521015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84" name="Freeform 6"/>
            <p:cNvSpPr/>
            <p:nvPr/>
          </p:nvSpPr>
          <p:spPr bwMode="auto">
            <a:xfrm flipH="1">
              <a:off x="1732970" y="3744266"/>
              <a:ext cx="540867" cy="496894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85" name="Freeform 7"/>
            <p:cNvSpPr/>
            <p:nvPr/>
          </p:nvSpPr>
          <p:spPr bwMode="auto">
            <a:xfrm flipH="1">
              <a:off x="1744510" y="3758741"/>
              <a:ext cx="512832" cy="472781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86" name="Freeform 8"/>
            <p:cNvSpPr/>
            <p:nvPr/>
          </p:nvSpPr>
          <p:spPr bwMode="auto">
            <a:xfrm flipH="1">
              <a:off x="1756059" y="3775630"/>
              <a:ext cx="484805" cy="448659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87" name="Freeform 9"/>
            <p:cNvSpPr/>
            <p:nvPr/>
          </p:nvSpPr>
          <p:spPr bwMode="auto">
            <a:xfrm flipH="1">
              <a:off x="1767599" y="3794924"/>
              <a:ext cx="456770" cy="422123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88" name="Freeform 10"/>
            <p:cNvSpPr/>
            <p:nvPr/>
          </p:nvSpPr>
          <p:spPr bwMode="auto">
            <a:xfrm flipH="1">
              <a:off x="1779138" y="3811813"/>
              <a:ext cx="428734" cy="395587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89" name="Freeform 11"/>
            <p:cNvSpPr/>
            <p:nvPr/>
          </p:nvSpPr>
          <p:spPr bwMode="auto">
            <a:xfrm flipH="1">
              <a:off x="1792333" y="3828693"/>
              <a:ext cx="400708" cy="373879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0" name="Freeform 12"/>
            <p:cNvSpPr/>
            <p:nvPr/>
          </p:nvSpPr>
          <p:spPr bwMode="auto">
            <a:xfrm flipH="1">
              <a:off x="1802227" y="3845582"/>
              <a:ext cx="372672" cy="347343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1" name="Freeform 13"/>
            <p:cNvSpPr/>
            <p:nvPr/>
          </p:nvSpPr>
          <p:spPr bwMode="auto">
            <a:xfrm flipH="1">
              <a:off x="694102" y="3343860"/>
              <a:ext cx="984443" cy="1184358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2" name="Freeform 14"/>
            <p:cNvSpPr/>
            <p:nvPr/>
          </p:nvSpPr>
          <p:spPr bwMode="auto">
            <a:xfrm flipH="1">
              <a:off x="713899" y="3367982"/>
              <a:ext cx="949814" cy="1145761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3" name="Freeform 15"/>
            <p:cNvSpPr/>
            <p:nvPr/>
          </p:nvSpPr>
          <p:spPr bwMode="auto">
            <a:xfrm flipH="1">
              <a:off x="732032" y="3392094"/>
              <a:ext cx="916841" cy="1107164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4" name="Freeform 16"/>
            <p:cNvSpPr/>
            <p:nvPr/>
          </p:nvSpPr>
          <p:spPr bwMode="auto">
            <a:xfrm flipH="1">
              <a:off x="751819" y="3416216"/>
              <a:ext cx="880558" cy="1066162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5" name="Freeform 17"/>
            <p:cNvSpPr/>
            <p:nvPr/>
          </p:nvSpPr>
          <p:spPr bwMode="auto">
            <a:xfrm flipH="1">
              <a:off x="769961" y="3437924"/>
              <a:ext cx="847575" cy="1029980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6" name="Freeform 18"/>
            <p:cNvSpPr/>
            <p:nvPr/>
          </p:nvSpPr>
          <p:spPr bwMode="auto">
            <a:xfrm flipH="1">
              <a:off x="788103" y="3462055"/>
              <a:ext cx="814602" cy="991383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7" name="Freeform 19"/>
            <p:cNvSpPr/>
            <p:nvPr/>
          </p:nvSpPr>
          <p:spPr bwMode="auto">
            <a:xfrm flipH="1">
              <a:off x="806235" y="3483763"/>
              <a:ext cx="779974" cy="952786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8" name="Freeform 20"/>
            <p:cNvSpPr/>
            <p:nvPr/>
          </p:nvSpPr>
          <p:spPr bwMode="auto">
            <a:xfrm flipH="1">
              <a:off x="826023" y="3507885"/>
              <a:ext cx="745345" cy="914198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599" name="Freeform 21"/>
            <p:cNvSpPr/>
            <p:nvPr/>
          </p:nvSpPr>
          <p:spPr bwMode="auto">
            <a:xfrm flipH="1">
              <a:off x="2267236" y="3326971"/>
              <a:ext cx="242398" cy="453478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0" name="Freeform 22"/>
            <p:cNvSpPr/>
            <p:nvPr/>
          </p:nvSpPr>
          <p:spPr bwMode="auto">
            <a:xfrm flipH="1">
              <a:off x="2273838" y="3336618"/>
              <a:ext cx="230858" cy="436598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1" name="Freeform 23"/>
            <p:cNvSpPr/>
            <p:nvPr/>
          </p:nvSpPr>
          <p:spPr bwMode="auto">
            <a:xfrm flipH="1">
              <a:off x="2278785" y="3348679"/>
              <a:ext cx="216017" cy="417295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2" name="Freeform 24"/>
            <p:cNvSpPr/>
            <p:nvPr/>
          </p:nvSpPr>
          <p:spPr bwMode="auto">
            <a:xfrm flipH="1">
              <a:off x="2283732" y="3360740"/>
              <a:ext cx="202823" cy="398001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3" name="Freeform 25"/>
            <p:cNvSpPr/>
            <p:nvPr/>
          </p:nvSpPr>
          <p:spPr bwMode="auto">
            <a:xfrm flipH="1">
              <a:off x="2288679" y="3370386"/>
              <a:ext cx="189637" cy="38352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4" name="Freeform 26"/>
            <p:cNvSpPr/>
            <p:nvPr/>
          </p:nvSpPr>
          <p:spPr bwMode="auto">
            <a:xfrm flipH="1">
              <a:off x="2291980" y="3382447"/>
              <a:ext cx="176442" cy="36423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5" name="Freeform 27"/>
            <p:cNvSpPr/>
            <p:nvPr/>
          </p:nvSpPr>
          <p:spPr bwMode="auto">
            <a:xfrm flipH="1">
              <a:off x="2298573" y="3394508"/>
              <a:ext cx="161601" cy="344929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6" name="Freeform 28"/>
            <p:cNvSpPr/>
            <p:nvPr/>
          </p:nvSpPr>
          <p:spPr bwMode="auto">
            <a:xfrm flipH="1">
              <a:off x="2303519" y="3406569"/>
              <a:ext cx="148407" cy="325636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7" name="Freeform 29"/>
            <p:cNvSpPr/>
            <p:nvPr/>
          </p:nvSpPr>
          <p:spPr bwMode="auto">
            <a:xfrm flipH="1">
              <a:off x="1615891" y="3539240"/>
              <a:ext cx="273734" cy="504136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8" name="Freeform 30"/>
            <p:cNvSpPr/>
            <p:nvPr/>
          </p:nvSpPr>
          <p:spPr bwMode="auto">
            <a:xfrm flipH="1">
              <a:off x="1622483" y="3553715"/>
              <a:ext cx="257239" cy="482428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09" name="Freeform 31"/>
            <p:cNvSpPr/>
            <p:nvPr/>
          </p:nvSpPr>
          <p:spPr bwMode="auto">
            <a:xfrm flipH="1">
              <a:off x="1627430" y="3568180"/>
              <a:ext cx="242398" cy="460720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0" name="Freeform 32"/>
            <p:cNvSpPr/>
            <p:nvPr/>
          </p:nvSpPr>
          <p:spPr bwMode="auto">
            <a:xfrm flipH="1">
              <a:off x="1632377" y="3580241"/>
              <a:ext cx="229212" cy="441417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1" name="Freeform 33"/>
            <p:cNvSpPr/>
            <p:nvPr/>
          </p:nvSpPr>
          <p:spPr bwMode="auto">
            <a:xfrm flipH="1">
              <a:off x="1638979" y="3594716"/>
              <a:ext cx="212716" cy="417295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2" name="Freeform 34"/>
            <p:cNvSpPr/>
            <p:nvPr/>
          </p:nvSpPr>
          <p:spPr bwMode="auto">
            <a:xfrm flipH="1">
              <a:off x="1645572" y="3609191"/>
              <a:ext cx="196230" cy="395587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3" name="Freeform 35"/>
            <p:cNvSpPr/>
            <p:nvPr/>
          </p:nvSpPr>
          <p:spPr bwMode="auto">
            <a:xfrm flipH="1">
              <a:off x="1650519" y="3621252"/>
              <a:ext cx="181389" cy="376293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4" name="Freeform 36"/>
            <p:cNvSpPr/>
            <p:nvPr/>
          </p:nvSpPr>
          <p:spPr bwMode="auto">
            <a:xfrm flipH="1">
              <a:off x="1657112" y="3635727"/>
              <a:ext cx="166548" cy="354586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5" name="Freeform 37"/>
            <p:cNvSpPr/>
            <p:nvPr/>
          </p:nvSpPr>
          <p:spPr bwMode="auto">
            <a:xfrm flipH="1">
              <a:off x="1035448" y="2543028"/>
              <a:ext cx="369371" cy="81047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6" name="Freeform 38"/>
            <p:cNvSpPr/>
            <p:nvPr/>
          </p:nvSpPr>
          <p:spPr bwMode="auto">
            <a:xfrm flipH="1">
              <a:off x="1043696" y="2547856"/>
              <a:ext cx="356177" cy="791175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7" name="Freeform 39"/>
            <p:cNvSpPr/>
            <p:nvPr/>
          </p:nvSpPr>
          <p:spPr bwMode="auto">
            <a:xfrm flipH="1">
              <a:off x="1051934" y="2555089"/>
              <a:ext cx="341336" cy="769467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8" name="Freeform 40"/>
            <p:cNvSpPr/>
            <p:nvPr/>
          </p:nvSpPr>
          <p:spPr bwMode="auto">
            <a:xfrm flipH="1">
              <a:off x="1065129" y="2564736"/>
              <a:ext cx="326495" cy="745345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19" name="Freeform 41"/>
            <p:cNvSpPr/>
            <p:nvPr/>
          </p:nvSpPr>
          <p:spPr bwMode="auto">
            <a:xfrm flipH="1">
              <a:off x="1071722" y="2569564"/>
              <a:ext cx="313310" cy="728465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0" name="Freeform 42"/>
            <p:cNvSpPr/>
            <p:nvPr/>
          </p:nvSpPr>
          <p:spPr bwMode="auto">
            <a:xfrm flipH="1">
              <a:off x="1079970" y="2579211"/>
              <a:ext cx="298469" cy="706758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1" name="Freeform 43"/>
            <p:cNvSpPr/>
            <p:nvPr/>
          </p:nvSpPr>
          <p:spPr bwMode="auto">
            <a:xfrm flipH="1">
              <a:off x="1086563" y="2586444"/>
              <a:ext cx="285274" cy="685041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2" name="Freeform 44"/>
            <p:cNvSpPr/>
            <p:nvPr/>
          </p:nvSpPr>
          <p:spPr bwMode="auto">
            <a:xfrm flipH="1">
              <a:off x="979386" y="2518906"/>
              <a:ext cx="212716" cy="340111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3" name="Freeform 45"/>
            <p:cNvSpPr/>
            <p:nvPr/>
          </p:nvSpPr>
          <p:spPr bwMode="auto">
            <a:xfrm flipH="1">
              <a:off x="984333" y="2521320"/>
              <a:ext cx="199531" cy="330464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4" name="Freeform 46"/>
            <p:cNvSpPr/>
            <p:nvPr/>
          </p:nvSpPr>
          <p:spPr bwMode="auto">
            <a:xfrm flipH="1">
              <a:off x="985979" y="2526148"/>
              <a:ext cx="184690" cy="323222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5" name="Freeform 47"/>
            <p:cNvSpPr/>
            <p:nvPr/>
          </p:nvSpPr>
          <p:spPr bwMode="auto">
            <a:xfrm flipH="1">
              <a:off x="989280" y="2530967"/>
              <a:ext cx="169849" cy="311161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6" name="Freeform 48"/>
            <p:cNvSpPr/>
            <p:nvPr/>
          </p:nvSpPr>
          <p:spPr bwMode="auto">
            <a:xfrm flipH="1">
              <a:off x="992572" y="2533381"/>
              <a:ext cx="156655" cy="306342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7" name="Freeform 49"/>
            <p:cNvSpPr/>
            <p:nvPr/>
          </p:nvSpPr>
          <p:spPr bwMode="auto">
            <a:xfrm flipH="1">
              <a:off x="995873" y="2538200"/>
              <a:ext cx="143460" cy="294281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8" name="Freeform 50"/>
            <p:cNvSpPr/>
            <p:nvPr/>
          </p:nvSpPr>
          <p:spPr bwMode="auto">
            <a:xfrm flipH="1">
              <a:off x="999174" y="2540614"/>
              <a:ext cx="130274" cy="289453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29" name="Freeform 51"/>
            <p:cNvSpPr/>
            <p:nvPr/>
          </p:nvSpPr>
          <p:spPr bwMode="auto">
            <a:xfrm flipH="1">
              <a:off x="1002465" y="2545442"/>
              <a:ext cx="115424" cy="277392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0" name="Freeform 52"/>
            <p:cNvSpPr/>
            <p:nvPr/>
          </p:nvSpPr>
          <p:spPr bwMode="auto">
            <a:xfrm flipH="1">
              <a:off x="2226015" y="3671910"/>
              <a:ext cx="136867" cy="23397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1" name="Freeform 53"/>
            <p:cNvSpPr/>
            <p:nvPr/>
          </p:nvSpPr>
          <p:spPr bwMode="auto">
            <a:xfrm flipH="1">
              <a:off x="1561475" y="3913119"/>
              <a:ext cx="141814" cy="255684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2" name="Freeform 54"/>
            <p:cNvSpPr/>
            <p:nvPr/>
          </p:nvSpPr>
          <p:spPr bwMode="auto">
            <a:xfrm flipH="1">
              <a:off x="1068430" y="3199128"/>
              <a:ext cx="440283" cy="815297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3" name="Freeform 55"/>
            <p:cNvSpPr/>
            <p:nvPr/>
          </p:nvSpPr>
          <p:spPr bwMode="auto">
            <a:xfrm flipH="1">
              <a:off x="1365244" y="2769772"/>
              <a:ext cx="59362" cy="400415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4" name="Freeform 56"/>
            <p:cNvSpPr/>
            <p:nvPr/>
          </p:nvSpPr>
          <p:spPr bwMode="auto">
            <a:xfrm flipH="1">
              <a:off x="1117899" y="3010982"/>
              <a:ext cx="247345" cy="188146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5" name="Freeform 57"/>
            <p:cNvSpPr/>
            <p:nvPr/>
          </p:nvSpPr>
          <p:spPr bwMode="auto">
            <a:xfrm flipH="1">
              <a:off x="1350404" y="2680517"/>
              <a:ext cx="59362" cy="323222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6" name="Freeform 58"/>
            <p:cNvSpPr/>
            <p:nvPr/>
          </p:nvSpPr>
          <p:spPr bwMode="auto">
            <a:xfrm flipH="1">
              <a:off x="1352050" y="2767358"/>
              <a:ext cx="37929" cy="31354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7" name="Freeform 59"/>
            <p:cNvSpPr/>
            <p:nvPr/>
          </p:nvSpPr>
          <p:spPr bwMode="auto">
            <a:xfrm flipH="1">
              <a:off x="1192103" y="2808360"/>
              <a:ext cx="97292" cy="33768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8" name="Freeform 60"/>
            <p:cNvSpPr/>
            <p:nvPr/>
          </p:nvSpPr>
          <p:spPr bwMode="auto">
            <a:xfrm flipH="1">
              <a:off x="1152528" y="2731175"/>
              <a:ext cx="150062" cy="77184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39" name="Freeform 61"/>
            <p:cNvSpPr/>
            <p:nvPr/>
          </p:nvSpPr>
          <p:spPr bwMode="auto">
            <a:xfrm flipH="1">
              <a:off x="1375138" y="2786652"/>
              <a:ext cx="105530" cy="154378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0" name="Freeform 62"/>
            <p:cNvSpPr/>
            <p:nvPr/>
          </p:nvSpPr>
          <p:spPr bwMode="auto">
            <a:xfrm flipH="1">
              <a:off x="1332262" y="2861431"/>
              <a:ext cx="46168" cy="45829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1" name="Freeform 63"/>
            <p:cNvSpPr/>
            <p:nvPr/>
          </p:nvSpPr>
          <p:spPr bwMode="auto">
            <a:xfrm flipH="1">
              <a:off x="1225076" y="2851785"/>
              <a:ext cx="113778" cy="147136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2" name="Freeform 64"/>
            <p:cNvSpPr/>
            <p:nvPr/>
          </p:nvSpPr>
          <p:spPr bwMode="auto">
            <a:xfrm flipH="1">
              <a:off x="1119545" y="2907261"/>
              <a:ext cx="122026" cy="33768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3" name="Freeform 65"/>
            <p:cNvSpPr/>
            <p:nvPr/>
          </p:nvSpPr>
          <p:spPr bwMode="auto">
            <a:xfrm flipH="1">
              <a:off x="1043696" y="2564736"/>
              <a:ext cx="98938" cy="38352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4" name="Freeform 66"/>
            <p:cNvSpPr/>
            <p:nvPr/>
          </p:nvSpPr>
          <p:spPr bwMode="auto">
            <a:xfrm flipH="1">
              <a:off x="1241572" y="2535795"/>
              <a:ext cx="158300" cy="258098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5" name="Freeform 67"/>
            <p:cNvSpPr/>
            <p:nvPr/>
          </p:nvSpPr>
          <p:spPr bwMode="auto">
            <a:xfrm flipH="1">
              <a:off x="974439" y="2492370"/>
              <a:ext cx="267132" cy="393173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6" name="Freeform 68"/>
            <p:cNvSpPr/>
            <p:nvPr/>
          </p:nvSpPr>
          <p:spPr bwMode="auto">
            <a:xfrm flipH="1">
              <a:off x="976085" y="2550261"/>
              <a:ext cx="234159" cy="161611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7" name="Freeform 69"/>
            <p:cNvSpPr/>
            <p:nvPr/>
          </p:nvSpPr>
          <p:spPr bwMode="auto">
            <a:xfrm flipH="1">
              <a:off x="1028855" y="2844542"/>
              <a:ext cx="100584" cy="166439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8" name="Freeform 70"/>
            <p:cNvSpPr/>
            <p:nvPr/>
          </p:nvSpPr>
          <p:spPr bwMode="auto">
            <a:xfrm flipH="1">
              <a:off x="1612590" y="3903473"/>
              <a:ext cx="85743" cy="18573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49" name="Freeform 71"/>
            <p:cNvSpPr/>
            <p:nvPr/>
          </p:nvSpPr>
          <p:spPr bwMode="auto">
            <a:xfrm flipH="1">
              <a:off x="1573014" y="3942060"/>
              <a:ext cx="112132" cy="253270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0" name="Freeform 72"/>
            <p:cNvSpPr/>
            <p:nvPr/>
          </p:nvSpPr>
          <p:spPr bwMode="auto">
            <a:xfrm flipH="1">
              <a:off x="1612590" y="3483763"/>
              <a:ext cx="321548" cy="47518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1" name="Freeform 73"/>
            <p:cNvSpPr/>
            <p:nvPr/>
          </p:nvSpPr>
          <p:spPr bwMode="auto">
            <a:xfrm flipH="1">
              <a:off x="1665360" y="3785277"/>
              <a:ext cx="169849" cy="284634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2" name="Freeform 74"/>
            <p:cNvSpPr/>
            <p:nvPr/>
          </p:nvSpPr>
          <p:spPr bwMode="auto">
            <a:xfrm flipH="1">
              <a:off x="1779138" y="3737033"/>
              <a:ext cx="125318" cy="86840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3" name="Freeform 75"/>
            <p:cNvSpPr/>
            <p:nvPr/>
          </p:nvSpPr>
          <p:spPr bwMode="auto">
            <a:xfrm flipH="1">
              <a:off x="1812121" y="3802157"/>
              <a:ext cx="59362" cy="50657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4" name="Freeform 76"/>
            <p:cNvSpPr/>
            <p:nvPr/>
          </p:nvSpPr>
          <p:spPr bwMode="auto">
            <a:xfrm flipH="1">
              <a:off x="1802227" y="3828693"/>
              <a:ext cx="98938" cy="94073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5" name="Freeform 77"/>
            <p:cNvSpPr/>
            <p:nvPr/>
          </p:nvSpPr>
          <p:spPr bwMode="auto">
            <a:xfrm flipH="1">
              <a:off x="1757705" y="3700851"/>
              <a:ext cx="158300" cy="89245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6" name="Freeform 78"/>
            <p:cNvSpPr/>
            <p:nvPr/>
          </p:nvSpPr>
          <p:spPr bwMode="auto">
            <a:xfrm flipH="1">
              <a:off x="1746156" y="3640546"/>
              <a:ext cx="151708" cy="77184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7" name="Freeform 79"/>
            <p:cNvSpPr/>
            <p:nvPr/>
          </p:nvSpPr>
          <p:spPr bwMode="auto">
            <a:xfrm flipH="1">
              <a:off x="1761006" y="3739447"/>
              <a:ext cx="41221" cy="62718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8" name="Freeform 80"/>
            <p:cNvSpPr/>
            <p:nvPr/>
          </p:nvSpPr>
          <p:spPr bwMode="auto">
            <a:xfrm flipH="1">
              <a:off x="1732970" y="3708084"/>
              <a:ext cx="42876" cy="48243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59" name="Freeform 81"/>
            <p:cNvSpPr/>
            <p:nvPr/>
          </p:nvSpPr>
          <p:spPr bwMode="auto">
            <a:xfrm flipH="1">
              <a:off x="1718130" y="3676729"/>
              <a:ext cx="42876" cy="50657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0" name="Freeform 82"/>
            <p:cNvSpPr/>
            <p:nvPr/>
          </p:nvSpPr>
          <p:spPr bwMode="auto">
            <a:xfrm flipH="1">
              <a:off x="1198696" y="4096438"/>
              <a:ext cx="504593" cy="504136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1" name="Freeform 83"/>
            <p:cNvSpPr/>
            <p:nvPr/>
          </p:nvSpPr>
          <p:spPr bwMode="auto">
            <a:xfrm flipH="1">
              <a:off x="1169014" y="3913119"/>
              <a:ext cx="443575" cy="458306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2" name="Freeform 84"/>
            <p:cNvSpPr/>
            <p:nvPr/>
          </p:nvSpPr>
          <p:spPr bwMode="auto">
            <a:xfrm flipH="1">
              <a:off x="684208" y="3570594"/>
              <a:ext cx="535920" cy="63197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3" name="Freeform 85"/>
            <p:cNvSpPr/>
            <p:nvPr/>
          </p:nvSpPr>
          <p:spPr bwMode="auto">
            <a:xfrm flipH="1">
              <a:off x="1040395" y="3162946"/>
              <a:ext cx="418840" cy="957614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4" name="Freeform 86"/>
            <p:cNvSpPr/>
            <p:nvPr/>
          </p:nvSpPr>
          <p:spPr bwMode="auto">
            <a:xfrm flipH="1">
              <a:off x="1028855" y="3225664"/>
              <a:ext cx="159955" cy="347343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5" name="Freeform 87"/>
            <p:cNvSpPr/>
            <p:nvPr/>
          </p:nvSpPr>
          <p:spPr bwMode="auto">
            <a:xfrm flipH="1">
              <a:off x="1170660" y="3553715"/>
              <a:ext cx="178088" cy="72365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6" name="Freeform 88"/>
            <p:cNvSpPr/>
            <p:nvPr/>
          </p:nvSpPr>
          <p:spPr bwMode="auto">
            <a:xfrm flipH="1">
              <a:off x="1253112" y="3597130"/>
              <a:ext cx="107185" cy="159197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7" name="Freeform 89"/>
            <p:cNvSpPr/>
            <p:nvPr/>
          </p:nvSpPr>
          <p:spPr bwMode="auto">
            <a:xfrm flipH="1">
              <a:off x="1256413" y="3749094"/>
              <a:ext cx="161601" cy="332878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8" name="Freeform 90"/>
            <p:cNvSpPr/>
            <p:nvPr/>
          </p:nvSpPr>
          <p:spPr bwMode="auto">
            <a:xfrm flipH="1">
              <a:off x="1823661" y="3495824"/>
              <a:ext cx="112132" cy="115781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69" name="Freeform 91"/>
            <p:cNvSpPr/>
            <p:nvPr/>
          </p:nvSpPr>
          <p:spPr bwMode="auto">
            <a:xfrm flipH="1">
              <a:off x="1765953" y="3594716"/>
              <a:ext cx="79150" cy="82012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0" name="Freeform 92"/>
            <p:cNvSpPr/>
            <p:nvPr/>
          </p:nvSpPr>
          <p:spPr bwMode="auto">
            <a:xfrm flipH="1">
              <a:off x="1845103" y="3051992"/>
              <a:ext cx="316601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1" name="Freeform 93"/>
            <p:cNvSpPr/>
            <p:nvPr/>
          </p:nvSpPr>
          <p:spPr bwMode="auto">
            <a:xfrm flipH="1">
              <a:off x="1307527" y="3035103"/>
              <a:ext cx="62663" cy="36182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2" name="Freeform 94"/>
            <p:cNvSpPr/>
            <p:nvPr/>
          </p:nvSpPr>
          <p:spPr bwMode="auto">
            <a:xfrm flipH="1">
              <a:off x="1310828" y="3061639"/>
              <a:ext cx="46168" cy="48243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3" name="Freeform 95"/>
            <p:cNvSpPr/>
            <p:nvPr/>
          </p:nvSpPr>
          <p:spPr bwMode="auto">
            <a:xfrm flipH="1">
              <a:off x="1317421" y="3348679"/>
              <a:ext cx="194584" cy="718809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4" name="Freeform 96"/>
            <p:cNvSpPr/>
            <p:nvPr/>
          </p:nvSpPr>
          <p:spPr bwMode="auto">
            <a:xfrm flipH="1">
              <a:off x="1286094" y="3170179"/>
              <a:ext cx="18141" cy="144731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5" name="Freeform 97"/>
            <p:cNvSpPr/>
            <p:nvPr/>
          </p:nvSpPr>
          <p:spPr bwMode="auto">
            <a:xfrm flipH="1">
              <a:off x="1068430" y="3170179"/>
              <a:ext cx="277026" cy="164025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6" name="Freeform 98"/>
            <p:cNvSpPr/>
            <p:nvPr/>
          </p:nvSpPr>
          <p:spPr bwMode="auto">
            <a:xfrm flipH="1">
              <a:off x="1291041" y="3305263"/>
              <a:ext cx="18141" cy="161611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7" name="Freeform 99"/>
            <p:cNvSpPr/>
            <p:nvPr/>
          </p:nvSpPr>
          <p:spPr bwMode="auto">
            <a:xfrm flipH="1">
              <a:off x="1276200" y="3290788"/>
              <a:ext cx="89044" cy="132670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8" name="Freeform 100"/>
            <p:cNvSpPr/>
            <p:nvPr/>
          </p:nvSpPr>
          <p:spPr bwMode="auto">
            <a:xfrm flipH="1">
              <a:off x="1305882" y="3312496"/>
              <a:ext cx="107185" cy="69951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79" name="Freeform 101"/>
            <p:cNvSpPr/>
            <p:nvPr/>
          </p:nvSpPr>
          <p:spPr bwMode="auto">
            <a:xfrm flipH="1">
              <a:off x="1338864" y="3228069"/>
              <a:ext cx="181389" cy="837005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0" name="Freeform 102"/>
            <p:cNvSpPr/>
            <p:nvPr/>
          </p:nvSpPr>
          <p:spPr bwMode="auto">
            <a:xfrm flipH="1">
              <a:off x="1337209" y="3242544"/>
              <a:ext cx="171495" cy="22432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1" name="Freeform 103"/>
            <p:cNvSpPr/>
            <p:nvPr/>
          </p:nvSpPr>
          <p:spPr bwMode="auto">
            <a:xfrm flipH="1">
              <a:off x="1469129" y="3471702"/>
              <a:ext cx="46168" cy="110962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2" name="Freeform 104"/>
            <p:cNvSpPr/>
            <p:nvPr/>
          </p:nvSpPr>
          <p:spPr bwMode="auto">
            <a:xfrm flipH="1">
              <a:off x="1462537" y="3585069"/>
              <a:ext cx="118725" cy="77184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3" name="Freeform 105"/>
            <p:cNvSpPr/>
            <p:nvPr/>
          </p:nvSpPr>
          <p:spPr bwMode="auto">
            <a:xfrm flipH="1">
              <a:off x="1526846" y="3647788"/>
              <a:ext cx="54415" cy="38594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4" name="Freeform 106"/>
            <p:cNvSpPr/>
            <p:nvPr/>
          </p:nvSpPr>
          <p:spPr bwMode="auto">
            <a:xfrm flipH="1">
              <a:off x="1363599" y="3247372"/>
              <a:ext cx="258894" cy="147136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5" name="Freeform 107"/>
            <p:cNvSpPr/>
            <p:nvPr/>
          </p:nvSpPr>
          <p:spPr bwMode="auto">
            <a:xfrm flipH="1">
              <a:off x="1602696" y="3483763"/>
              <a:ext cx="47823" cy="460720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6" name="Freeform 108"/>
            <p:cNvSpPr/>
            <p:nvPr/>
          </p:nvSpPr>
          <p:spPr bwMode="auto">
            <a:xfrm flipH="1">
              <a:off x="2272192" y="3618838"/>
              <a:ext cx="95637" cy="20502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7" name="Freeform 109"/>
            <p:cNvSpPr/>
            <p:nvPr/>
          </p:nvSpPr>
          <p:spPr bwMode="auto">
            <a:xfrm flipH="1">
              <a:off x="2217767" y="3696023"/>
              <a:ext cx="89044" cy="209854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8" name="Freeform 110"/>
            <p:cNvSpPr/>
            <p:nvPr/>
          </p:nvSpPr>
          <p:spPr bwMode="auto">
            <a:xfrm flipH="1">
              <a:off x="1859944" y="3758741"/>
              <a:ext cx="512832" cy="513783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89" name="Freeform 111"/>
            <p:cNvSpPr/>
            <p:nvPr/>
          </p:nvSpPr>
          <p:spPr bwMode="auto">
            <a:xfrm flipH="1">
              <a:off x="1822015" y="3611605"/>
              <a:ext cx="469965" cy="451064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0" name="Freeform 112"/>
            <p:cNvSpPr/>
            <p:nvPr/>
          </p:nvSpPr>
          <p:spPr bwMode="auto">
            <a:xfrm flipH="1">
              <a:off x="1627430" y="3382447"/>
              <a:ext cx="120371" cy="229148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1" name="Freeform 113"/>
            <p:cNvSpPr/>
            <p:nvPr/>
          </p:nvSpPr>
          <p:spPr bwMode="auto">
            <a:xfrm flipH="1">
              <a:off x="1688448" y="4122974"/>
              <a:ext cx="192929" cy="139903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2" name="Freeform 114"/>
            <p:cNvSpPr/>
            <p:nvPr/>
          </p:nvSpPr>
          <p:spPr bwMode="auto">
            <a:xfrm flipH="1">
              <a:off x="2268891" y="3252191"/>
              <a:ext cx="286920" cy="419709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3" name="Freeform 115"/>
            <p:cNvSpPr/>
            <p:nvPr/>
          </p:nvSpPr>
          <p:spPr bwMode="auto">
            <a:xfrm flipH="1">
              <a:off x="2407404" y="3271494"/>
              <a:ext cx="150062" cy="159197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4" name="Freeform 116"/>
            <p:cNvSpPr/>
            <p:nvPr/>
          </p:nvSpPr>
          <p:spPr bwMode="auto">
            <a:xfrm flipH="1">
              <a:off x="2354634" y="3384861"/>
              <a:ext cx="159955" cy="180914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5" name="Freeform 117"/>
            <p:cNvSpPr/>
            <p:nvPr/>
          </p:nvSpPr>
          <p:spPr bwMode="auto">
            <a:xfrm flipH="1">
              <a:off x="2329900" y="3408983"/>
              <a:ext cx="187982" cy="299100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6" name="Freeform 118"/>
            <p:cNvSpPr/>
            <p:nvPr/>
          </p:nvSpPr>
          <p:spPr bwMode="auto">
            <a:xfrm flipH="1">
              <a:off x="2425546" y="3454813"/>
              <a:ext cx="89044" cy="118195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7" name="Freeform 119"/>
            <p:cNvSpPr/>
            <p:nvPr/>
          </p:nvSpPr>
          <p:spPr bwMode="auto">
            <a:xfrm flipH="1">
              <a:off x="2427192" y="3507885"/>
              <a:ext cx="97292" cy="103720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8" name="Freeform 120"/>
            <p:cNvSpPr/>
            <p:nvPr/>
          </p:nvSpPr>
          <p:spPr bwMode="auto">
            <a:xfrm flipH="1">
              <a:off x="2412351" y="3585069"/>
              <a:ext cx="105530" cy="67537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52699" name="Freeform 121"/>
            <p:cNvSpPr/>
            <p:nvPr/>
          </p:nvSpPr>
          <p:spPr bwMode="auto">
            <a:xfrm flipH="1">
              <a:off x="2311767" y="3580241"/>
              <a:ext cx="135221" cy="200207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152581" name="AutoShape 122"/>
          <p:cNvSpPr/>
          <p:nvPr/>
        </p:nvSpPr>
        <p:spPr bwMode="auto">
          <a:xfrm rot="21566826" flipH="1">
            <a:off x="4813302" y="3379788"/>
            <a:ext cx="479425" cy="427037"/>
          </a:xfrm>
          <a:custGeom>
            <a:avLst/>
            <a:gdLst>
              <a:gd name="T0" fmla="*/ 2147483646 w 21600"/>
              <a:gd name="T1" fmla="*/ 0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0 w 21600"/>
              <a:gd name="T7" fmla="*/ 2147483646 h 21600"/>
              <a:gd name="T8" fmla="*/ 2147483646 w 21600"/>
              <a:gd name="T9" fmla="*/ 0 h 21600"/>
              <a:gd name="T10" fmla="*/ 2147483646 w 21600"/>
              <a:gd name="T11" fmla="*/ 2147483646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2" name="1 CuadroTexto"/>
          <p:cNvSpPr txBox="1"/>
          <p:nvPr/>
        </p:nvSpPr>
        <p:spPr>
          <a:xfrm>
            <a:off x="5872163" y="3384551"/>
            <a:ext cx="3581430" cy="64415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s-CO" sz="1795" b="1" dirty="0">
                <a:solidFill>
                  <a:srgbClr val="FF0000"/>
                </a:solidFill>
              </a:rPr>
              <a:t>GASTOS QUE NO REQUIEREN</a:t>
            </a:r>
            <a:endParaRPr lang="es-CO" sz="1795" b="1" dirty="0">
              <a:solidFill>
                <a:srgbClr val="FF0000"/>
              </a:solidFill>
            </a:endParaRPr>
          </a:p>
          <a:p>
            <a:pPr>
              <a:defRPr/>
            </a:pPr>
            <a:r>
              <a:rPr lang="es-CO" sz="1795" b="1" dirty="0">
                <a:solidFill>
                  <a:srgbClr val="FF0000"/>
                </a:solidFill>
              </a:rPr>
              <a:t>DESEMBOLSO DE RECURSOS</a:t>
            </a:r>
            <a:endParaRPr lang="es-CO" sz="1795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ransition spd="slow"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Text Box 7"/>
          <p:cNvSpPr txBox="1">
            <a:spLocks noChangeArrowheads="1"/>
          </p:cNvSpPr>
          <p:nvPr/>
        </p:nvSpPr>
        <p:spPr bwMode="auto">
          <a:xfrm>
            <a:off x="2392365" y="2708275"/>
            <a:ext cx="3338513" cy="2736851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14000"/>
              </a:lnSpc>
              <a:spcAft>
                <a:spcPts val="800"/>
              </a:spcAft>
            </a:pP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-Regla general: Las provisiones no son deducibles</a:t>
            </a:r>
            <a:endParaRPr lang="es-ES" altLang="es-ES" sz="200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800"/>
              </a:spcAft>
            </a:pP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</a:t>
            </a:r>
            <a:r>
              <a:rPr lang="es-ES" altLang="es-ES" sz="2000" b="1">
                <a:solidFill>
                  <a:srgbClr val="FF0000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Excepción</a:t>
            </a: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 :</a:t>
            </a:r>
            <a:endParaRPr lang="es-ES" altLang="es-ES" sz="200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 algn="just">
              <a:lnSpc>
                <a:spcPct val="114000"/>
              </a:lnSpc>
              <a:spcAft>
                <a:spcPts val="800"/>
              </a:spcAft>
            </a:pP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Las provisiones de cartera de difícil cobro </a:t>
            </a:r>
            <a:endParaRPr lang="es-ES" altLang="es-ES" sz="200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 algn="just">
              <a:lnSpc>
                <a:spcPct val="114000"/>
              </a:lnSpc>
              <a:spcAft>
                <a:spcPts val="800"/>
              </a:spcAft>
            </a:pP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LAS provisiones de cartera perdida</a:t>
            </a:r>
            <a:endParaRPr lang="es-ES" altLang="es-ES" sz="200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800"/>
              </a:spcAft>
            </a:pPr>
            <a:r>
              <a:rPr lang="es-ES" altLang="es-ES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</a:rPr>
              <a:t>.</a:t>
            </a:r>
            <a:endParaRPr lang="es-ES" altLang="es-ES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153603" name="Text Box 8"/>
          <p:cNvSpPr txBox="1">
            <a:spLocks noChangeArrowheads="1"/>
          </p:cNvSpPr>
          <p:nvPr/>
        </p:nvSpPr>
        <p:spPr bwMode="auto">
          <a:xfrm>
            <a:off x="5905502" y="2819400"/>
            <a:ext cx="3348037" cy="2625725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4000"/>
              </a:lnSpc>
              <a:spcAft>
                <a:spcPts val="800"/>
              </a:spcAft>
            </a:pP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-Reconoce el desgaste de los activos - </a:t>
            </a:r>
            <a:r>
              <a:rPr lang="es-ES" altLang="es-ES" sz="2000" b="1">
                <a:solidFill>
                  <a:srgbClr val="FF0000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activos adquiridos hasta el 2016</a:t>
            </a:r>
            <a:r>
              <a:rPr lang="es-ES" altLang="es-ES" sz="2000" b="1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: </a:t>
            </a: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Normas tributarias</a:t>
            </a:r>
            <a:endParaRPr lang="es-ES" altLang="es-ES" sz="200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 algn="just">
              <a:lnSpc>
                <a:spcPct val="114000"/>
              </a:lnSpc>
              <a:spcAft>
                <a:spcPts val="800"/>
              </a:spcAft>
            </a:pP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</a:t>
            </a:r>
            <a:r>
              <a:rPr lang="es-ES" altLang="es-ES" sz="2000" b="1">
                <a:solidFill>
                  <a:srgbClr val="FF0000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activos adquiridos a partir año  2017</a:t>
            </a:r>
            <a:r>
              <a:rPr lang="es-ES" altLang="es-ES" sz="200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: Normas Internacionales contabilidad</a:t>
            </a:r>
            <a:endParaRPr lang="es-ES" altLang="es-ES" sz="200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800"/>
              </a:spcAft>
            </a:pPr>
            <a:endParaRPr lang="es-ES" altLang="es-ES" sz="1100" b="1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800"/>
              </a:spcAft>
            </a:pPr>
            <a:endParaRPr lang="es-ES" altLang="es-ES" sz="1100" b="1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800"/>
              </a:spcAft>
            </a:pPr>
            <a:endParaRPr lang="es-ES" altLang="es-ES" sz="1100" b="1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>
              <a:lnSpc>
                <a:spcPct val="114000"/>
              </a:lnSpc>
              <a:spcAft>
                <a:spcPts val="800"/>
              </a:spcAft>
            </a:pPr>
            <a:endParaRPr lang="es-ES" altLang="es-ES" sz="110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2452689" y="2012951"/>
            <a:ext cx="3278188" cy="69532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u="none" kern="1100" spc="100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Provisiones</a:t>
            </a:r>
            <a:endParaRPr lang="es-ES" u="none" kern="1100" spc="100" dirty="0">
              <a:solidFill>
                <a:srgbClr val="333333"/>
              </a:solidFill>
              <a:latin typeface="Calibri" panose="020F0502020204030204"/>
              <a:cs typeface="Calibri" panose="020F0502020204030204"/>
            </a:endParaRPr>
          </a:p>
        </p:txBody>
      </p:sp>
      <p:sp>
        <p:nvSpPr>
          <p:cNvPr id="19" name="Text Box 15"/>
          <p:cNvSpPr txBox="1">
            <a:spLocks noChangeArrowheads="1"/>
          </p:cNvSpPr>
          <p:nvPr/>
        </p:nvSpPr>
        <p:spPr bwMode="auto">
          <a:xfrm>
            <a:off x="3302002" y="1208228"/>
            <a:ext cx="4859337" cy="804581"/>
          </a:xfrm>
          <a:prstGeom prst="rect">
            <a:avLst/>
          </a:prstGeom>
          <a:solidFill>
            <a:srgbClr val="1D98CA"/>
          </a:solidFill>
          <a:ln w="9525">
            <a:noFill/>
            <a:miter lim="800000"/>
          </a:ln>
        </p:spPr>
        <p:txBody>
          <a:bodyPr tIns="93600" bIns="93600" anchor="ctr">
            <a:spAutoFit/>
          </a:bodyPr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s-ES" sz="2000" u="none" kern="1100" spc="151" dirty="0">
                <a:solidFill>
                  <a:srgbClr val="FFFFFF"/>
                </a:solidFill>
                <a:latin typeface="Calibri" panose="020F0502020204030204"/>
                <a:cs typeface="Calibri" panose="020F0502020204030204"/>
              </a:rPr>
              <a:t>GASTOS QUE NO REQUIEREN DESEMBOLSO DE RECURSOS</a:t>
            </a:r>
            <a:endParaRPr lang="es-ES" sz="2000" u="none" kern="1100" spc="151" dirty="0">
              <a:solidFill>
                <a:srgbClr val="FFFFFF"/>
              </a:solidFill>
              <a:latin typeface="Calibri" panose="020F0502020204030204"/>
              <a:cs typeface="Calibri" panose="020F0502020204030204"/>
            </a:endParaRPr>
          </a:p>
        </p:txBody>
      </p:sp>
      <p:sp>
        <p:nvSpPr>
          <p:cNvPr id="20" name="Text Box 3"/>
          <p:cNvSpPr txBox="1">
            <a:spLocks noChangeArrowheads="1"/>
          </p:cNvSpPr>
          <p:nvPr/>
        </p:nvSpPr>
        <p:spPr bwMode="auto">
          <a:xfrm>
            <a:off x="5905502" y="2012951"/>
            <a:ext cx="3348037" cy="69532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2000" u="none" kern="1100" spc="100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Depreciación</a:t>
            </a:r>
            <a:endParaRPr lang="es-ES" sz="2000" u="none" kern="1100" spc="100" dirty="0">
              <a:solidFill>
                <a:srgbClr val="333333"/>
              </a:solidFill>
              <a:latin typeface="Calibri" panose="020F0502020204030204"/>
              <a:cs typeface="Calibri" panose="020F0502020204030204"/>
            </a:endParaRPr>
          </a:p>
        </p:txBody>
      </p:sp>
    </p:spTree>
  </p:cSld>
  <p:clrMapOvr>
    <a:masterClrMapping/>
  </p:clrMapOvr>
  <p:transition spd="slow"/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155651" name="2 Marcador de contenido"/>
          <p:cNvSpPr txBox="1">
            <a:spLocks noGrp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pic>
        <p:nvPicPr>
          <p:cNvPr id="436226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3295653" y="2508250"/>
            <a:ext cx="5635625" cy="3130551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3149601" y="1798640"/>
          <a:ext cx="5892800" cy="40973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87799"/>
                <a:gridCol w="2905001"/>
              </a:tblGrid>
              <a:tr h="972077">
                <a:tc>
                  <a:txBody>
                    <a:bodyPr/>
                    <a:lstStyle/>
                    <a:p>
                      <a:r>
                        <a:rPr lang="es-CO" sz="1900" dirty="0"/>
                        <a:t>PROVISIONES NO DEDUCIBLES</a:t>
                      </a:r>
                      <a:endParaRPr lang="es-CO" sz="1900" dirty="0"/>
                    </a:p>
                    <a:p>
                      <a:r>
                        <a:rPr lang="es-CO" sz="1900" dirty="0"/>
                        <a:t> ART 107</a:t>
                      </a:r>
                      <a:endParaRPr lang="es-CO" sz="1900" dirty="0"/>
                    </a:p>
                  </a:txBody>
                  <a:tcPr marL="51241" marR="51241" marT="34143" marB="34143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REGLA GENERAL:  LAS</a:t>
                      </a:r>
                      <a:r>
                        <a:rPr lang="es-CO" sz="1900" baseline="0" dirty="0"/>
                        <a:t> PROVISIONES NO SON DEDUCIBLES </a:t>
                      </a:r>
                      <a:endParaRPr lang="es-CO" sz="1900" dirty="0"/>
                    </a:p>
                  </a:txBody>
                  <a:tcPr marL="51241" marR="51241" marT="34143" marB="34143"/>
                </a:tc>
              </a:tr>
              <a:tr h="1854068">
                <a:tc>
                  <a:txBody>
                    <a:bodyPr/>
                    <a:lstStyle/>
                    <a:p>
                      <a:r>
                        <a:rPr lang="es-CO" sz="1900" dirty="0"/>
                        <a:t>PROVISION DE CARTERA </a:t>
                      </a:r>
                      <a:endParaRPr lang="es-CO" sz="1900" dirty="0"/>
                    </a:p>
                    <a:p>
                      <a:r>
                        <a:rPr lang="es-CO" sz="1900" dirty="0"/>
                        <a:t>METODO GENERAL ART 145 DR 187/75 </a:t>
                      </a:r>
                      <a:endParaRPr lang="es-CO" sz="1900" dirty="0"/>
                    </a:p>
                  </a:txBody>
                  <a:tcPr marL="51241" marR="51241" marT="34143" marB="34143"/>
                </a:tc>
                <a:tc>
                  <a:txBody>
                    <a:bodyPr/>
                    <a:lstStyle/>
                    <a:p>
                      <a:r>
                        <a:rPr lang="es-CO" sz="1900" b="1" dirty="0"/>
                        <a:t>VENCIMIENTO DE CARTERA</a:t>
                      </a:r>
                      <a:r>
                        <a:rPr lang="es-CO" sz="1900" dirty="0"/>
                        <a:t> </a:t>
                      </a:r>
                      <a:endParaRPr lang="es-CO" sz="1900" dirty="0"/>
                    </a:p>
                    <a:p>
                      <a:endParaRPr lang="es-CO" sz="1900" dirty="0"/>
                    </a:p>
                    <a:p>
                      <a:r>
                        <a:rPr lang="es-CO" sz="1500" dirty="0"/>
                        <a:t>+ 3 MESES –   6 MESES      </a:t>
                      </a:r>
                      <a:r>
                        <a:rPr lang="es-CO" sz="1500" b="1" dirty="0">
                          <a:solidFill>
                            <a:srgbClr val="FF0000"/>
                          </a:solidFill>
                        </a:rPr>
                        <a:t>5% </a:t>
                      </a:r>
                      <a:endParaRPr lang="es-CO" sz="1500" b="1" dirty="0">
                        <a:solidFill>
                          <a:srgbClr val="FF0000"/>
                        </a:solidFill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lang="es-CO" sz="1500" dirty="0"/>
                        <a:t>+ 6 MESES – 12 MESES     </a:t>
                      </a:r>
                      <a:r>
                        <a:rPr lang="es-CO" sz="1500" b="1" dirty="0">
                          <a:solidFill>
                            <a:srgbClr val="FF0000"/>
                          </a:solidFill>
                        </a:rPr>
                        <a:t>10%</a:t>
                      </a:r>
                      <a:r>
                        <a:rPr lang="es-CO" sz="1500" dirty="0"/>
                        <a:t> </a:t>
                      </a:r>
                      <a:endParaRPr lang="es-CO" sz="1500" dirty="0"/>
                    </a:p>
                    <a:p>
                      <a:r>
                        <a:rPr lang="es-CO" sz="1500" dirty="0"/>
                        <a:t>MAS</a:t>
                      </a:r>
                      <a:r>
                        <a:rPr lang="es-CO" sz="1500" baseline="0" dirty="0"/>
                        <a:t> DE 12 MESES           </a:t>
                      </a:r>
                      <a:r>
                        <a:rPr lang="es-CO" sz="1500" b="1" baseline="0" dirty="0">
                          <a:solidFill>
                            <a:srgbClr val="FF0000"/>
                          </a:solidFill>
                        </a:rPr>
                        <a:t>  15%</a:t>
                      </a:r>
                      <a:endParaRPr lang="es-CO" sz="1500" b="1" dirty="0">
                        <a:solidFill>
                          <a:srgbClr val="FF0000"/>
                        </a:solidFill>
                      </a:endParaRPr>
                    </a:p>
                  </a:txBody>
                  <a:tcPr marL="51241" marR="51241" marT="34143" marB="34143"/>
                </a:tc>
              </a:tr>
              <a:tr h="1271192">
                <a:tc>
                  <a:txBody>
                    <a:bodyPr/>
                    <a:lstStyle/>
                    <a:p>
                      <a:r>
                        <a:rPr lang="es-CO" sz="1900" dirty="0"/>
                        <a:t>PROVISION DE CARTERA </a:t>
                      </a:r>
                      <a:endParaRPr lang="es-CO" sz="1900" dirty="0"/>
                    </a:p>
                    <a:p>
                      <a:r>
                        <a:rPr lang="es-CO" sz="1900" dirty="0"/>
                        <a:t>METODO  INDIVIDUAL ART 145 DR 187/75</a:t>
                      </a:r>
                      <a:endParaRPr lang="es-CO" sz="1900" dirty="0"/>
                    </a:p>
                  </a:txBody>
                  <a:tcPr marL="51241" marR="51241" marT="34143" marB="34143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CADA DEUDA QUE TENGA</a:t>
                      </a:r>
                      <a:r>
                        <a:rPr lang="es-CO" sz="1500" baseline="0" dirty="0"/>
                        <a:t> MAS DE 1 AÑO DE VENCIDA           </a:t>
                      </a:r>
                      <a:endParaRPr lang="es-CO" sz="1500" baseline="0" dirty="0"/>
                    </a:p>
                    <a:p>
                      <a:r>
                        <a:rPr lang="es-CO" sz="1900" b="1" baseline="0" dirty="0">
                          <a:solidFill>
                            <a:srgbClr val="FF0000"/>
                          </a:solidFill>
                        </a:rPr>
                        <a:t>33 %</a:t>
                      </a:r>
                      <a:endParaRPr lang="es-CO" sz="1900" b="1" dirty="0">
                        <a:solidFill>
                          <a:srgbClr val="FF0000"/>
                        </a:solidFill>
                      </a:endParaRPr>
                    </a:p>
                  </a:txBody>
                  <a:tcPr marL="51241" marR="51241" marT="34143" marB="34143"/>
                </a:tc>
              </a:tr>
            </a:tbl>
          </a:graphicData>
        </a:graphic>
      </p:graphicFrame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/>
          <p:cNvGraphicFramePr>
            <a:graphicFrameLocks noGrp="1"/>
          </p:cNvGraphicFramePr>
          <p:nvPr/>
        </p:nvGraphicFramePr>
        <p:xfrm>
          <a:off x="2876553" y="1844675"/>
          <a:ext cx="5621338" cy="409733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09087"/>
                <a:gridCol w="1612251"/>
              </a:tblGrid>
              <a:tr h="1188779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400" b="0" kern="1100" spc="200" dirty="0">
                          <a:latin typeface="Calibri" panose="020F0502020204030204"/>
                          <a:cs typeface="Calibri" panose="020F0502020204030204"/>
                        </a:rPr>
                        <a:t>DEPRECIACION ACTIVOS ADQUIRIDOS HASTA EL AÑO GRAVABLE 2016</a:t>
                      </a:r>
                      <a:endParaRPr lang="es-ES" sz="2400" b="0" kern="1100" spc="200" dirty="0"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40" marR="91140" marT="45707" marB="45707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8CD"/>
                    </a:solidFill>
                  </a:tcPr>
                </a:tc>
                <a:tc hMerge="1">
                  <a:tcPr>
                    <a:solidFill>
                      <a:srgbClr val="0098CD">
                        <a:alpha val="80000"/>
                      </a:srgbClr>
                    </a:solidFill>
                  </a:tcPr>
                </a:tc>
              </a:tr>
              <a:tr h="45719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rgbClr val="6E0000"/>
                          </a:solidFill>
                          <a:latin typeface="Calibri" panose="020F0502020204030204"/>
                          <a:cs typeface="Calibri" panose="020F0502020204030204"/>
                        </a:rPr>
                        <a:t>BIEN</a:t>
                      </a:r>
                      <a:endParaRPr lang="es-ES" sz="2000" kern="1100" spc="200" dirty="0">
                        <a:solidFill>
                          <a:srgbClr val="6E0000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40" marR="91140" marT="45707" marB="45707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rgbClr val="6E0000"/>
                          </a:solidFill>
                          <a:latin typeface="Calibri" panose="020F0502020204030204"/>
                          <a:cs typeface="Calibri" panose="020F0502020204030204"/>
                        </a:rPr>
                        <a:t>VIDA UTIL</a:t>
                      </a:r>
                      <a:endParaRPr lang="es-ES" sz="2000" kern="1100" spc="200" dirty="0">
                        <a:solidFill>
                          <a:srgbClr val="6E0000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40" marR="91140" marT="45707" marB="45707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91872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6E000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INMUEBLES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6E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111" marR="91111" marT="93577" marB="93577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6E000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20 AÑOS</a:t>
                      </a:r>
                      <a:endParaRPr kumimoji="0" lang="es-ES" sz="2400" b="0" i="0" u="none" strike="noStrike" cap="none" normalizeH="0" baseline="0" dirty="0">
                        <a:ln>
                          <a:noFill/>
                        </a:ln>
                        <a:solidFill>
                          <a:srgbClr val="6E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111" marR="91111" marT="93577" marB="93577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91872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MUEBLES Y ENSERES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111" marR="91111" marT="93577" marB="93577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10 AÑOS</a:t>
                      </a:r>
                      <a:endParaRPr kumimoji="0" lang="es-ES" sz="24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111" marR="91111" marT="93577" marB="93577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61390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VEHICULOS Y EQUIPOS COMPUTO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111" marR="91111" marT="93577" marB="93577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5 AÑOS</a:t>
                      </a:r>
                      <a:endParaRPr kumimoji="0" lang="es-ES" sz="24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111" marR="91111" marT="93577" marB="93577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CO" altLang="es-ES">
                <a:latin typeface="Times New Roman" panose="02020603050405020304" pitchFamily="18" charset="0"/>
              </a:rPr>
              <a:t>INTERESES</a:t>
            </a:r>
            <a:endParaRPr lang="es-CO" altLang="es-ES">
              <a:latin typeface="Times New Roman" panose="02020603050405020304" pitchFamily="18" charset="0"/>
            </a:endParaRPr>
          </a:p>
        </p:txBody>
      </p:sp>
      <p:sp>
        <p:nvSpPr>
          <p:cNvPr id="158723" name="2 Marcador de contenido"/>
          <p:cNvSpPr txBox="1">
            <a:spLocks noGrp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endParaRPr lang="es-CO" altLang="es-ES">
              <a:latin typeface="Times New Roman" panose="02020603050405020304" pitchFamily="18" charset="0"/>
            </a:endParaRPr>
          </a:p>
        </p:txBody>
      </p:sp>
      <p:pic>
        <p:nvPicPr>
          <p:cNvPr id="437250" name="Picture 2"/>
          <p:cNvPicPr>
            <a:picLocks noChangeAspect="1" noChangeArrowheads="1"/>
          </p:cNvPicPr>
          <p:nvPr/>
        </p:nvPicPr>
        <p:blipFill>
          <a:blip r:embed="rId1"/>
          <a:srcRect/>
          <a:stretch>
            <a:fillRect/>
          </a:stretch>
        </p:blipFill>
        <p:spPr bwMode="auto">
          <a:xfrm>
            <a:off x="3419477" y="2838449"/>
            <a:ext cx="5408612" cy="2127251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  <a:alpha val="50000"/>
              </a:schemeClr>
            </a:prstShdw>
          </a:effectLst>
        </p:spPr>
      </p:pic>
    </p:spTree>
  </p:cSld>
  <p:clrMapOvr>
    <a:masterClrMapping/>
  </p:clrMapOvr>
  <p:transition spd="slow"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Título 1"/>
          <p:cNvSpPr>
            <a:spLocks noGrp="1"/>
          </p:cNvSpPr>
          <p:nvPr>
            <p:ph type="title"/>
          </p:nvPr>
        </p:nvSpPr>
        <p:spPr>
          <a:xfrm>
            <a:off x="3160714" y="1139825"/>
            <a:ext cx="5870575" cy="990600"/>
          </a:xfrm>
        </p:spPr>
        <p:txBody>
          <a:bodyPr/>
          <a:lstStyle/>
          <a:p>
            <a:pPr algn="r"/>
            <a:endParaRPr lang="es-CO" altLang="es-ES">
              <a:latin typeface="Nexa Bold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1857375" y="2230439"/>
          <a:ext cx="8572500" cy="41976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50015"/>
                <a:gridCol w="4322485"/>
              </a:tblGrid>
              <a:tr h="1206189">
                <a:tc>
                  <a:txBody>
                    <a:bodyPr/>
                    <a:lstStyle/>
                    <a:p>
                      <a:r>
                        <a:rPr lang="es-CO" sz="1900" dirty="0"/>
                        <a:t>INTERESES</a:t>
                      </a:r>
                      <a:endParaRPr lang="es-CO" sz="1900" dirty="0"/>
                    </a:p>
                    <a:p>
                      <a:r>
                        <a:rPr lang="es-CO" sz="1900" dirty="0"/>
                        <a:t>ART 117 E.T</a:t>
                      </a:r>
                      <a:endParaRPr lang="es-CO" sz="1900" dirty="0"/>
                    </a:p>
                  </a:txBody>
                  <a:tcPr marL="51049" marR="51049" marT="34135" marB="34135"/>
                </a:tc>
                <a:tc>
                  <a:txBody>
                    <a:bodyPr/>
                    <a:lstStyle/>
                    <a:p>
                      <a:r>
                        <a:rPr lang="es-CO" sz="1900" dirty="0"/>
                        <a:t>SON DEDUCIBLES </a:t>
                      </a:r>
                      <a:endParaRPr lang="es-CO" sz="1900" dirty="0"/>
                    </a:p>
                    <a:p>
                      <a:r>
                        <a:rPr lang="es-CO" sz="1900" dirty="0"/>
                        <a:t>NO PUEDEN EXCEDER DE LA TASA MAXIMA PERMITIDA</a:t>
                      </a:r>
                      <a:endParaRPr lang="es-CO" sz="1900" dirty="0"/>
                    </a:p>
                  </a:txBody>
                  <a:tcPr marL="51049" marR="51049" marT="34135" marB="34135"/>
                </a:tc>
              </a:tr>
              <a:tr h="637229">
                <a:tc>
                  <a:txBody>
                    <a:bodyPr/>
                    <a:lstStyle/>
                    <a:p>
                      <a:r>
                        <a:rPr lang="es-CO" sz="1900" dirty="0"/>
                        <a:t>INTERESES</a:t>
                      </a:r>
                      <a:r>
                        <a:rPr lang="es-CO" sz="1900" baseline="0" dirty="0"/>
                        <a:t> DE MORA DEDUCIBLES</a:t>
                      </a:r>
                      <a:endParaRPr lang="es-CO" sz="1900" dirty="0"/>
                    </a:p>
                  </a:txBody>
                  <a:tcPr marL="51049" marR="51049" marT="34135" marB="34135"/>
                </a:tc>
                <a:tc>
                  <a:txBody>
                    <a:bodyPr/>
                    <a:lstStyle/>
                    <a:p>
                      <a:r>
                        <a:rPr lang="es-CO" sz="1900" b="1" dirty="0"/>
                        <a:t>FINANCIEROS</a:t>
                      </a:r>
                      <a:endParaRPr lang="es-CO" sz="1900" dirty="0"/>
                    </a:p>
                  </a:txBody>
                  <a:tcPr marL="51049" marR="51049" marT="34135" marB="34135"/>
                </a:tc>
              </a:tr>
              <a:tr h="2344109">
                <a:tc>
                  <a:txBody>
                    <a:bodyPr/>
                    <a:lstStyle/>
                    <a:p>
                      <a:r>
                        <a:rPr lang="es-CO" sz="1900" dirty="0"/>
                        <a:t>INTERESES DE MORA NO DEDUCIBLES</a:t>
                      </a:r>
                      <a:endParaRPr lang="es-CO" sz="1900" dirty="0"/>
                    </a:p>
                    <a:p>
                      <a:r>
                        <a:rPr lang="es-CO" sz="1900" dirty="0"/>
                        <a:t>ART 105 E.T</a:t>
                      </a:r>
                      <a:endParaRPr lang="es-CO" sz="1900" dirty="0"/>
                    </a:p>
                  </a:txBody>
                  <a:tcPr marL="51049" marR="51049" marT="34135" marB="34135"/>
                </a:tc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rgbClr val="FF0000"/>
                          </a:solidFill>
                        </a:rPr>
                        <a:t>SANCION</a:t>
                      </a:r>
                      <a:endParaRPr lang="es-CO" sz="1900" b="1" dirty="0">
                        <a:solidFill>
                          <a:srgbClr val="FF0000"/>
                        </a:solidFill>
                      </a:endParaRPr>
                    </a:p>
                    <a:p>
                      <a:pPr algn="just"/>
                      <a:r>
                        <a:rPr lang="es-CO" sz="1900" dirty="0"/>
                        <a:t>LOS QUE PROVIENEN DEL PAGO EXTEMPORANEO DE IMPUESTOS SEGURIDAD SOCIAL Y APORTES</a:t>
                      </a:r>
                      <a:r>
                        <a:rPr lang="es-CO" sz="1900" baseline="0" dirty="0"/>
                        <a:t> PARAFISCALES</a:t>
                      </a:r>
                      <a:endParaRPr lang="es-CO" sz="1900" b="1" dirty="0">
                        <a:solidFill>
                          <a:srgbClr val="FF0000"/>
                        </a:solidFill>
                      </a:endParaRPr>
                    </a:p>
                  </a:txBody>
                  <a:tcPr marL="51049" marR="51049" marT="34135" marB="34135"/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60771" name="Rectangle 3"/>
          <p:cNvSpPr>
            <a:spLocks noChangeArrowheads="1"/>
          </p:cNvSpPr>
          <p:nvPr/>
        </p:nvSpPr>
        <p:spPr bwMode="auto">
          <a:xfrm>
            <a:off x="5694364" y="2676525"/>
            <a:ext cx="3402013" cy="400110"/>
          </a:xfrm>
          <a:prstGeom prst="rect">
            <a:avLst/>
          </a:prstGeom>
          <a:solidFill>
            <a:schemeClr val="tx2"/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 eaLnBrk="1" hangingPunct="1"/>
            <a:r>
              <a:rPr lang="es-MX" altLang="es-CO" sz="2000" b="1" dirty="0">
                <a:latin typeface="Arial" panose="020B0604020202020204" pitchFamily="34" charset="0"/>
              </a:rPr>
              <a:t>IMPUESTOS</a:t>
            </a:r>
            <a:r>
              <a:rPr lang="es-MX" altLang="es-CO" sz="2000" b="1" dirty="0"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endParaRPr lang="es-MX" altLang="es-CO" sz="2000" i="1" dirty="0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  <p:grpSp>
        <p:nvGrpSpPr>
          <p:cNvPr id="160772" name="Group 4"/>
          <p:cNvGrpSpPr/>
          <p:nvPr/>
        </p:nvGrpSpPr>
        <p:grpSpPr bwMode="auto">
          <a:xfrm flipH="1">
            <a:off x="2762249" y="2171700"/>
            <a:ext cx="1835151" cy="2132013"/>
            <a:chOff x="870" y="1817"/>
            <a:chExt cx="1136" cy="874"/>
          </a:xfrm>
        </p:grpSpPr>
        <p:sp>
          <p:nvSpPr>
            <p:cNvPr id="160774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75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76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77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78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79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0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1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2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3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4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5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6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7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8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89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0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1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2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3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4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5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6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7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8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799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0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1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2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3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4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5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6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7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8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09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0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1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2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3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4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5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6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7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8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19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0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1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2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3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4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5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6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7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8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29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0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1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2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3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4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5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6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7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8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39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0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1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2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3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4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5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6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7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8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49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0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1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2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3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4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5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6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7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8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59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0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1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2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3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4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5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6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7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8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69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0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1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2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3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4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5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6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7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8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79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0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1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2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3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4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5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6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7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8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89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160890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181253" name="AutoShape 122"/>
          <p:cNvSpPr>
            <a:spLocks noChangeArrowheads="1"/>
          </p:cNvSpPr>
          <p:nvPr/>
        </p:nvSpPr>
        <p:spPr bwMode="auto">
          <a:xfrm rot="21566823" flipH="1">
            <a:off x="4806315" y="281377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Título 1"/>
          <p:cNvSpPr>
            <a:spLocks noGrp="1"/>
          </p:cNvSpPr>
          <p:nvPr>
            <p:ph type="title"/>
          </p:nvPr>
        </p:nvSpPr>
        <p:spPr>
          <a:xfrm>
            <a:off x="3149601" y="1139825"/>
            <a:ext cx="5892800" cy="990600"/>
          </a:xfrm>
        </p:spPr>
        <p:txBody>
          <a:bodyPr/>
          <a:lstStyle/>
          <a:p>
            <a:pPr algn="r"/>
            <a:endParaRPr lang="es-CO" altLang="es-CO">
              <a:latin typeface="Nexa Bold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2743201" y="1139826"/>
          <a:ext cx="7162800" cy="51895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08013"/>
                <a:gridCol w="4854787"/>
              </a:tblGrid>
              <a:tr h="2201879">
                <a:tc>
                  <a:txBody>
                    <a:bodyPr/>
                    <a:lstStyle/>
                    <a:p>
                      <a:r>
                        <a:rPr lang="es-CO" sz="1900" dirty="0">
                          <a:solidFill>
                            <a:schemeClr val="bg1"/>
                          </a:solidFill>
                        </a:rPr>
                        <a:t>REGLA GENERAL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  <a:p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51248" marR="51248" marT="34139" marB="34139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es-ES" sz="2000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Será posible deducir el 100% de los impuestos, tasas y contribuciones que se hayan pagado efectivamente y que tenga relación con la actividad económica del contribuyente, incluyendo las cuotas de afiliación pagadas a los gremios. </a:t>
                      </a:r>
                      <a:endParaRPr lang="es-ES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just"/>
                      <a:endParaRPr lang="es-CO" sz="20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marL="51248" marR="51248" marT="34139" marB="34139">
                    <a:solidFill>
                      <a:srgbClr val="002060"/>
                    </a:solidFill>
                  </a:tcPr>
                </a:tc>
              </a:tr>
              <a:tr h="926995"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IREGLA ESPECIAL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L="51248" marR="51248" marT="34139" marB="34139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G.M.F 50% DEDUCIBLE</a:t>
                      </a:r>
                      <a:endParaRPr lang="es-CO" sz="1900" dirty="0">
                        <a:solidFill>
                          <a:schemeClr val="bg1"/>
                        </a:solidFill>
                      </a:endParaRPr>
                    </a:p>
                  </a:txBody>
                  <a:tcPr marL="51248" marR="51248" marT="34139" marB="34139">
                    <a:solidFill>
                      <a:srgbClr val="002060"/>
                    </a:solidFill>
                  </a:tcPr>
                </a:tc>
              </a:tr>
              <a:tr h="2060667">
                <a:tc>
                  <a:txBody>
                    <a:bodyPr/>
                    <a:lstStyle/>
                    <a:p>
                      <a:r>
                        <a:rPr lang="es-CO" sz="1900" b="1" dirty="0">
                          <a:solidFill>
                            <a:schemeClr val="bg1"/>
                          </a:solidFill>
                        </a:rPr>
                        <a:t>IIMPUESTOS NO DEDUCIBLES</a:t>
                      </a:r>
                      <a:endParaRPr lang="es-CO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L="51248" marR="51248" marT="34139" marB="34139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just"/>
                      <a:r>
                        <a:rPr lang="es-ES" sz="1900" b="1" dirty="0">
                          <a:solidFill>
                            <a:schemeClr val="bg1"/>
                          </a:solidFill>
                        </a:rPr>
                        <a:t>IMPUESTO AL PATRIMONIO</a:t>
                      </a:r>
                      <a:endParaRPr lang="es-ES" sz="1900" b="1" dirty="0">
                        <a:solidFill>
                          <a:schemeClr val="bg1"/>
                        </a:solidFill>
                      </a:endParaRPr>
                    </a:p>
                    <a:p>
                      <a:pPr algn="just"/>
                      <a:r>
                        <a:rPr lang="es-ES" sz="1900" b="1" dirty="0">
                          <a:solidFill>
                            <a:schemeClr val="bg1"/>
                          </a:solidFill>
                        </a:rPr>
                        <a:t>IMPUESTO DE NORMALIZACION TRIBUTARIA</a:t>
                      </a:r>
                      <a:endParaRPr lang="es-ES" sz="1900" b="1" dirty="0">
                        <a:solidFill>
                          <a:schemeClr val="bg1"/>
                        </a:solidFill>
                      </a:endParaRPr>
                    </a:p>
                  </a:txBody>
                  <a:tcPr marL="51248" marR="51248" marT="34139" marB="34139">
                    <a:solidFill>
                      <a:srgbClr val="002060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Marcador de contenido 2"/>
          <p:cNvSpPr>
            <a:spLocks noGrp="1"/>
          </p:cNvSpPr>
          <p:nvPr>
            <p:ph idx="1"/>
          </p:nvPr>
        </p:nvSpPr>
        <p:spPr bwMode="auto">
          <a:xfrm>
            <a:off x="3149601" y="2230439"/>
            <a:ext cx="5892800" cy="32512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endParaRPr lang="es-CO" altLang="es-CO"/>
          </a:p>
          <a:p>
            <a:endParaRPr lang="es-CO" altLang="es-CO"/>
          </a:p>
          <a:p>
            <a:endParaRPr lang="es-CO" altLang="es-CO"/>
          </a:p>
        </p:txBody>
      </p:sp>
      <p:grpSp>
        <p:nvGrpSpPr>
          <p:cNvPr id="179203" name="Group 4"/>
          <p:cNvGrpSpPr/>
          <p:nvPr/>
        </p:nvGrpSpPr>
        <p:grpSpPr bwMode="auto">
          <a:xfrm>
            <a:off x="3933827" y="2732088"/>
            <a:ext cx="1042987" cy="1568451"/>
            <a:chOff x="684208" y="2492370"/>
            <a:chExt cx="1873258" cy="2108204"/>
          </a:xfrm>
        </p:grpSpPr>
        <p:sp>
          <p:nvSpPr>
            <p:cNvPr id="7" name="Freeform 5"/>
            <p:cNvSpPr/>
            <p:nvPr/>
          </p:nvSpPr>
          <p:spPr bwMode="auto">
            <a:xfrm flipH="1">
              <a:off x="1722056" y="3723578"/>
              <a:ext cx="567394" cy="520650"/>
            </a:xfrm>
            <a:custGeom>
              <a:avLst/>
              <a:gdLst>
                <a:gd name="T0" fmla="*/ 2147483646 w 691"/>
                <a:gd name="T1" fmla="*/ 0 h 432"/>
                <a:gd name="T2" fmla="*/ 2147483646 w 691"/>
                <a:gd name="T3" fmla="*/ 2147483646 h 432"/>
                <a:gd name="T4" fmla="*/ 2147483646 w 691"/>
                <a:gd name="T5" fmla="*/ 2147483646 h 432"/>
                <a:gd name="T6" fmla="*/ 0 w 691"/>
                <a:gd name="T7" fmla="*/ 2147483646 h 432"/>
                <a:gd name="T8" fmla="*/ 0 w 691"/>
                <a:gd name="T9" fmla="*/ 2147483646 h 432"/>
                <a:gd name="T10" fmla="*/ 0 w 691"/>
                <a:gd name="T11" fmla="*/ 2147483646 h 432"/>
                <a:gd name="T12" fmla="*/ 0 w 691"/>
                <a:gd name="T13" fmla="*/ 2147483646 h 432"/>
                <a:gd name="T14" fmla="*/ 0 w 691"/>
                <a:gd name="T15" fmla="*/ 2147483646 h 432"/>
                <a:gd name="T16" fmla="*/ 0 w 691"/>
                <a:gd name="T17" fmla="*/ 2147483646 h 432"/>
                <a:gd name="T18" fmla="*/ 0 w 691"/>
                <a:gd name="T19" fmla="*/ 2147483646 h 432"/>
                <a:gd name="T20" fmla="*/ 0 w 691"/>
                <a:gd name="T21" fmla="*/ 2147483646 h 432"/>
                <a:gd name="T22" fmla="*/ 0 w 691"/>
                <a:gd name="T23" fmla="*/ 2147483646 h 432"/>
                <a:gd name="T24" fmla="*/ 0 w 691"/>
                <a:gd name="T25" fmla="*/ 2147483646 h 432"/>
                <a:gd name="T26" fmla="*/ 0 w 691"/>
                <a:gd name="T27" fmla="*/ 2147483646 h 432"/>
                <a:gd name="T28" fmla="*/ 0 w 691"/>
                <a:gd name="T29" fmla="*/ 2147483646 h 432"/>
                <a:gd name="T30" fmla="*/ 0 w 691"/>
                <a:gd name="T31" fmla="*/ 2147483646 h 432"/>
                <a:gd name="T32" fmla="*/ 0 w 691"/>
                <a:gd name="T33" fmla="*/ 2147483646 h 432"/>
                <a:gd name="T34" fmla="*/ 0 w 691"/>
                <a:gd name="T35" fmla="*/ 0 h 432"/>
                <a:gd name="T36" fmla="*/ 0 w 691"/>
                <a:gd name="T37" fmla="*/ 2147483646 h 432"/>
                <a:gd name="T38" fmla="*/ 0 w 691"/>
                <a:gd name="T39" fmla="*/ 2147483646 h 432"/>
                <a:gd name="T40" fmla="*/ 0 w 691"/>
                <a:gd name="T41" fmla="*/ 2147483646 h 432"/>
                <a:gd name="T42" fmla="*/ 0 w 691"/>
                <a:gd name="T43" fmla="*/ 2147483646 h 432"/>
                <a:gd name="T44" fmla="*/ 0 w 691"/>
                <a:gd name="T45" fmla="*/ 2147483646 h 432"/>
                <a:gd name="T46" fmla="*/ 0 w 691"/>
                <a:gd name="T47" fmla="*/ 2147483646 h 432"/>
                <a:gd name="T48" fmla="*/ 0 w 691"/>
                <a:gd name="T49" fmla="*/ 2147483646 h 432"/>
                <a:gd name="T50" fmla="*/ 0 w 691"/>
                <a:gd name="T51" fmla="*/ 2147483646 h 432"/>
                <a:gd name="T52" fmla="*/ 0 w 691"/>
                <a:gd name="T53" fmla="*/ 2147483646 h 432"/>
                <a:gd name="T54" fmla="*/ 0 w 691"/>
                <a:gd name="T55" fmla="*/ 2147483646 h 432"/>
                <a:gd name="T56" fmla="*/ 0 w 691"/>
                <a:gd name="T57" fmla="*/ 2147483646 h 432"/>
                <a:gd name="T58" fmla="*/ 0 w 691"/>
                <a:gd name="T59" fmla="*/ 2147483646 h 432"/>
                <a:gd name="T60" fmla="*/ 0 w 691"/>
                <a:gd name="T61" fmla="*/ 2147483646 h 432"/>
                <a:gd name="T62" fmla="*/ 0 w 691"/>
                <a:gd name="T63" fmla="*/ 2147483646 h 432"/>
                <a:gd name="T64" fmla="*/ 0 w 691"/>
                <a:gd name="T65" fmla="*/ 2147483646 h 432"/>
                <a:gd name="T66" fmla="*/ 0 w 691"/>
                <a:gd name="T67" fmla="*/ 2147483646 h 432"/>
                <a:gd name="T68" fmla="*/ 0 w 691"/>
                <a:gd name="T69" fmla="*/ 2147483646 h 432"/>
                <a:gd name="T70" fmla="*/ 0 w 691"/>
                <a:gd name="T71" fmla="*/ 2147483646 h 432"/>
                <a:gd name="T72" fmla="*/ 0 w 691"/>
                <a:gd name="T73" fmla="*/ 2147483646 h 432"/>
                <a:gd name="T74" fmla="*/ 0 w 691"/>
                <a:gd name="T75" fmla="*/ 2147483646 h 432"/>
                <a:gd name="T76" fmla="*/ 0 w 691"/>
                <a:gd name="T77" fmla="*/ 2147483646 h 432"/>
                <a:gd name="T78" fmla="*/ 0 w 691"/>
                <a:gd name="T79" fmla="*/ 2147483646 h 432"/>
                <a:gd name="T80" fmla="*/ 0 w 691"/>
                <a:gd name="T81" fmla="*/ 2147483646 h 432"/>
                <a:gd name="T82" fmla="*/ 0 w 691"/>
                <a:gd name="T83" fmla="*/ 2147483646 h 432"/>
                <a:gd name="T84" fmla="*/ 0 w 691"/>
                <a:gd name="T85" fmla="*/ 2147483646 h 432"/>
                <a:gd name="T86" fmla="*/ 0 w 691"/>
                <a:gd name="T87" fmla="*/ 2147483646 h 432"/>
                <a:gd name="T88" fmla="*/ 0 w 691"/>
                <a:gd name="T89" fmla="*/ 2147483646 h 432"/>
                <a:gd name="T90" fmla="*/ 0 w 691"/>
                <a:gd name="T91" fmla="*/ 2147483646 h 432"/>
                <a:gd name="T92" fmla="*/ 0 w 691"/>
                <a:gd name="T93" fmla="*/ 2147483646 h 432"/>
                <a:gd name="T94" fmla="*/ 0 w 691"/>
                <a:gd name="T95" fmla="*/ 2147483646 h 432"/>
                <a:gd name="T96" fmla="*/ 0 w 691"/>
                <a:gd name="T97" fmla="*/ 2147483646 h 432"/>
                <a:gd name="T98" fmla="*/ 0 w 691"/>
                <a:gd name="T99" fmla="*/ 2147483646 h 432"/>
                <a:gd name="T100" fmla="*/ 0 w 691"/>
                <a:gd name="T101" fmla="*/ 2147483646 h 432"/>
                <a:gd name="T102" fmla="*/ 0 w 691"/>
                <a:gd name="T103" fmla="*/ 2147483646 h 432"/>
                <a:gd name="T104" fmla="*/ 0 w 691"/>
                <a:gd name="T105" fmla="*/ 2147483646 h 432"/>
                <a:gd name="T106" fmla="*/ 0 w 691"/>
                <a:gd name="T107" fmla="*/ 2147483646 h 432"/>
                <a:gd name="T108" fmla="*/ 0 w 691"/>
                <a:gd name="T109" fmla="*/ 2147483646 h 432"/>
                <a:gd name="T110" fmla="*/ 0 w 691"/>
                <a:gd name="T111" fmla="*/ 2147483646 h 432"/>
                <a:gd name="T112" fmla="*/ 0 w 691"/>
                <a:gd name="T113" fmla="*/ 2147483646 h 432"/>
                <a:gd name="T114" fmla="*/ 0 w 691"/>
                <a:gd name="T115" fmla="*/ 2147483646 h 432"/>
                <a:gd name="T116" fmla="*/ 0 w 691"/>
                <a:gd name="T117" fmla="*/ 2147483646 h 432"/>
                <a:gd name="T118" fmla="*/ 0 w 691"/>
                <a:gd name="T119" fmla="*/ 2147483646 h 432"/>
                <a:gd name="T120" fmla="*/ 0 w 691"/>
                <a:gd name="T121" fmla="*/ 2147483646 h 432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1"/>
                <a:gd name="T184" fmla="*/ 0 h 432"/>
                <a:gd name="T185" fmla="*/ 691 w 691"/>
                <a:gd name="T186" fmla="*/ 432 h 4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" name="Freeform 6"/>
            <p:cNvSpPr/>
            <p:nvPr/>
          </p:nvSpPr>
          <p:spPr bwMode="auto">
            <a:xfrm flipH="1">
              <a:off x="1733461" y="3744916"/>
              <a:ext cx="541734" cy="497178"/>
            </a:xfrm>
            <a:custGeom>
              <a:avLst/>
              <a:gdLst>
                <a:gd name="T0" fmla="*/ 2147483646 w 657"/>
                <a:gd name="T1" fmla="*/ 2147483646 h 411"/>
                <a:gd name="T2" fmla="*/ 2147483646 w 657"/>
                <a:gd name="T3" fmla="*/ 2147483646 h 411"/>
                <a:gd name="T4" fmla="*/ 2147483646 w 657"/>
                <a:gd name="T5" fmla="*/ 2147483646 h 411"/>
                <a:gd name="T6" fmla="*/ 2147483646 w 657"/>
                <a:gd name="T7" fmla="*/ 2147483646 h 411"/>
                <a:gd name="T8" fmla="*/ 2147483646 w 657"/>
                <a:gd name="T9" fmla="*/ 2147483646 h 411"/>
                <a:gd name="T10" fmla="*/ 2147483646 w 657"/>
                <a:gd name="T11" fmla="*/ 0 h 411"/>
                <a:gd name="T12" fmla="*/ 2147483646 w 657"/>
                <a:gd name="T13" fmla="*/ 2147483646 h 411"/>
                <a:gd name="T14" fmla="*/ 2147483646 w 657"/>
                <a:gd name="T15" fmla="*/ 2147483646 h 411"/>
                <a:gd name="T16" fmla="*/ 2147483646 w 657"/>
                <a:gd name="T17" fmla="*/ 2147483646 h 411"/>
                <a:gd name="T18" fmla="*/ 2147483646 w 657"/>
                <a:gd name="T19" fmla="*/ 2147483646 h 411"/>
                <a:gd name="T20" fmla="*/ 2147483646 w 657"/>
                <a:gd name="T21" fmla="*/ 2147483646 h 411"/>
                <a:gd name="T22" fmla="*/ 2147483646 w 657"/>
                <a:gd name="T23" fmla="*/ 2147483646 h 411"/>
                <a:gd name="T24" fmla="*/ 2147483646 w 657"/>
                <a:gd name="T25" fmla="*/ 2147483646 h 411"/>
                <a:gd name="T26" fmla="*/ 2147483646 w 657"/>
                <a:gd name="T27" fmla="*/ 2147483646 h 411"/>
                <a:gd name="T28" fmla="*/ 2147483646 w 657"/>
                <a:gd name="T29" fmla="*/ 2147483646 h 411"/>
                <a:gd name="T30" fmla="*/ 2147483646 w 657"/>
                <a:gd name="T31" fmla="*/ 2147483646 h 411"/>
                <a:gd name="T32" fmla="*/ 2147483646 w 657"/>
                <a:gd name="T33" fmla="*/ 2147483646 h 411"/>
                <a:gd name="T34" fmla="*/ 2147483646 w 657"/>
                <a:gd name="T35" fmla="*/ 2147483646 h 411"/>
                <a:gd name="T36" fmla="*/ 2147483646 w 657"/>
                <a:gd name="T37" fmla="*/ 2147483646 h 411"/>
                <a:gd name="T38" fmla="*/ 2147483646 w 657"/>
                <a:gd name="T39" fmla="*/ 2147483646 h 411"/>
                <a:gd name="T40" fmla="*/ 2147483646 w 657"/>
                <a:gd name="T41" fmla="*/ 2147483646 h 411"/>
                <a:gd name="T42" fmla="*/ 2147483646 w 657"/>
                <a:gd name="T43" fmla="*/ 2147483646 h 411"/>
                <a:gd name="T44" fmla="*/ 2147483646 w 657"/>
                <a:gd name="T45" fmla="*/ 2147483646 h 411"/>
                <a:gd name="T46" fmla="*/ 2147483646 w 657"/>
                <a:gd name="T47" fmla="*/ 2147483646 h 411"/>
                <a:gd name="T48" fmla="*/ 2147483646 w 657"/>
                <a:gd name="T49" fmla="*/ 2147483646 h 411"/>
                <a:gd name="T50" fmla="*/ 2147483646 w 657"/>
                <a:gd name="T51" fmla="*/ 2147483646 h 411"/>
                <a:gd name="T52" fmla="*/ 2147483646 w 657"/>
                <a:gd name="T53" fmla="*/ 2147483646 h 411"/>
                <a:gd name="T54" fmla="*/ 2147483646 w 657"/>
                <a:gd name="T55" fmla="*/ 2147483646 h 411"/>
                <a:gd name="T56" fmla="*/ 2147483646 w 657"/>
                <a:gd name="T57" fmla="*/ 2147483646 h 411"/>
                <a:gd name="T58" fmla="*/ 2147483646 w 657"/>
                <a:gd name="T59" fmla="*/ 2147483646 h 411"/>
                <a:gd name="T60" fmla="*/ 2147483646 w 657"/>
                <a:gd name="T61" fmla="*/ 2147483646 h 411"/>
                <a:gd name="T62" fmla="*/ 2147483646 w 657"/>
                <a:gd name="T63" fmla="*/ 2147483646 h 411"/>
                <a:gd name="T64" fmla="*/ 2147483646 w 657"/>
                <a:gd name="T65" fmla="*/ 2147483646 h 411"/>
                <a:gd name="T66" fmla="*/ 2147483646 w 657"/>
                <a:gd name="T67" fmla="*/ 2147483646 h 411"/>
                <a:gd name="T68" fmla="*/ 2147483646 w 657"/>
                <a:gd name="T69" fmla="*/ 2147483646 h 411"/>
                <a:gd name="T70" fmla="*/ 2147483646 w 657"/>
                <a:gd name="T71" fmla="*/ 2147483646 h 411"/>
                <a:gd name="T72" fmla="*/ 2147483646 w 657"/>
                <a:gd name="T73" fmla="*/ 2147483646 h 411"/>
                <a:gd name="T74" fmla="*/ 2147483646 w 657"/>
                <a:gd name="T75" fmla="*/ 2147483646 h 411"/>
                <a:gd name="T76" fmla="*/ 2147483646 w 657"/>
                <a:gd name="T77" fmla="*/ 2147483646 h 411"/>
                <a:gd name="T78" fmla="*/ 2147483646 w 657"/>
                <a:gd name="T79" fmla="*/ 2147483646 h 411"/>
                <a:gd name="T80" fmla="*/ 2147483646 w 657"/>
                <a:gd name="T81" fmla="*/ 2147483646 h 411"/>
                <a:gd name="T82" fmla="*/ 2147483646 w 657"/>
                <a:gd name="T83" fmla="*/ 2147483646 h 411"/>
                <a:gd name="T84" fmla="*/ 2147483646 w 657"/>
                <a:gd name="T85" fmla="*/ 2147483646 h 411"/>
                <a:gd name="T86" fmla="*/ 2147483646 w 657"/>
                <a:gd name="T87" fmla="*/ 2147483646 h 411"/>
                <a:gd name="T88" fmla="*/ 2147483646 w 657"/>
                <a:gd name="T89" fmla="*/ 2147483646 h 411"/>
                <a:gd name="T90" fmla="*/ 2147483646 w 657"/>
                <a:gd name="T91" fmla="*/ 2147483646 h 411"/>
                <a:gd name="T92" fmla="*/ 2147483646 w 657"/>
                <a:gd name="T93" fmla="*/ 2147483646 h 411"/>
                <a:gd name="T94" fmla="*/ 2147483646 w 657"/>
                <a:gd name="T95" fmla="*/ 2147483646 h 411"/>
                <a:gd name="T96" fmla="*/ 2147483646 w 657"/>
                <a:gd name="T97" fmla="*/ 2147483646 h 411"/>
                <a:gd name="T98" fmla="*/ 2147483646 w 657"/>
                <a:gd name="T99" fmla="*/ 2147483646 h 411"/>
                <a:gd name="T100" fmla="*/ 2147483646 w 657"/>
                <a:gd name="T101" fmla="*/ 2147483646 h 411"/>
                <a:gd name="T102" fmla="*/ 2147483646 w 657"/>
                <a:gd name="T103" fmla="*/ 2147483646 h 411"/>
                <a:gd name="T104" fmla="*/ 2147483646 w 657"/>
                <a:gd name="T105" fmla="*/ 2147483646 h 411"/>
                <a:gd name="T106" fmla="*/ 2147483646 w 657"/>
                <a:gd name="T107" fmla="*/ 2147483646 h 411"/>
                <a:gd name="T108" fmla="*/ 2147483646 w 657"/>
                <a:gd name="T109" fmla="*/ 2147483646 h 411"/>
                <a:gd name="T110" fmla="*/ 2147483646 w 657"/>
                <a:gd name="T111" fmla="*/ 2147483646 h 411"/>
                <a:gd name="T112" fmla="*/ 2147483646 w 657"/>
                <a:gd name="T113" fmla="*/ 2147483646 h 411"/>
                <a:gd name="T114" fmla="*/ 2147483646 w 657"/>
                <a:gd name="T115" fmla="*/ 2147483646 h 411"/>
                <a:gd name="T116" fmla="*/ 0 w 657"/>
                <a:gd name="T117" fmla="*/ 2147483646 h 411"/>
                <a:gd name="T118" fmla="*/ 2147483646 w 657"/>
                <a:gd name="T119" fmla="*/ 2147483646 h 411"/>
                <a:gd name="T120" fmla="*/ 2147483646 w 657"/>
                <a:gd name="T121" fmla="*/ 2147483646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" name="Freeform 7"/>
            <p:cNvSpPr/>
            <p:nvPr/>
          </p:nvSpPr>
          <p:spPr bwMode="auto">
            <a:xfrm flipH="1">
              <a:off x="1744866" y="3757718"/>
              <a:ext cx="513222" cy="473706"/>
            </a:xfrm>
            <a:custGeom>
              <a:avLst/>
              <a:gdLst>
                <a:gd name="T0" fmla="*/ 2147483646 w 622"/>
                <a:gd name="T1" fmla="*/ 2147483646 h 391"/>
                <a:gd name="T2" fmla="*/ 2147483646 w 622"/>
                <a:gd name="T3" fmla="*/ 2147483646 h 391"/>
                <a:gd name="T4" fmla="*/ 2147483646 w 622"/>
                <a:gd name="T5" fmla="*/ 2147483646 h 391"/>
                <a:gd name="T6" fmla="*/ 2147483646 w 622"/>
                <a:gd name="T7" fmla="*/ 2147483646 h 391"/>
                <a:gd name="T8" fmla="*/ 2147483646 w 622"/>
                <a:gd name="T9" fmla="*/ 2147483646 h 391"/>
                <a:gd name="T10" fmla="*/ 2147483646 w 622"/>
                <a:gd name="T11" fmla="*/ 0 h 391"/>
                <a:gd name="T12" fmla="*/ 2147483646 w 622"/>
                <a:gd name="T13" fmla="*/ 2147483646 h 391"/>
                <a:gd name="T14" fmla="*/ 2147483646 w 622"/>
                <a:gd name="T15" fmla="*/ 2147483646 h 391"/>
                <a:gd name="T16" fmla="*/ 2147483646 w 622"/>
                <a:gd name="T17" fmla="*/ 2147483646 h 391"/>
                <a:gd name="T18" fmla="*/ 2147483646 w 622"/>
                <a:gd name="T19" fmla="*/ 2147483646 h 391"/>
                <a:gd name="T20" fmla="*/ 2147483646 w 622"/>
                <a:gd name="T21" fmla="*/ 2147483646 h 391"/>
                <a:gd name="T22" fmla="*/ 2147483646 w 622"/>
                <a:gd name="T23" fmla="*/ 2147483646 h 391"/>
                <a:gd name="T24" fmla="*/ 2147483646 w 622"/>
                <a:gd name="T25" fmla="*/ 2147483646 h 391"/>
                <a:gd name="T26" fmla="*/ 2147483646 w 622"/>
                <a:gd name="T27" fmla="*/ 2147483646 h 391"/>
                <a:gd name="T28" fmla="*/ 2147483646 w 622"/>
                <a:gd name="T29" fmla="*/ 2147483646 h 391"/>
                <a:gd name="T30" fmla="*/ 2147483646 w 622"/>
                <a:gd name="T31" fmla="*/ 2147483646 h 391"/>
                <a:gd name="T32" fmla="*/ 2147483646 w 622"/>
                <a:gd name="T33" fmla="*/ 2147483646 h 391"/>
                <a:gd name="T34" fmla="*/ 2147483646 w 622"/>
                <a:gd name="T35" fmla="*/ 2147483646 h 391"/>
                <a:gd name="T36" fmla="*/ 2147483646 w 622"/>
                <a:gd name="T37" fmla="*/ 2147483646 h 391"/>
                <a:gd name="T38" fmla="*/ 2147483646 w 622"/>
                <a:gd name="T39" fmla="*/ 2147483646 h 391"/>
                <a:gd name="T40" fmla="*/ 2147483646 w 622"/>
                <a:gd name="T41" fmla="*/ 2147483646 h 391"/>
                <a:gd name="T42" fmla="*/ 2147483646 w 622"/>
                <a:gd name="T43" fmla="*/ 2147483646 h 391"/>
                <a:gd name="T44" fmla="*/ 2147483646 w 622"/>
                <a:gd name="T45" fmla="*/ 2147483646 h 391"/>
                <a:gd name="T46" fmla="*/ 2147483646 w 622"/>
                <a:gd name="T47" fmla="*/ 2147483646 h 391"/>
                <a:gd name="T48" fmla="*/ 2147483646 w 622"/>
                <a:gd name="T49" fmla="*/ 2147483646 h 391"/>
                <a:gd name="T50" fmla="*/ 2147483646 w 622"/>
                <a:gd name="T51" fmla="*/ 2147483646 h 391"/>
                <a:gd name="T52" fmla="*/ 2147483646 w 622"/>
                <a:gd name="T53" fmla="*/ 2147483646 h 391"/>
                <a:gd name="T54" fmla="*/ 2147483646 w 622"/>
                <a:gd name="T55" fmla="*/ 2147483646 h 391"/>
                <a:gd name="T56" fmla="*/ 2147483646 w 622"/>
                <a:gd name="T57" fmla="*/ 2147483646 h 391"/>
                <a:gd name="T58" fmla="*/ 2147483646 w 622"/>
                <a:gd name="T59" fmla="*/ 2147483646 h 391"/>
                <a:gd name="T60" fmla="*/ 2147483646 w 622"/>
                <a:gd name="T61" fmla="*/ 2147483646 h 391"/>
                <a:gd name="T62" fmla="*/ 2147483646 w 622"/>
                <a:gd name="T63" fmla="*/ 2147483646 h 391"/>
                <a:gd name="T64" fmla="*/ 2147483646 w 622"/>
                <a:gd name="T65" fmla="*/ 2147483646 h 391"/>
                <a:gd name="T66" fmla="*/ 2147483646 w 622"/>
                <a:gd name="T67" fmla="*/ 2147483646 h 391"/>
                <a:gd name="T68" fmla="*/ 2147483646 w 622"/>
                <a:gd name="T69" fmla="*/ 2147483646 h 391"/>
                <a:gd name="T70" fmla="*/ 2147483646 w 622"/>
                <a:gd name="T71" fmla="*/ 2147483646 h 391"/>
                <a:gd name="T72" fmla="*/ 2147483646 w 622"/>
                <a:gd name="T73" fmla="*/ 2147483646 h 391"/>
                <a:gd name="T74" fmla="*/ 2147483646 w 622"/>
                <a:gd name="T75" fmla="*/ 2147483646 h 391"/>
                <a:gd name="T76" fmla="*/ 2147483646 w 622"/>
                <a:gd name="T77" fmla="*/ 2147483646 h 391"/>
                <a:gd name="T78" fmla="*/ 2147483646 w 622"/>
                <a:gd name="T79" fmla="*/ 2147483646 h 391"/>
                <a:gd name="T80" fmla="*/ 2147483646 w 622"/>
                <a:gd name="T81" fmla="*/ 2147483646 h 391"/>
                <a:gd name="T82" fmla="*/ 2147483646 w 622"/>
                <a:gd name="T83" fmla="*/ 2147483646 h 391"/>
                <a:gd name="T84" fmla="*/ 2147483646 w 622"/>
                <a:gd name="T85" fmla="*/ 2147483646 h 391"/>
                <a:gd name="T86" fmla="*/ 2147483646 w 622"/>
                <a:gd name="T87" fmla="*/ 2147483646 h 391"/>
                <a:gd name="T88" fmla="*/ 2147483646 w 622"/>
                <a:gd name="T89" fmla="*/ 2147483646 h 391"/>
                <a:gd name="T90" fmla="*/ 2147483646 w 622"/>
                <a:gd name="T91" fmla="*/ 2147483646 h 391"/>
                <a:gd name="T92" fmla="*/ 2147483646 w 622"/>
                <a:gd name="T93" fmla="*/ 2147483646 h 391"/>
                <a:gd name="T94" fmla="*/ 2147483646 w 622"/>
                <a:gd name="T95" fmla="*/ 2147483646 h 391"/>
                <a:gd name="T96" fmla="*/ 2147483646 w 622"/>
                <a:gd name="T97" fmla="*/ 2147483646 h 391"/>
                <a:gd name="T98" fmla="*/ 2147483646 w 622"/>
                <a:gd name="T99" fmla="*/ 2147483646 h 391"/>
                <a:gd name="T100" fmla="*/ 2147483646 w 622"/>
                <a:gd name="T101" fmla="*/ 2147483646 h 391"/>
                <a:gd name="T102" fmla="*/ 2147483646 w 622"/>
                <a:gd name="T103" fmla="*/ 2147483646 h 391"/>
                <a:gd name="T104" fmla="*/ 2147483646 w 622"/>
                <a:gd name="T105" fmla="*/ 2147483646 h 391"/>
                <a:gd name="T106" fmla="*/ 2147483646 w 622"/>
                <a:gd name="T107" fmla="*/ 2147483646 h 391"/>
                <a:gd name="T108" fmla="*/ 2147483646 w 622"/>
                <a:gd name="T109" fmla="*/ 2147483646 h 391"/>
                <a:gd name="T110" fmla="*/ 2147483646 w 622"/>
                <a:gd name="T111" fmla="*/ 2147483646 h 391"/>
                <a:gd name="T112" fmla="*/ 2147483646 w 622"/>
                <a:gd name="T113" fmla="*/ 2147483646 h 391"/>
                <a:gd name="T114" fmla="*/ 2147483646 w 622"/>
                <a:gd name="T115" fmla="*/ 2147483646 h 391"/>
                <a:gd name="T116" fmla="*/ 0 w 622"/>
                <a:gd name="T117" fmla="*/ 2147483646 h 391"/>
                <a:gd name="T118" fmla="*/ 2147483646 w 622"/>
                <a:gd name="T119" fmla="*/ 2147483646 h 391"/>
                <a:gd name="T120" fmla="*/ 2147483646 w 622"/>
                <a:gd name="T121" fmla="*/ 2147483646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" name="Freeform 8"/>
            <p:cNvSpPr/>
            <p:nvPr/>
          </p:nvSpPr>
          <p:spPr bwMode="auto">
            <a:xfrm flipH="1">
              <a:off x="1756271" y="3774789"/>
              <a:ext cx="484709" cy="450235"/>
            </a:xfrm>
            <a:custGeom>
              <a:avLst/>
              <a:gdLst>
                <a:gd name="T0" fmla="*/ 2147483646 w 587"/>
                <a:gd name="T1" fmla="*/ 2147483646 h 371"/>
                <a:gd name="T2" fmla="*/ 2147483646 w 587"/>
                <a:gd name="T3" fmla="*/ 2147483646 h 371"/>
                <a:gd name="T4" fmla="*/ 2147483646 w 587"/>
                <a:gd name="T5" fmla="*/ 2147483646 h 371"/>
                <a:gd name="T6" fmla="*/ 2147483646 w 587"/>
                <a:gd name="T7" fmla="*/ 2147483646 h 371"/>
                <a:gd name="T8" fmla="*/ 2147483646 w 587"/>
                <a:gd name="T9" fmla="*/ 2147483646 h 371"/>
                <a:gd name="T10" fmla="*/ 2147483646 w 587"/>
                <a:gd name="T11" fmla="*/ 0 h 371"/>
                <a:gd name="T12" fmla="*/ 2147483646 w 587"/>
                <a:gd name="T13" fmla="*/ 2147483646 h 371"/>
                <a:gd name="T14" fmla="*/ 2147483646 w 587"/>
                <a:gd name="T15" fmla="*/ 2147483646 h 371"/>
                <a:gd name="T16" fmla="*/ 2147483646 w 587"/>
                <a:gd name="T17" fmla="*/ 2147483646 h 371"/>
                <a:gd name="T18" fmla="*/ 2147483646 w 587"/>
                <a:gd name="T19" fmla="*/ 2147483646 h 371"/>
                <a:gd name="T20" fmla="*/ 2147483646 w 587"/>
                <a:gd name="T21" fmla="*/ 2147483646 h 371"/>
                <a:gd name="T22" fmla="*/ 2147483646 w 587"/>
                <a:gd name="T23" fmla="*/ 2147483646 h 371"/>
                <a:gd name="T24" fmla="*/ 2147483646 w 587"/>
                <a:gd name="T25" fmla="*/ 2147483646 h 371"/>
                <a:gd name="T26" fmla="*/ 2147483646 w 587"/>
                <a:gd name="T27" fmla="*/ 2147483646 h 371"/>
                <a:gd name="T28" fmla="*/ 2147483646 w 587"/>
                <a:gd name="T29" fmla="*/ 2147483646 h 371"/>
                <a:gd name="T30" fmla="*/ 2147483646 w 587"/>
                <a:gd name="T31" fmla="*/ 2147483646 h 371"/>
                <a:gd name="T32" fmla="*/ 2147483646 w 587"/>
                <a:gd name="T33" fmla="*/ 2147483646 h 371"/>
                <a:gd name="T34" fmla="*/ 2147483646 w 587"/>
                <a:gd name="T35" fmla="*/ 2147483646 h 371"/>
                <a:gd name="T36" fmla="*/ 2147483646 w 587"/>
                <a:gd name="T37" fmla="*/ 2147483646 h 371"/>
                <a:gd name="T38" fmla="*/ 2147483646 w 587"/>
                <a:gd name="T39" fmla="*/ 2147483646 h 371"/>
                <a:gd name="T40" fmla="*/ 2147483646 w 587"/>
                <a:gd name="T41" fmla="*/ 2147483646 h 371"/>
                <a:gd name="T42" fmla="*/ 2147483646 w 587"/>
                <a:gd name="T43" fmla="*/ 2147483646 h 371"/>
                <a:gd name="T44" fmla="*/ 2147483646 w 587"/>
                <a:gd name="T45" fmla="*/ 2147483646 h 371"/>
                <a:gd name="T46" fmla="*/ 2147483646 w 587"/>
                <a:gd name="T47" fmla="*/ 2147483646 h 371"/>
                <a:gd name="T48" fmla="*/ 2147483646 w 587"/>
                <a:gd name="T49" fmla="*/ 2147483646 h 371"/>
                <a:gd name="T50" fmla="*/ 2147483646 w 587"/>
                <a:gd name="T51" fmla="*/ 2147483646 h 371"/>
                <a:gd name="T52" fmla="*/ 2147483646 w 587"/>
                <a:gd name="T53" fmla="*/ 2147483646 h 371"/>
                <a:gd name="T54" fmla="*/ 2147483646 w 587"/>
                <a:gd name="T55" fmla="*/ 2147483646 h 371"/>
                <a:gd name="T56" fmla="*/ 2147483646 w 587"/>
                <a:gd name="T57" fmla="*/ 2147483646 h 371"/>
                <a:gd name="T58" fmla="*/ 2147483646 w 587"/>
                <a:gd name="T59" fmla="*/ 2147483646 h 371"/>
                <a:gd name="T60" fmla="*/ 2147483646 w 587"/>
                <a:gd name="T61" fmla="*/ 2147483646 h 371"/>
                <a:gd name="T62" fmla="*/ 2147483646 w 587"/>
                <a:gd name="T63" fmla="*/ 2147483646 h 371"/>
                <a:gd name="T64" fmla="*/ 2147483646 w 587"/>
                <a:gd name="T65" fmla="*/ 2147483646 h 371"/>
                <a:gd name="T66" fmla="*/ 2147483646 w 587"/>
                <a:gd name="T67" fmla="*/ 2147483646 h 371"/>
                <a:gd name="T68" fmla="*/ 2147483646 w 587"/>
                <a:gd name="T69" fmla="*/ 2147483646 h 371"/>
                <a:gd name="T70" fmla="*/ 2147483646 w 587"/>
                <a:gd name="T71" fmla="*/ 2147483646 h 371"/>
                <a:gd name="T72" fmla="*/ 2147483646 w 587"/>
                <a:gd name="T73" fmla="*/ 2147483646 h 371"/>
                <a:gd name="T74" fmla="*/ 2147483646 w 587"/>
                <a:gd name="T75" fmla="*/ 2147483646 h 371"/>
                <a:gd name="T76" fmla="*/ 2147483646 w 587"/>
                <a:gd name="T77" fmla="*/ 2147483646 h 371"/>
                <a:gd name="T78" fmla="*/ 2147483646 w 587"/>
                <a:gd name="T79" fmla="*/ 2147483646 h 371"/>
                <a:gd name="T80" fmla="*/ 2147483646 w 587"/>
                <a:gd name="T81" fmla="*/ 2147483646 h 371"/>
                <a:gd name="T82" fmla="*/ 2147483646 w 587"/>
                <a:gd name="T83" fmla="*/ 2147483646 h 371"/>
                <a:gd name="T84" fmla="*/ 2147483646 w 587"/>
                <a:gd name="T85" fmla="*/ 2147483646 h 371"/>
                <a:gd name="T86" fmla="*/ 2147483646 w 587"/>
                <a:gd name="T87" fmla="*/ 2147483646 h 371"/>
                <a:gd name="T88" fmla="*/ 2147483646 w 587"/>
                <a:gd name="T89" fmla="*/ 2147483646 h 371"/>
                <a:gd name="T90" fmla="*/ 2147483646 w 587"/>
                <a:gd name="T91" fmla="*/ 2147483646 h 371"/>
                <a:gd name="T92" fmla="*/ 2147483646 w 587"/>
                <a:gd name="T93" fmla="*/ 2147483646 h 371"/>
                <a:gd name="T94" fmla="*/ 2147483646 w 587"/>
                <a:gd name="T95" fmla="*/ 2147483646 h 371"/>
                <a:gd name="T96" fmla="*/ 2147483646 w 587"/>
                <a:gd name="T97" fmla="*/ 2147483646 h 371"/>
                <a:gd name="T98" fmla="*/ 2147483646 w 587"/>
                <a:gd name="T99" fmla="*/ 2147483646 h 371"/>
                <a:gd name="T100" fmla="*/ 2147483646 w 587"/>
                <a:gd name="T101" fmla="*/ 2147483646 h 371"/>
                <a:gd name="T102" fmla="*/ 2147483646 w 587"/>
                <a:gd name="T103" fmla="*/ 2147483646 h 371"/>
                <a:gd name="T104" fmla="*/ 2147483646 w 587"/>
                <a:gd name="T105" fmla="*/ 2147483646 h 371"/>
                <a:gd name="T106" fmla="*/ 2147483646 w 587"/>
                <a:gd name="T107" fmla="*/ 2147483646 h 371"/>
                <a:gd name="T108" fmla="*/ 2147483646 w 587"/>
                <a:gd name="T109" fmla="*/ 2147483646 h 371"/>
                <a:gd name="T110" fmla="*/ 2147483646 w 587"/>
                <a:gd name="T111" fmla="*/ 2147483646 h 371"/>
                <a:gd name="T112" fmla="*/ 2147483646 w 587"/>
                <a:gd name="T113" fmla="*/ 2147483646 h 371"/>
                <a:gd name="T114" fmla="*/ 0 w 587"/>
                <a:gd name="T115" fmla="*/ 2147483646 h 371"/>
                <a:gd name="T116" fmla="*/ 0 w 587"/>
                <a:gd name="T117" fmla="*/ 2147483646 h 371"/>
                <a:gd name="T118" fmla="*/ 2147483646 w 587"/>
                <a:gd name="T119" fmla="*/ 2147483646 h 371"/>
                <a:gd name="T120" fmla="*/ 2147483646 w 587"/>
                <a:gd name="T121" fmla="*/ 2147483646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" name="Freeform 9"/>
            <p:cNvSpPr/>
            <p:nvPr/>
          </p:nvSpPr>
          <p:spPr bwMode="auto">
            <a:xfrm flipH="1">
              <a:off x="1767676" y="3793994"/>
              <a:ext cx="456197" cy="422494"/>
            </a:xfrm>
            <a:custGeom>
              <a:avLst/>
              <a:gdLst>
                <a:gd name="T0" fmla="*/ 2147483646 w 554"/>
                <a:gd name="T1" fmla="*/ 2147483646 h 350"/>
                <a:gd name="T2" fmla="*/ 2147483646 w 554"/>
                <a:gd name="T3" fmla="*/ 2147483646 h 350"/>
                <a:gd name="T4" fmla="*/ 2147483646 w 554"/>
                <a:gd name="T5" fmla="*/ 2147483646 h 350"/>
                <a:gd name="T6" fmla="*/ 2147483646 w 554"/>
                <a:gd name="T7" fmla="*/ 2147483646 h 350"/>
                <a:gd name="T8" fmla="*/ 2147483646 w 554"/>
                <a:gd name="T9" fmla="*/ 0 h 350"/>
                <a:gd name="T10" fmla="*/ 2147483646 w 554"/>
                <a:gd name="T11" fmla="*/ 0 h 350"/>
                <a:gd name="T12" fmla="*/ 2147483646 w 554"/>
                <a:gd name="T13" fmla="*/ 0 h 350"/>
                <a:gd name="T14" fmla="*/ 2147483646 w 554"/>
                <a:gd name="T15" fmla="*/ 2147483646 h 350"/>
                <a:gd name="T16" fmla="*/ 2147483646 w 554"/>
                <a:gd name="T17" fmla="*/ 2147483646 h 350"/>
                <a:gd name="T18" fmla="*/ 2147483646 w 554"/>
                <a:gd name="T19" fmla="*/ 2147483646 h 350"/>
                <a:gd name="T20" fmla="*/ 2147483646 w 554"/>
                <a:gd name="T21" fmla="*/ 2147483646 h 350"/>
                <a:gd name="T22" fmla="*/ 2147483646 w 554"/>
                <a:gd name="T23" fmla="*/ 2147483646 h 350"/>
                <a:gd name="T24" fmla="*/ 2147483646 w 554"/>
                <a:gd name="T25" fmla="*/ 2147483646 h 350"/>
                <a:gd name="T26" fmla="*/ 2147483646 w 554"/>
                <a:gd name="T27" fmla="*/ 2147483646 h 350"/>
                <a:gd name="T28" fmla="*/ 2147483646 w 554"/>
                <a:gd name="T29" fmla="*/ 2147483646 h 350"/>
                <a:gd name="T30" fmla="*/ 2147483646 w 554"/>
                <a:gd name="T31" fmla="*/ 2147483646 h 350"/>
                <a:gd name="T32" fmla="*/ 2147483646 w 554"/>
                <a:gd name="T33" fmla="*/ 2147483646 h 350"/>
                <a:gd name="T34" fmla="*/ 2147483646 w 554"/>
                <a:gd name="T35" fmla="*/ 2147483646 h 350"/>
                <a:gd name="T36" fmla="*/ 2147483646 w 554"/>
                <a:gd name="T37" fmla="*/ 2147483646 h 350"/>
                <a:gd name="T38" fmla="*/ 2147483646 w 554"/>
                <a:gd name="T39" fmla="*/ 2147483646 h 350"/>
                <a:gd name="T40" fmla="*/ 2147483646 w 554"/>
                <a:gd name="T41" fmla="*/ 2147483646 h 350"/>
                <a:gd name="T42" fmla="*/ 2147483646 w 554"/>
                <a:gd name="T43" fmla="*/ 2147483646 h 350"/>
                <a:gd name="T44" fmla="*/ 2147483646 w 554"/>
                <a:gd name="T45" fmla="*/ 2147483646 h 350"/>
                <a:gd name="T46" fmla="*/ 2147483646 w 554"/>
                <a:gd name="T47" fmla="*/ 2147483646 h 350"/>
                <a:gd name="T48" fmla="*/ 2147483646 w 554"/>
                <a:gd name="T49" fmla="*/ 2147483646 h 350"/>
                <a:gd name="T50" fmla="*/ 2147483646 w 554"/>
                <a:gd name="T51" fmla="*/ 2147483646 h 350"/>
                <a:gd name="T52" fmla="*/ 2147483646 w 554"/>
                <a:gd name="T53" fmla="*/ 2147483646 h 350"/>
                <a:gd name="T54" fmla="*/ 2147483646 w 554"/>
                <a:gd name="T55" fmla="*/ 2147483646 h 350"/>
                <a:gd name="T56" fmla="*/ 2147483646 w 554"/>
                <a:gd name="T57" fmla="*/ 2147483646 h 350"/>
                <a:gd name="T58" fmla="*/ 2147483646 w 554"/>
                <a:gd name="T59" fmla="*/ 2147483646 h 350"/>
                <a:gd name="T60" fmla="*/ 2147483646 w 554"/>
                <a:gd name="T61" fmla="*/ 2147483646 h 350"/>
                <a:gd name="T62" fmla="*/ 2147483646 w 554"/>
                <a:gd name="T63" fmla="*/ 2147483646 h 350"/>
                <a:gd name="T64" fmla="*/ 2147483646 w 554"/>
                <a:gd name="T65" fmla="*/ 2147483646 h 350"/>
                <a:gd name="T66" fmla="*/ 2147483646 w 554"/>
                <a:gd name="T67" fmla="*/ 2147483646 h 350"/>
                <a:gd name="T68" fmla="*/ 2147483646 w 554"/>
                <a:gd name="T69" fmla="*/ 2147483646 h 350"/>
                <a:gd name="T70" fmla="*/ 2147483646 w 554"/>
                <a:gd name="T71" fmla="*/ 2147483646 h 350"/>
                <a:gd name="T72" fmla="*/ 2147483646 w 554"/>
                <a:gd name="T73" fmla="*/ 2147483646 h 350"/>
                <a:gd name="T74" fmla="*/ 2147483646 w 554"/>
                <a:gd name="T75" fmla="*/ 2147483646 h 350"/>
                <a:gd name="T76" fmla="*/ 2147483646 w 554"/>
                <a:gd name="T77" fmla="*/ 2147483646 h 350"/>
                <a:gd name="T78" fmla="*/ 2147483646 w 554"/>
                <a:gd name="T79" fmla="*/ 2147483646 h 350"/>
                <a:gd name="T80" fmla="*/ 2147483646 w 554"/>
                <a:gd name="T81" fmla="*/ 2147483646 h 350"/>
                <a:gd name="T82" fmla="*/ 2147483646 w 554"/>
                <a:gd name="T83" fmla="*/ 2147483646 h 350"/>
                <a:gd name="T84" fmla="*/ 2147483646 w 554"/>
                <a:gd name="T85" fmla="*/ 2147483646 h 350"/>
                <a:gd name="T86" fmla="*/ 2147483646 w 554"/>
                <a:gd name="T87" fmla="*/ 2147483646 h 350"/>
                <a:gd name="T88" fmla="*/ 2147483646 w 554"/>
                <a:gd name="T89" fmla="*/ 2147483646 h 350"/>
                <a:gd name="T90" fmla="*/ 2147483646 w 554"/>
                <a:gd name="T91" fmla="*/ 2147483646 h 350"/>
                <a:gd name="T92" fmla="*/ 2147483646 w 554"/>
                <a:gd name="T93" fmla="*/ 2147483646 h 350"/>
                <a:gd name="T94" fmla="*/ 2147483646 w 554"/>
                <a:gd name="T95" fmla="*/ 2147483646 h 350"/>
                <a:gd name="T96" fmla="*/ 2147483646 w 554"/>
                <a:gd name="T97" fmla="*/ 2147483646 h 350"/>
                <a:gd name="T98" fmla="*/ 2147483646 w 554"/>
                <a:gd name="T99" fmla="*/ 2147483646 h 350"/>
                <a:gd name="T100" fmla="*/ 2147483646 w 554"/>
                <a:gd name="T101" fmla="*/ 2147483646 h 350"/>
                <a:gd name="T102" fmla="*/ 2147483646 w 554"/>
                <a:gd name="T103" fmla="*/ 2147483646 h 350"/>
                <a:gd name="T104" fmla="*/ 2147483646 w 554"/>
                <a:gd name="T105" fmla="*/ 2147483646 h 350"/>
                <a:gd name="T106" fmla="*/ 2147483646 w 554"/>
                <a:gd name="T107" fmla="*/ 2147483646 h 350"/>
                <a:gd name="T108" fmla="*/ 2147483646 w 554"/>
                <a:gd name="T109" fmla="*/ 2147483646 h 350"/>
                <a:gd name="T110" fmla="*/ 2147483646 w 554"/>
                <a:gd name="T111" fmla="*/ 2147483646 h 350"/>
                <a:gd name="T112" fmla="*/ 2147483646 w 554"/>
                <a:gd name="T113" fmla="*/ 2147483646 h 350"/>
                <a:gd name="T114" fmla="*/ 0 w 554"/>
                <a:gd name="T115" fmla="*/ 2147483646 h 350"/>
                <a:gd name="T116" fmla="*/ 0 w 554"/>
                <a:gd name="T117" fmla="*/ 2147483646 h 350"/>
                <a:gd name="T118" fmla="*/ 2147483646 w 554"/>
                <a:gd name="T119" fmla="*/ 2147483646 h 350"/>
                <a:gd name="T120" fmla="*/ 2147483646 w 554"/>
                <a:gd name="T121" fmla="*/ 2147483646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2" name="Freeform 10"/>
            <p:cNvSpPr/>
            <p:nvPr/>
          </p:nvSpPr>
          <p:spPr bwMode="auto">
            <a:xfrm flipH="1">
              <a:off x="1779081" y="3811064"/>
              <a:ext cx="427685" cy="396889"/>
            </a:xfrm>
            <a:custGeom>
              <a:avLst/>
              <a:gdLst>
                <a:gd name="T0" fmla="*/ 2147483646 w 519"/>
                <a:gd name="T1" fmla="*/ 2147483646 h 330"/>
                <a:gd name="T2" fmla="*/ 2147483646 w 519"/>
                <a:gd name="T3" fmla="*/ 2147483646 h 330"/>
                <a:gd name="T4" fmla="*/ 2147483646 w 519"/>
                <a:gd name="T5" fmla="*/ 2147483646 h 330"/>
                <a:gd name="T6" fmla="*/ 2147483646 w 519"/>
                <a:gd name="T7" fmla="*/ 2147483646 h 330"/>
                <a:gd name="T8" fmla="*/ 2147483646 w 519"/>
                <a:gd name="T9" fmla="*/ 2147483646 h 330"/>
                <a:gd name="T10" fmla="*/ 2147483646 w 519"/>
                <a:gd name="T11" fmla="*/ 0 h 330"/>
                <a:gd name="T12" fmla="*/ 2147483646 w 519"/>
                <a:gd name="T13" fmla="*/ 2147483646 h 330"/>
                <a:gd name="T14" fmla="*/ 2147483646 w 519"/>
                <a:gd name="T15" fmla="*/ 2147483646 h 330"/>
                <a:gd name="T16" fmla="*/ 2147483646 w 519"/>
                <a:gd name="T17" fmla="*/ 2147483646 h 330"/>
                <a:gd name="T18" fmla="*/ 2147483646 w 519"/>
                <a:gd name="T19" fmla="*/ 2147483646 h 330"/>
                <a:gd name="T20" fmla="*/ 2147483646 w 519"/>
                <a:gd name="T21" fmla="*/ 2147483646 h 330"/>
                <a:gd name="T22" fmla="*/ 2147483646 w 519"/>
                <a:gd name="T23" fmla="*/ 2147483646 h 330"/>
                <a:gd name="T24" fmla="*/ 2147483646 w 519"/>
                <a:gd name="T25" fmla="*/ 2147483646 h 330"/>
                <a:gd name="T26" fmla="*/ 2147483646 w 519"/>
                <a:gd name="T27" fmla="*/ 2147483646 h 330"/>
                <a:gd name="T28" fmla="*/ 2147483646 w 519"/>
                <a:gd name="T29" fmla="*/ 2147483646 h 330"/>
                <a:gd name="T30" fmla="*/ 2147483646 w 519"/>
                <a:gd name="T31" fmla="*/ 2147483646 h 330"/>
                <a:gd name="T32" fmla="*/ 2147483646 w 519"/>
                <a:gd name="T33" fmla="*/ 2147483646 h 330"/>
                <a:gd name="T34" fmla="*/ 2147483646 w 519"/>
                <a:gd name="T35" fmla="*/ 2147483646 h 330"/>
                <a:gd name="T36" fmla="*/ 2147483646 w 519"/>
                <a:gd name="T37" fmla="*/ 2147483646 h 330"/>
                <a:gd name="T38" fmla="*/ 2147483646 w 519"/>
                <a:gd name="T39" fmla="*/ 2147483646 h 330"/>
                <a:gd name="T40" fmla="*/ 2147483646 w 519"/>
                <a:gd name="T41" fmla="*/ 2147483646 h 330"/>
                <a:gd name="T42" fmla="*/ 2147483646 w 519"/>
                <a:gd name="T43" fmla="*/ 2147483646 h 330"/>
                <a:gd name="T44" fmla="*/ 2147483646 w 519"/>
                <a:gd name="T45" fmla="*/ 2147483646 h 330"/>
                <a:gd name="T46" fmla="*/ 2147483646 w 519"/>
                <a:gd name="T47" fmla="*/ 2147483646 h 330"/>
                <a:gd name="T48" fmla="*/ 2147483646 w 519"/>
                <a:gd name="T49" fmla="*/ 2147483646 h 330"/>
                <a:gd name="T50" fmla="*/ 2147483646 w 519"/>
                <a:gd name="T51" fmla="*/ 2147483646 h 330"/>
                <a:gd name="T52" fmla="*/ 2147483646 w 519"/>
                <a:gd name="T53" fmla="*/ 2147483646 h 330"/>
                <a:gd name="T54" fmla="*/ 2147483646 w 519"/>
                <a:gd name="T55" fmla="*/ 2147483646 h 330"/>
                <a:gd name="T56" fmla="*/ 2147483646 w 519"/>
                <a:gd name="T57" fmla="*/ 2147483646 h 330"/>
                <a:gd name="T58" fmla="*/ 2147483646 w 519"/>
                <a:gd name="T59" fmla="*/ 2147483646 h 330"/>
                <a:gd name="T60" fmla="*/ 2147483646 w 519"/>
                <a:gd name="T61" fmla="*/ 2147483646 h 330"/>
                <a:gd name="T62" fmla="*/ 2147483646 w 519"/>
                <a:gd name="T63" fmla="*/ 2147483646 h 330"/>
                <a:gd name="T64" fmla="*/ 2147483646 w 519"/>
                <a:gd name="T65" fmla="*/ 2147483646 h 330"/>
                <a:gd name="T66" fmla="*/ 2147483646 w 519"/>
                <a:gd name="T67" fmla="*/ 2147483646 h 330"/>
                <a:gd name="T68" fmla="*/ 2147483646 w 519"/>
                <a:gd name="T69" fmla="*/ 2147483646 h 330"/>
                <a:gd name="T70" fmla="*/ 2147483646 w 519"/>
                <a:gd name="T71" fmla="*/ 2147483646 h 330"/>
                <a:gd name="T72" fmla="*/ 2147483646 w 519"/>
                <a:gd name="T73" fmla="*/ 2147483646 h 330"/>
                <a:gd name="T74" fmla="*/ 2147483646 w 519"/>
                <a:gd name="T75" fmla="*/ 2147483646 h 330"/>
                <a:gd name="T76" fmla="*/ 2147483646 w 519"/>
                <a:gd name="T77" fmla="*/ 2147483646 h 330"/>
                <a:gd name="T78" fmla="*/ 2147483646 w 519"/>
                <a:gd name="T79" fmla="*/ 2147483646 h 330"/>
                <a:gd name="T80" fmla="*/ 2147483646 w 519"/>
                <a:gd name="T81" fmla="*/ 2147483646 h 330"/>
                <a:gd name="T82" fmla="*/ 2147483646 w 519"/>
                <a:gd name="T83" fmla="*/ 2147483646 h 330"/>
                <a:gd name="T84" fmla="*/ 2147483646 w 519"/>
                <a:gd name="T85" fmla="*/ 2147483646 h 330"/>
                <a:gd name="T86" fmla="*/ 2147483646 w 519"/>
                <a:gd name="T87" fmla="*/ 2147483646 h 330"/>
                <a:gd name="T88" fmla="*/ 2147483646 w 519"/>
                <a:gd name="T89" fmla="*/ 2147483646 h 330"/>
                <a:gd name="T90" fmla="*/ 2147483646 w 519"/>
                <a:gd name="T91" fmla="*/ 2147483646 h 330"/>
                <a:gd name="T92" fmla="*/ 2147483646 w 519"/>
                <a:gd name="T93" fmla="*/ 2147483646 h 330"/>
                <a:gd name="T94" fmla="*/ 2147483646 w 519"/>
                <a:gd name="T95" fmla="*/ 2147483646 h 330"/>
                <a:gd name="T96" fmla="*/ 2147483646 w 519"/>
                <a:gd name="T97" fmla="*/ 2147483646 h 330"/>
                <a:gd name="T98" fmla="*/ 2147483646 w 519"/>
                <a:gd name="T99" fmla="*/ 2147483646 h 330"/>
                <a:gd name="T100" fmla="*/ 2147483646 w 519"/>
                <a:gd name="T101" fmla="*/ 2147483646 h 330"/>
                <a:gd name="T102" fmla="*/ 2147483646 w 519"/>
                <a:gd name="T103" fmla="*/ 2147483646 h 330"/>
                <a:gd name="T104" fmla="*/ 2147483646 w 519"/>
                <a:gd name="T105" fmla="*/ 2147483646 h 330"/>
                <a:gd name="T106" fmla="*/ 2147483646 w 519"/>
                <a:gd name="T107" fmla="*/ 2147483646 h 330"/>
                <a:gd name="T108" fmla="*/ 2147483646 w 519"/>
                <a:gd name="T109" fmla="*/ 2147483646 h 330"/>
                <a:gd name="T110" fmla="*/ 2147483646 w 519"/>
                <a:gd name="T111" fmla="*/ 2147483646 h 330"/>
                <a:gd name="T112" fmla="*/ 2147483646 w 519"/>
                <a:gd name="T113" fmla="*/ 2147483646 h 330"/>
                <a:gd name="T114" fmla="*/ 0 w 519"/>
                <a:gd name="T115" fmla="*/ 2147483646 h 330"/>
                <a:gd name="T116" fmla="*/ 2147483646 w 519"/>
                <a:gd name="T117" fmla="*/ 2147483646 h 330"/>
                <a:gd name="T118" fmla="*/ 2147483646 w 519"/>
                <a:gd name="T119" fmla="*/ 2147483646 h 3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9"/>
                <a:gd name="T181" fmla="*/ 0 h 330"/>
                <a:gd name="T182" fmla="*/ 519 w 519"/>
                <a:gd name="T183" fmla="*/ 330 h 3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3" name="Freeform 11"/>
            <p:cNvSpPr/>
            <p:nvPr/>
          </p:nvSpPr>
          <p:spPr bwMode="auto">
            <a:xfrm flipH="1">
              <a:off x="1793336" y="3828135"/>
              <a:ext cx="399172" cy="373416"/>
            </a:xfrm>
            <a:custGeom>
              <a:avLst/>
              <a:gdLst>
                <a:gd name="T0" fmla="*/ 2147483646 w 486"/>
                <a:gd name="T1" fmla="*/ 2147483646 h 310"/>
                <a:gd name="T2" fmla="*/ 2147483646 w 486"/>
                <a:gd name="T3" fmla="*/ 2147483646 h 310"/>
                <a:gd name="T4" fmla="*/ 2147483646 w 486"/>
                <a:gd name="T5" fmla="*/ 2147483646 h 310"/>
                <a:gd name="T6" fmla="*/ 2147483646 w 486"/>
                <a:gd name="T7" fmla="*/ 2147483646 h 310"/>
                <a:gd name="T8" fmla="*/ 2147483646 w 486"/>
                <a:gd name="T9" fmla="*/ 0 h 310"/>
                <a:gd name="T10" fmla="*/ 2147483646 w 486"/>
                <a:gd name="T11" fmla="*/ 0 h 310"/>
                <a:gd name="T12" fmla="*/ 2147483646 w 486"/>
                <a:gd name="T13" fmla="*/ 0 h 310"/>
                <a:gd name="T14" fmla="*/ 2147483646 w 486"/>
                <a:gd name="T15" fmla="*/ 2147483646 h 310"/>
                <a:gd name="T16" fmla="*/ 2147483646 w 486"/>
                <a:gd name="T17" fmla="*/ 2147483646 h 310"/>
                <a:gd name="T18" fmla="*/ 2147483646 w 486"/>
                <a:gd name="T19" fmla="*/ 2147483646 h 310"/>
                <a:gd name="T20" fmla="*/ 2147483646 w 486"/>
                <a:gd name="T21" fmla="*/ 2147483646 h 310"/>
                <a:gd name="T22" fmla="*/ 2147483646 w 486"/>
                <a:gd name="T23" fmla="*/ 2147483646 h 310"/>
                <a:gd name="T24" fmla="*/ 2147483646 w 486"/>
                <a:gd name="T25" fmla="*/ 2147483646 h 310"/>
                <a:gd name="T26" fmla="*/ 2147483646 w 486"/>
                <a:gd name="T27" fmla="*/ 2147483646 h 310"/>
                <a:gd name="T28" fmla="*/ 2147483646 w 486"/>
                <a:gd name="T29" fmla="*/ 2147483646 h 310"/>
                <a:gd name="T30" fmla="*/ 2147483646 w 486"/>
                <a:gd name="T31" fmla="*/ 2147483646 h 310"/>
                <a:gd name="T32" fmla="*/ 2147483646 w 486"/>
                <a:gd name="T33" fmla="*/ 2147483646 h 310"/>
                <a:gd name="T34" fmla="*/ 2147483646 w 486"/>
                <a:gd name="T35" fmla="*/ 2147483646 h 310"/>
                <a:gd name="T36" fmla="*/ 2147483646 w 486"/>
                <a:gd name="T37" fmla="*/ 2147483646 h 310"/>
                <a:gd name="T38" fmla="*/ 2147483646 w 486"/>
                <a:gd name="T39" fmla="*/ 2147483646 h 310"/>
                <a:gd name="T40" fmla="*/ 2147483646 w 486"/>
                <a:gd name="T41" fmla="*/ 2147483646 h 310"/>
                <a:gd name="T42" fmla="*/ 2147483646 w 486"/>
                <a:gd name="T43" fmla="*/ 2147483646 h 310"/>
                <a:gd name="T44" fmla="*/ 2147483646 w 486"/>
                <a:gd name="T45" fmla="*/ 2147483646 h 310"/>
                <a:gd name="T46" fmla="*/ 2147483646 w 486"/>
                <a:gd name="T47" fmla="*/ 2147483646 h 310"/>
                <a:gd name="T48" fmla="*/ 2147483646 w 486"/>
                <a:gd name="T49" fmla="*/ 2147483646 h 310"/>
                <a:gd name="T50" fmla="*/ 2147483646 w 486"/>
                <a:gd name="T51" fmla="*/ 2147483646 h 310"/>
                <a:gd name="T52" fmla="*/ 2147483646 w 486"/>
                <a:gd name="T53" fmla="*/ 2147483646 h 310"/>
                <a:gd name="T54" fmla="*/ 2147483646 w 486"/>
                <a:gd name="T55" fmla="*/ 2147483646 h 310"/>
                <a:gd name="T56" fmla="*/ 2147483646 w 486"/>
                <a:gd name="T57" fmla="*/ 2147483646 h 310"/>
                <a:gd name="T58" fmla="*/ 2147483646 w 486"/>
                <a:gd name="T59" fmla="*/ 2147483646 h 310"/>
                <a:gd name="T60" fmla="*/ 2147483646 w 486"/>
                <a:gd name="T61" fmla="*/ 2147483646 h 310"/>
                <a:gd name="T62" fmla="*/ 2147483646 w 486"/>
                <a:gd name="T63" fmla="*/ 2147483646 h 310"/>
                <a:gd name="T64" fmla="*/ 2147483646 w 486"/>
                <a:gd name="T65" fmla="*/ 2147483646 h 310"/>
                <a:gd name="T66" fmla="*/ 2147483646 w 486"/>
                <a:gd name="T67" fmla="*/ 2147483646 h 310"/>
                <a:gd name="T68" fmla="*/ 2147483646 w 486"/>
                <a:gd name="T69" fmla="*/ 2147483646 h 310"/>
                <a:gd name="T70" fmla="*/ 2147483646 w 486"/>
                <a:gd name="T71" fmla="*/ 2147483646 h 310"/>
                <a:gd name="T72" fmla="*/ 2147483646 w 486"/>
                <a:gd name="T73" fmla="*/ 2147483646 h 310"/>
                <a:gd name="T74" fmla="*/ 2147483646 w 486"/>
                <a:gd name="T75" fmla="*/ 2147483646 h 310"/>
                <a:gd name="T76" fmla="*/ 2147483646 w 486"/>
                <a:gd name="T77" fmla="*/ 2147483646 h 310"/>
                <a:gd name="T78" fmla="*/ 2147483646 w 486"/>
                <a:gd name="T79" fmla="*/ 2147483646 h 310"/>
                <a:gd name="T80" fmla="*/ 2147483646 w 486"/>
                <a:gd name="T81" fmla="*/ 2147483646 h 310"/>
                <a:gd name="T82" fmla="*/ 2147483646 w 486"/>
                <a:gd name="T83" fmla="*/ 2147483646 h 310"/>
                <a:gd name="T84" fmla="*/ 2147483646 w 486"/>
                <a:gd name="T85" fmla="*/ 2147483646 h 310"/>
                <a:gd name="T86" fmla="*/ 2147483646 w 486"/>
                <a:gd name="T87" fmla="*/ 2147483646 h 310"/>
                <a:gd name="T88" fmla="*/ 2147483646 w 486"/>
                <a:gd name="T89" fmla="*/ 2147483646 h 310"/>
                <a:gd name="T90" fmla="*/ 2147483646 w 486"/>
                <a:gd name="T91" fmla="*/ 2147483646 h 310"/>
                <a:gd name="T92" fmla="*/ 2147483646 w 486"/>
                <a:gd name="T93" fmla="*/ 2147483646 h 310"/>
                <a:gd name="T94" fmla="*/ 2147483646 w 486"/>
                <a:gd name="T95" fmla="*/ 2147483646 h 310"/>
                <a:gd name="T96" fmla="*/ 2147483646 w 486"/>
                <a:gd name="T97" fmla="*/ 2147483646 h 310"/>
                <a:gd name="T98" fmla="*/ 2147483646 w 486"/>
                <a:gd name="T99" fmla="*/ 2147483646 h 310"/>
                <a:gd name="T100" fmla="*/ 2147483646 w 486"/>
                <a:gd name="T101" fmla="*/ 2147483646 h 310"/>
                <a:gd name="T102" fmla="*/ 2147483646 w 486"/>
                <a:gd name="T103" fmla="*/ 2147483646 h 310"/>
                <a:gd name="T104" fmla="*/ 2147483646 w 486"/>
                <a:gd name="T105" fmla="*/ 2147483646 h 310"/>
                <a:gd name="T106" fmla="*/ 2147483646 w 486"/>
                <a:gd name="T107" fmla="*/ 2147483646 h 310"/>
                <a:gd name="T108" fmla="*/ 2147483646 w 486"/>
                <a:gd name="T109" fmla="*/ 2147483646 h 310"/>
                <a:gd name="T110" fmla="*/ 2147483646 w 486"/>
                <a:gd name="T111" fmla="*/ 2147483646 h 310"/>
                <a:gd name="T112" fmla="*/ 0 w 486"/>
                <a:gd name="T113" fmla="*/ 2147483646 h 310"/>
                <a:gd name="T114" fmla="*/ 0 w 486"/>
                <a:gd name="T115" fmla="*/ 2147483646 h 310"/>
                <a:gd name="T116" fmla="*/ 2147483646 w 486"/>
                <a:gd name="T117" fmla="*/ 2147483646 h 310"/>
                <a:gd name="T118" fmla="*/ 2147483646 w 486"/>
                <a:gd name="T119" fmla="*/ 2147483646 h 3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86"/>
                <a:gd name="T181" fmla="*/ 0 h 310"/>
                <a:gd name="T182" fmla="*/ 486 w 486"/>
                <a:gd name="T183" fmla="*/ 310 h 3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4" name="Freeform 12"/>
            <p:cNvSpPr/>
            <p:nvPr/>
          </p:nvSpPr>
          <p:spPr bwMode="auto">
            <a:xfrm flipH="1">
              <a:off x="1801891" y="3845205"/>
              <a:ext cx="373510" cy="347810"/>
            </a:xfrm>
            <a:custGeom>
              <a:avLst/>
              <a:gdLst>
                <a:gd name="T0" fmla="*/ 2147483646 w 452"/>
                <a:gd name="T1" fmla="*/ 0 h 288"/>
                <a:gd name="T2" fmla="*/ 2147483646 w 452"/>
                <a:gd name="T3" fmla="*/ 2147483646 h 288"/>
                <a:gd name="T4" fmla="*/ 2147483646 w 452"/>
                <a:gd name="T5" fmla="*/ 2147483646 h 288"/>
                <a:gd name="T6" fmla="*/ 0 w 452"/>
                <a:gd name="T7" fmla="*/ 2147483646 h 288"/>
                <a:gd name="T8" fmla="*/ 2147483646 w 452"/>
                <a:gd name="T9" fmla="*/ 2147483646 h 288"/>
                <a:gd name="T10" fmla="*/ 2147483646 w 452"/>
                <a:gd name="T11" fmla="*/ 2147483646 h 288"/>
                <a:gd name="T12" fmla="*/ 2147483646 w 452"/>
                <a:gd name="T13" fmla="*/ 2147483646 h 288"/>
                <a:gd name="T14" fmla="*/ 2147483646 w 452"/>
                <a:gd name="T15" fmla="*/ 2147483646 h 288"/>
                <a:gd name="T16" fmla="*/ 2147483646 w 452"/>
                <a:gd name="T17" fmla="*/ 2147483646 h 288"/>
                <a:gd name="T18" fmla="*/ 2147483646 w 452"/>
                <a:gd name="T19" fmla="*/ 2147483646 h 288"/>
                <a:gd name="T20" fmla="*/ 0 w 452"/>
                <a:gd name="T21" fmla="*/ 2147483646 h 288"/>
                <a:gd name="T22" fmla="*/ 2147483646 w 452"/>
                <a:gd name="T23" fmla="*/ 2147483646 h 288"/>
                <a:gd name="T24" fmla="*/ 2147483646 w 452"/>
                <a:gd name="T25" fmla="*/ 2147483646 h 288"/>
                <a:gd name="T26" fmla="*/ 2147483646 w 452"/>
                <a:gd name="T27" fmla="*/ 2147483646 h 288"/>
                <a:gd name="T28" fmla="*/ 2147483646 w 452"/>
                <a:gd name="T29" fmla="*/ 2147483646 h 288"/>
                <a:gd name="T30" fmla="*/ 2147483646 w 452"/>
                <a:gd name="T31" fmla="*/ 2147483646 h 288"/>
                <a:gd name="T32" fmla="*/ 2147483646 w 452"/>
                <a:gd name="T33" fmla="*/ 0 h 288"/>
                <a:gd name="T34" fmla="*/ 2147483646 w 452"/>
                <a:gd name="T35" fmla="*/ 0 h 288"/>
                <a:gd name="T36" fmla="*/ 2147483646 w 452"/>
                <a:gd name="T37" fmla="*/ 2147483646 h 288"/>
                <a:gd name="T38" fmla="*/ 2147483646 w 452"/>
                <a:gd name="T39" fmla="*/ 2147483646 h 288"/>
                <a:gd name="T40" fmla="*/ 2147483646 w 452"/>
                <a:gd name="T41" fmla="*/ 2147483646 h 288"/>
                <a:gd name="T42" fmla="*/ 2147483646 w 452"/>
                <a:gd name="T43" fmla="*/ 2147483646 h 288"/>
                <a:gd name="T44" fmla="*/ 2147483646 w 452"/>
                <a:gd name="T45" fmla="*/ 2147483646 h 288"/>
                <a:gd name="T46" fmla="*/ 2147483646 w 452"/>
                <a:gd name="T47" fmla="*/ 2147483646 h 288"/>
                <a:gd name="T48" fmla="*/ 2147483646 w 452"/>
                <a:gd name="T49" fmla="*/ 2147483646 h 288"/>
                <a:gd name="T50" fmla="*/ 2147483646 w 452"/>
                <a:gd name="T51" fmla="*/ 2147483646 h 288"/>
                <a:gd name="T52" fmla="*/ 2147483646 w 452"/>
                <a:gd name="T53" fmla="*/ 2147483646 h 288"/>
                <a:gd name="T54" fmla="*/ 2147483646 w 452"/>
                <a:gd name="T55" fmla="*/ 2147483646 h 288"/>
                <a:gd name="T56" fmla="*/ 2147483646 w 452"/>
                <a:gd name="T57" fmla="*/ 2147483646 h 288"/>
                <a:gd name="T58" fmla="*/ 2147483646 w 452"/>
                <a:gd name="T59" fmla="*/ 2147483646 h 288"/>
                <a:gd name="T60" fmla="*/ 2147483646 w 452"/>
                <a:gd name="T61" fmla="*/ 2147483646 h 288"/>
                <a:gd name="T62" fmla="*/ 2147483646 w 452"/>
                <a:gd name="T63" fmla="*/ 2147483646 h 288"/>
                <a:gd name="T64" fmla="*/ 2147483646 w 452"/>
                <a:gd name="T65" fmla="*/ 2147483646 h 288"/>
                <a:gd name="T66" fmla="*/ 2147483646 w 452"/>
                <a:gd name="T67" fmla="*/ 2147483646 h 288"/>
                <a:gd name="T68" fmla="*/ 2147483646 w 452"/>
                <a:gd name="T69" fmla="*/ 2147483646 h 288"/>
                <a:gd name="T70" fmla="*/ 2147483646 w 452"/>
                <a:gd name="T71" fmla="*/ 2147483646 h 288"/>
                <a:gd name="T72" fmla="*/ 2147483646 w 452"/>
                <a:gd name="T73" fmla="*/ 2147483646 h 288"/>
                <a:gd name="T74" fmla="*/ 2147483646 w 452"/>
                <a:gd name="T75" fmla="*/ 2147483646 h 288"/>
                <a:gd name="T76" fmla="*/ 2147483646 w 452"/>
                <a:gd name="T77" fmla="*/ 2147483646 h 288"/>
                <a:gd name="T78" fmla="*/ 2147483646 w 452"/>
                <a:gd name="T79" fmla="*/ 2147483646 h 288"/>
                <a:gd name="T80" fmla="*/ 2147483646 w 452"/>
                <a:gd name="T81" fmla="*/ 2147483646 h 288"/>
                <a:gd name="T82" fmla="*/ 2147483646 w 452"/>
                <a:gd name="T83" fmla="*/ 2147483646 h 288"/>
                <a:gd name="T84" fmla="*/ 2147483646 w 452"/>
                <a:gd name="T85" fmla="*/ 2147483646 h 288"/>
                <a:gd name="T86" fmla="*/ 2147483646 w 452"/>
                <a:gd name="T87" fmla="*/ 2147483646 h 288"/>
                <a:gd name="T88" fmla="*/ 2147483646 w 452"/>
                <a:gd name="T89" fmla="*/ 2147483646 h 288"/>
                <a:gd name="T90" fmla="*/ 2147483646 w 452"/>
                <a:gd name="T91" fmla="*/ 2147483646 h 288"/>
                <a:gd name="T92" fmla="*/ 2147483646 w 452"/>
                <a:gd name="T93" fmla="*/ 2147483646 h 288"/>
                <a:gd name="T94" fmla="*/ 2147483646 w 452"/>
                <a:gd name="T95" fmla="*/ 2147483646 h 288"/>
                <a:gd name="T96" fmla="*/ 2147483646 w 452"/>
                <a:gd name="T97" fmla="*/ 2147483646 h 288"/>
                <a:gd name="T98" fmla="*/ 2147483646 w 452"/>
                <a:gd name="T99" fmla="*/ 2147483646 h 288"/>
                <a:gd name="T100" fmla="*/ 2147483646 w 452"/>
                <a:gd name="T101" fmla="*/ 2147483646 h 288"/>
                <a:gd name="T102" fmla="*/ 2147483646 w 452"/>
                <a:gd name="T103" fmla="*/ 2147483646 h 288"/>
                <a:gd name="T104" fmla="*/ 2147483646 w 452"/>
                <a:gd name="T105" fmla="*/ 2147483646 h 288"/>
                <a:gd name="T106" fmla="*/ 2147483646 w 452"/>
                <a:gd name="T107" fmla="*/ 2147483646 h 288"/>
                <a:gd name="T108" fmla="*/ 2147483646 w 452"/>
                <a:gd name="T109" fmla="*/ 2147483646 h 288"/>
                <a:gd name="T110" fmla="*/ 2147483646 w 452"/>
                <a:gd name="T111" fmla="*/ 2147483646 h 288"/>
                <a:gd name="T112" fmla="*/ 2147483646 w 452"/>
                <a:gd name="T113" fmla="*/ 2147483646 h 288"/>
                <a:gd name="T114" fmla="*/ 2147483646 w 452"/>
                <a:gd name="T115" fmla="*/ 2147483646 h 288"/>
                <a:gd name="T116" fmla="*/ 2147483646 w 452"/>
                <a:gd name="T117" fmla="*/ 2147483646 h 288"/>
                <a:gd name="T118" fmla="*/ 2147483646 w 452"/>
                <a:gd name="T119" fmla="*/ 2147483646 h 288"/>
                <a:gd name="T120" fmla="*/ 2147483646 w 452"/>
                <a:gd name="T121" fmla="*/ 2147483646 h 288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2"/>
                <a:gd name="T184" fmla="*/ 0 h 288"/>
                <a:gd name="T185" fmla="*/ 452 w 452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5" name="Freeform 13"/>
            <p:cNvSpPr/>
            <p:nvPr/>
          </p:nvSpPr>
          <p:spPr bwMode="auto">
            <a:xfrm flipH="1">
              <a:off x="692761" y="3343759"/>
              <a:ext cx="986526" cy="1184265"/>
            </a:xfrm>
            <a:custGeom>
              <a:avLst/>
              <a:gdLst>
                <a:gd name="T0" fmla="*/ 2147483646 w 1194"/>
                <a:gd name="T1" fmla="*/ 0 h 983"/>
                <a:gd name="T2" fmla="*/ 2147483646 w 1194"/>
                <a:gd name="T3" fmla="*/ 2147483646 h 983"/>
                <a:gd name="T4" fmla="*/ 2147483646 w 1194"/>
                <a:gd name="T5" fmla="*/ 2147483646 h 983"/>
                <a:gd name="T6" fmla="*/ 0 w 1194"/>
                <a:gd name="T7" fmla="*/ 2147483646 h 983"/>
                <a:gd name="T8" fmla="*/ 2147483646 w 1194"/>
                <a:gd name="T9" fmla="*/ 0 h 983"/>
                <a:gd name="T10" fmla="*/ 2147483646 w 1194"/>
                <a:gd name="T11" fmla="*/ 0 h 983"/>
                <a:gd name="T12" fmla="*/ 2147483646 w 1194"/>
                <a:gd name="T13" fmla="*/ 0 h 983"/>
                <a:gd name="T14" fmla="*/ 2147483646 w 1194"/>
                <a:gd name="T15" fmla="*/ 0 h 983"/>
                <a:gd name="T16" fmla="*/ 2147483646 w 1194"/>
                <a:gd name="T17" fmla="*/ 0 h 983"/>
                <a:gd name="T18" fmla="*/ 2147483646 w 1194"/>
                <a:gd name="T19" fmla="*/ 0 h 983"/>
                <a:gd name="T20" fmla="*/ 2147483646 w 1194"/>
                <a:gd name="T21" fmla="*/ 0 h 983"/>
                <a:gd name="T22" fmla="*/ 2147483646 w 1194"/>
                <a:gd name="T23" fmla="*/ 0 h 983"/>
                <a:gd name="T24" fmla="*/ 2147483646 w 1194"/>
                <a:gd name="T25" fmla="*/ 0 h 983"/>
                <a:gd name="T26" fmla="*/ 2147483646 w 1194"/>
                <a:gd name="T27" fmla="*/ 0 h 983"/>
                <a:gd name="T28" fmla="*/ 2147483646 w 1194"/>
                <a:gd name="T29" fmla="*/ 0 h 983"/>
                <a:gd name="T30" fmla="*/ 2147483646 w 1194"/>
                <a:gd name="T31" fmla="*/ 0 h 983"/>
                <a:gd name="T32" fmla="*/ 2147483646 w 1194"/>
                <a:gd name="T33" fmla="*/ 0 h 983"/>
                <a:gd name="T34" fmla="*/ 2147483646 w 1194"/>
                <a:gd name="T35" fmla="*/ 0 h 983"/>
                <a:gd name="T36" fmla="*/ 2147483646 w 1194"/>
                <a:gd name="T37" fmla="*/ 0 h 983"/>
                <a:gd name="T38" fmla="*/ 2147483646 w 1194"/>
                <a:gd name="T39" fmla="*/ 0 h 983"/>
                <a:gd name="T40" fmla="*/ 2147483646 w 1194"/>
                <a:gd name="T41" fmla="*/ 0 h 983"/>
                <a:gd name="T42" fmla="*/ 2147483646 w 1194"/>
                <a:gd name="T43" fmla="*/ 0 h 983"/>
                <a:gd name="T44" fmla="*/ 2147483646 w 1194"/>
                <a:gd name="T45" fmla="*/ 0 h 983"/>
                <a:gd name="T46" fmla="*/ 2147483646 w 1194"/>
                <a:gd name="T47" fmla="*/ 0 h 983"/>
                <a:gd name="T48" fmla="*/ 2147483646 w 1194"/>
                <a:gd name="T49" fmla="*/ 0 h 983"/>
                <a:gd name="T50" fmla="*/ 2147483646 w 1194"/>
                <a:gd name="T51" fmla="*/ 0 h 983"/>
                <a:gd name="T52" fmla="*/ 2147483646 w 1194"/>
                <a:gd name="T53" fmla="*/ 0 h 983"/>
                <a:gd name="T54" fmla="*/ 2147483646 w 1194"/>
                <a:gd name="T55" fmla="*/ 0 h 983"/>
                <a:gd name="T56" fmla="*/ 2147483646 w 1194"/>
                <a:gd name="T57" fmla="*/ 0 h 983"/>
                <a:gd name="T58" fmla="*/ 2147483646 w 1194"/>
                <a:gd name="T59" fmla="*/ 0 h 983"/>
                <a:gd name="T60" fmla="*/ 2147483646 w 1194"/>
                <a:gd name="T61" fmla="*/ 0 h 983"/>
                <a:gd name="T62" fmla="*/ 2147483646 w 1194"/>
                <a:gd name="T63" fmla="*/ 0 h 983"/>
                <a:gd name="T64" fmla="*/ 2147483646 w 1194"/>
                <a:gd name="T65" fmla="*/ 0 h 983"/>
                <a:gd name="T66" fmla="*/ 2147483646 w 1194"/>
                <a:gd name="T67" fmla="*/ 0 h 983"/>
                <a:gd name="T68" fmla="*/ 2147483646 w 1194"/>
                <a:gd name="T69" fmla="*/ 0 h 983"/>
                <a:gd name="T70" fmla="*/ 2147483646 w 1194"/>
                <a:gd name="T71" fmla="*/ 0 h 983"/>
                <a:gd name="T72" fmla="*/ 2147483646 w 1194"/>
                <a:gd name="T73" fmla="*/ 0 h 983"/>
                <a:gd name="T74" fmla="*/ 2147483646 w 1194"/>
                <a:gd name="T75" fmla="*/ 0 h 983"/>
                <a:gd name="T76" fmla="*/ 2147483646 w 1194"/>
                <a:gd name="T77" fmla="*/ 0 h 983"/>
                <a:gd name="T78" fmla="*/ 2147483646 w 1194"/>
                <a:gd name="T79" fmla="*/ 0 h 983"/>
                <a:gd name="T80" fmla="*/ 2147483646 w 1194"/>
                <a:gd name="T81" fmla="*/ 0 h 983"/>
                <a:gd name="T82" fmla="*/ 2147483646 w 1194"/>
                <a:gd name="T83" fmla="*/ 0 h 983"/>
                <a:gd name="T84" fmla="*/ 2147483646 w 1194"/>
                <a:gd name="T85" fmla="*/ 0 h 983"/>
                <a:gd name="T86" fmla="*/ 2147483646 w 1194"/>
                <a:gd name="T87" fmla="*/ 0 h 983"/>
                <a:gd name="T88" fmla="*/ 2147483646 w 1194"/>
                <a:gd name="T89" fmla="*/ 0 h 983"/>
                <a:gd name="T90" fmla="*/ 2147483646 w 1194"/>
                <a:gd name="T91" fmla="*/ 0 h 983"/>
                <a:gd name="T92" fmla="*/ 2147483646 w 1194"/>
                <a:gd name="T93" fmla="*/ 0 h 983"/>
                <a:gd name="T94" fmla="*/ 2147483646 w 1194"/>
                <a:gd name="T95" fmla="*/ 0 h 983"/>
                <a:gd name="T96" fmla="*/ 2147483646 w 1194"/>
                <a:gd name="T97" fmla="*/ 0 h 983"/>
                <a:gd name="T98" fmla="*/ 2147483646 w 1194"/>
                <a:gd name="T99" fmla="*/ 0 h 983"/>
                <a:gd name="T100" fmla="*/ 2147483646 w 1194"/>
                <a:gd name="T101" fmla="*/ 0 h 983"/>
                <a:gd name="T102" fmla="*/ 2147483646 w 1194"/>
                <a:gd name="T103" fmla="*/ 0 h 983"/>
                <a:gd name="T104" fmla="*/ 2147483646 w 1194"/>
                <a:gd name="T105" fmla="*/ 0 h 983"/>
                <a:gd name="T106" fmla="*/ 2147483646 w 1194"/>
                <a:gd name="T107" fmla="*/ 0 h 983"/>
                <a:gd name="T108" fmla="*/ 2147483646 w 1194"/>
                <a:gd name="T109" fmla="*/ 0 h 983"/>
                <a:gd name="T110" fmla="*/ 2147483646 w 1194"/>
                <a:gd name="T111" fmla="*/ 0 h 98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94"/>
                <a:gd name="T169" fmla="*/ 0 h 983"/>
                <a:gd name="T170" fmla="*/ 1194 w 1194"/>
                <a:gd name="T171" fmla="*/ 983 h 9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6" name="Freeform 14"/>
            <p:cNvSpPr/>
            <p:nvPr/>
          </p:nvSpPr>
          <p:spPr bwMode="auto">
            <a:xfrm flipH="1">
              <a:off x="712720" y="3367232"/>
              <a:ext cx="952311" cy="1145855"/>
            </a:xfrm>
            <a:custGeom>
              <a:avLst/>
              <a:gdLst>
                <a:gd name="T0" fmla="*/ 2147483646 w 1151"/>
                <a:gd name="T1" fmla="*/ 0 h 950"/>
                <a:gd name="T2" fmla="*/ 2147483646 w 1151"/>
                <a:gd name="T3" fmla="*/ 2147483646 h 950"/>
                <a:gd name="T4" fmla="*/ 2147483646 w 1151"/>
                <a:gd name="T5" fmla="*/ 2147483646 h 950"/>
                <a:gd name="T6" fmla="*/ 0 w 1151"/>
                <a:gd name="T7" fmla="*/ 2147483646 h 950"/>
                <a:gd name="T8" fmla="*/ 2147483646 w 1151"/>
                <a:gd name="T9" fmla="*/ 2147483646 h 950"/>
                <a:gd name="T10" fmla="*/ 2147483646 w 1151"/>
                <a:gd name="T11" fmla="*/ 2147483646 h 950"/>
                <a:gd name="T12" fmla="*/ 2147483646 w 1151"/>
                <a:gd name="T13" fmla="*/ 2147483646 h 950"/>
                <a:gd name="T14" fmla="*/ 2147483646 w 1151"/>
                <a:gd name="T15" fmla="*/ 2147483646 h 950"/>
                <a:gd name="T16" fmla="*/ 2147483646 w 1151"/>
                <a:gd name="T17" fmla="*/ 2147483646 h 950"/>
                <a:gd name="T18" fmla="*/ 2147483646 w 1151"/>
                <a:gd name="T19" fmla="*/ 2147483646 h 950"/>
                <a:gd name="T20" fmla="*/ 2147483646 w 1151"/>
                <a:gd name="T21" fmla="*/ 2147483646 h 950"/>
                <a:gd name="T22" fmla="*/ 2147483646 w 1151"/>
                <a:gd name="T23" fmla="*/ 2147483646 h 950"/>
                <a:gd name="T24" fmla="*/ 2147483646 w 1151"/>
                <a:gd name="T25" fmla="*/ 2147483646 h 950"/>
                <a:gd name="T26" fmla="*/ 2147483646 w 1151"/>
                <a:gd name="T27" fmla="*/ 2147483646 h 950"/>
                <a:gd name="T28" fmla="*/ 2147483646 w 1151"/>
                <a:gd name="T29" fmla="*/ 2147483646 h 950"/>
                <a:gd name="T30" fmla="*/ 2147483646 w 1151"/>
                <a:gd name="T31" fmla="*/ 2147483646 h 950"/>
                <a:gd name="T32" fmla="*/ 2147483646 w 1151"/>
                <a:gd name="T33" fmla="*/ 2147483646 h 950"/>
                <a:gd name="T34" fmla="*/ 2147483646 w 1151"/>
                <a:gd name="T35" fmla="*/ 2147483646 h 950"/>
                <a:gd name="T36" fmla="*/ 2147483646 w 1151"/>
                <a:gd name="T37" fmla="*/ 2147483646 h 950"/>
                <a:gd name="T38" fmla="*/ 2147483646 w 1151"/>
                <a:gd name="T39" fmla="*/ 2147483646 h 950"/>
                <a:gd name="T40" fmla="*/ 2147483646 w 1151"/>
                <a:gd name="T41" fmla="*/ 2147483646 h 950"/>
                <a:gd name="T42" fmla="*/ 2147483646 w 1151"/>
                <a:gd name="T43" fmla="*/ 2147483646 h 950"/>
                <a:gd name="T44" fmla="*/ 2147483646 w 1151"/>
                <a:gd name="T45" fmla="*/ 2147483646 h 950"/>
                <a:gd name="T46" fmla="*/ 2147483646 w 1151"/>
                <a:gd name="T47" fmla="*/ 2147483646 h 950"/>
                <a:gd name="T48" fmla="*/ 2147483646 w 1151"/>
                <a:gd name="T49" fmla="*/ 2147483646 h 950"/>
                <a:gd name="T50" fmla="*/ 2147483646 w 1151"/>
                <a:gd name="T51" fmla="*/ 2147483646 h 950"/>
                <a:gd name="T52" fmla="*/ 2147483646 w 1151"/>
                <a:gd name="T53" fmla="*/ 2147483646 h 950"/>
                <a:gd name="T54" fmla="*/ 2147483646 w 1151"/>
                <a:gd name="T55" fmla="*/ 2147483646 h 950"/>
                <a:gd name="T56" fmla="*/ 2147483646 w 1151"/>
                <a:gd name="T57" fmla="*/ 2147483646 h 950"/>
                <a:gd name="T58" fmla="*/ 2147483646 w 1151"/>
                <a:gd name="T59" fmla="*/ 2147483646 h 950"/>
                <a:gd name="T60" fmla="*/ 2147483646 w 1151"/>
                <a:gd name="T61" fmla="*/ 2147483646 h 950"/>
                <a:gd name="T62" fmla="*/ 2147483646 w 1151"/>
                <a:gd name="T63" fmla="*/ 2147483646 h 950"/>
                <a:gd name="T64" fmla="*/ 2147483646 w 1151"/>
                <a:gd name="T65" fmla="*/ 2147483646 h 950"/>
                <a:gd name="T66" fmla="*/ 2147483646 w 1151"/>
                <a:gd name="T67" fmla="*/ 2147483646 h 950"/>
                <a:gd name="T68" fmla="*/ 2147483646 w 1151"/>
                <a:gd name="T69" fmla="*/ 2147483646 h 950"/>
                <a:gd name="T70" fmla="*/ 2147483646 w 1151"/>
                <a:gd name="T71" fmla="*/ 2147483646 h 950"/>
                <a:gd name="T72" fmla="*/ 2147483646 w 1151"/>
                <a:gd name="T73" fmla="*/ 2147483646 h 950"/>
                <a:gd name="T74" fmla="*/ 2147483646 w 1151"/>
                <a:gd name="T75" fmla="*/ 2147483646 h 950"/>
                <a:gd name="T76" fmla="*/ 2147483646 w 1151"/>
                <a:gd name="T77" fmla="*/ 2147483646 h 950"/>
                <a:gd name="T78" fmla="*/ 2147483646 w 1151"/>
                <a:gd name="T79" fmla="*/ 2147483646 h 950"/>
                <a:gd name="T80" fmla="*/ 2147483646 w 1151"/>
                <a:gd name="T81" fmla="*/ 2147483646 h 950"/>
                <a:gd name="T82" fmla="*/ 2147483646 w 1151"/>
                <a:gd name="T83" fmla="*/ 2147483646 h 950"/>
                <a:gd name="T84" fmla="*/ 2147483646 w 1151"/>
                <a:gd name="T85" fmla="*/ 2147483646 h 950"/>
                <a:gd name="T86" fmla="*/ 2147483646 w 1151"/>
                <a:gd name="T87" fmla="*/ 2147483646 h 950"/>
                <a:gd name="T88" fmla="*/ 2147483646 w 1151"/>
                <a:gd name="T89" fmla="*/ 2147483646 h 950"/>
                <a:gd name="T90" fmla="*/ 2147483646 w 1151"/>
                <a:gd name="T91" fmla="*/ 2147483646 h 950"/>
                <a:gd name="T92" fmla="*/ 2147483646 w 1151"/>
                <a:gd name="T93" fmla="*/ 2147483646 h 950"/>
                <a:gd name="T94" fmla="*/ 2147483646 w 1151"/>
                <a:gd name="T95" fmla="*/ 2147483646 h 950"/>
                <a:gd name="T96" fmla="*/ 2147483646 w 1151"/>
                <a:gd name="T97" fmla="*/ 2147483646 h 950"/>
                <a:gd name="T98" fmla="*/ 2147483646 w 1151"/>
                <a:gd name="T99" fmla="*/ 2147483646 h 950"/>
                <a:gd name="T100" fmla="*/ 2147483646 w 1151"/>
                <a:gd name="T101" fmla="*/ 2147483646 h 950"/>
                <a:gd name="T102" fmla="*/ 2147483646 w 1151"/>
                <a:gd name="T103" fmla="*/ 2147483646 h 950"/>
                <a:gd name="T104" fmla="*/ 2147483646 w 1151"/>
                <a:gd name="T105" fmla="*/ 2147483646 h 950"/>
                <a:gd name="T106" fmla="*/ 2147483646 w 1151"/>
                <a:gd name="T107" fmla="*/ 2147483646 h 950"/>
                <a:gd name="T108" fmla="*/ 2147483646 w 1151"/>
                <a:gd name="T109" fmla="*/ 2147483646 h 950"/>
                <a:gd name="T110" fmla="*/ 2147483646 w 1151"/>
                <a:gd name="T111" fmla="*/ 2147483646 h 950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51"/>
                <a:gd name="T169" fmla="*/ 0 h 950"/>
                <a:gd name="T170" fmla="*/ 1151 w 1151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7" name="Freeform 15"/>
            <p:cNvSpPr/>
            <p:nvPr/>
          </p:nvSpPr>
          <p:spPr bwMode="auto">
            <a:xfrm flipH="1">
              <a:off x="732678" y="3392838"/>
              <a:ext cx="915246" cy="1107447"/>
            </a:xfrm>
            <a:custGeom>
              <a:avLst/>
              <a:gdLst>
                <a:gd name="T0" fmla="*/ 2147483646 w 1111"/>
                <a:gd name="T1" fmla="*/ 0 h 918"/>
                <a:gd name="T2" fmla="*/ 2147483646 w 1111"/>
                <a:gd name="T3" fmla="*/ 2147483646 h 918"/>
                <a:gd name="T4" fmla="*/ 2147483646 w 1111"/>
                <a:gd name="T5" fmla="*/ 2147483646 h 918"/>
                <a:gd name="T6" fmla="*/ 0 w 1111"/>
                <a:gd name="T7" fmla="*/ 2147483646 h 918"/>
                <a:gd name="T8" fmla="*/ 2147483646 w 1111"/>
                <a:gd name="T9" fmla="*/ 2147483646 h 918"/>
                <a:gd name="T10" fmla="*/ 2147483646 w 1111"/>
                <a:gd name="T11" fmla="*/ 2147483646 h 918"/>
                <a:gd name="T12" fmla="*/ 2147483646 w 1111"/>
                <a:gd name="T13" fmla="*/ 2147483646 h 918"/>
                <a:gd name="T14" fmla="*/ 2147483646 w 1111"/>
                <a:gd name="T15" fmla="*/ 2147483646 h 918"/>
                <a:gd name="T16" fmla="*/ 2147483646 w 1111"/>
                <a:gd name="T17" fmla="*/ 2147483646 h 918"/>
                <a:gd name="T18" fmla="*/ 2147483646 w 1111"/>
                <a:gd name="T19" fmla="*/ 2147483646 h 918"/>
                <a:gd name="T20" fmla="*/ 2147483646 w 1111"/>
                <a:gd name="T21" fmla="*/ 2147483646 h 918"/>
                <a:gd name="T22" fmla="*/ 2147483646 w 1111"/>
                <a:gd name="T23" fmla="*/ 2147483646 h 918"/>
                <a:gd name="T24" fmla="*/ 2147483646 w 1111"/>
                <a:gd name="T25" fmla="*/ 2147483646 h 918"/>
                <a:gd name="T26" fmla="*/ 2147483646 w 1111"/>
                <a:gd name="T27" fmla="*/ 2147483646 h 918"/>
                <a:gd name="T28" fmla="*/ 2147483646 w 1111"/>
                <a:gd name="T29" fmla="*/ 2147483646 h 918"/>
                <a:gd name="T30" fmla="*/ 2147483646 w 1111"/>
                <a:gd name="T31" fmla="*/ 2147483646 h 918"/>
                <a:gd name="T32" fmla="*/ 2147483646 w 1111"/>
                <a:gd name="T33" fmla="*/ 2147483646 h 918"/>
                <a:gd name="T34" fmla="*/ 2147483646 w 1111"/>
                <a:gd name="T35" fmla="*/ 2147483646 h 918"/>
                <a:gd name="T36" fmla="*/ 2147483646 w 1111"/>
                <a:gd name="T37" fmla="*/ 2147483646 h 918"/>
                <a:gd name="T38" fmla="*/ 2147483646 w 1111"/>
                <a:gd name="T39" fmla="*/ 2147483646 h 918"/>
                <a:gd name="T40" fmla="*/ 2147483646 w 1111"/>
                <a:gd name="T41" fmla="*/ 2147483646 h 918"/>
                <a:gd name="T42" fmla="*/ 2147483646 w 1111"/>
                <a:gd name="T43" fmla="*/ 2147483646 h 918"/>
                <a:gd name="T44" fmla="*/ 2147483646 w 1111"/>
                <a:gd name="T45" fmla="*/ 2147483646 h 918"/>
                <a:gd name="T46" fmla="*/ 2147483646 w 1111"/>
                <a:gd name="T47" fmla="*/ 2147483646 h 918"/>
                <a:gd name="T48" fmla="*/ 2147483646 w 1111"/>
                <a:gd name="T49" fmla="*/ 2147483646 h 918"/>
                <a:gd name="T50" fmla="*/ 2147483646 w 1111"/>
                <a:gd name="T51" fmla="*/ 2147483646 h 918"/>
                <a:gd name="T52" fmla="*/ 2147483646 w 1111"/>
                <a:gd name="T53" fmla="*/ 2147483646 h 918"/>
                <a:gd name="T54" fmla="*/ 2147483646 w 1111"/>
                <a:gd name="T55" fmla="*/ 2147483646 h 918"/>
                <a:gd name="T56" fmla="*/ 2147483646 w 1111"/>
                <a:gd name="T57" fmla="*/ 2147483646 h 918"/>
                <a:gd name="T58" fmla="*/ 2147483646 w 1111"/>
                <a:gd name="T59" fmla="*/ 2147483646 h 918"/>
                <a:gd name="T60" fmla="*/ 2147483646 w 1111"/>
                <a:gd name="T61" fmla="*/ 2147483646 h 918"/>
                <a:gd name="T62" fmla="*/ 2147483646 w 1111"/>
                <a:gd name="T63" fmla="*/ 2147483646 h 918"/>
                <a:gd name="T64" fmla="*/ 2147483646 w 1111"/>
                <a:gd name="T65" fmla="*/ 2147483646 h 918"/>
                <a:gd name="T66" fmla="*/ 2147483646 w 1111"/>
                <a:gd name="T67" fmla="*/ 2147483646 h 918"/>
                <a:gd name="T68" fmla="*/ 2147483646 w 1111"/>
                <a:gd name="T69" fmla="*/ 2147483646 h 918"/>
                <a:gd name="T70" fmla="*/ 2147483646 w 1111"/>
                <a:gd name="T71" fmla="*/ 2147483646 h 918"/>
                <a:gd name="T72" fmla="*/ 2147483646 w 1111"/>
                <a:gd name="T73" fmla="*/ 2147483646 h 918"/>
                <a:gd name="T74" fmla="*/ 2147483646 w 1111"/>
                <a:gd name="T75" fmla="*/ 2147483646 h 918"/>
                <a:gd name="T76" fmla="*/ 2147483646 w 1111"/>
                <a:gd name="T77" fmla="*/ 2147483646 h 918"/>
                <a:gd name="T78" fmla="*/ 2147483646 w 1111"/>
                <a:gd name="T79" fmla="*/ 2147483646 h 918"/>
                <a:gd name="T80" fmla="*/ 2147483646 w 1111"/>
                <a:gd name="T81" fmla="*/ 2147483646 h 918"/>
                <a:gd name="T82" fmla="*/ 2147483646 w 1111"/>
                <a:gd name="T83" fmla="*/ 2147483646 h 918"/>
                <a:gd name="T84" fmla="*/ 2147483646 w 1111"/>
                <a:gd name="T85" fmla="*/ 2147483646 h 918"/>
                <a:gd name="T86" fmla="*/ 2147483646 w 1111"/>
                <a:gd name="T87" fmla="*/ 2147483646 h 918"/>
                <a:gd name="T88" fmla="*/ 2147483646 w 1111"/>
                <a:gd name="T89" fmla="*/ 2147483646 h 918"/>
                <a:gd name="T90" fmla="*/ 2147483646 w 1111"/>
                <a:gd name="T91" fmla="*/ 2147483646 h 918"/>
                <a:gd name="T92" fmla="*/ 2147483646 w 1111"/>
                <a:gd name="T93" fmla="*/ 2147483646 h 918"/>
                <a:gd name="T94" fmla="*/ 2147483646 w 1111"/>
                <a:gd name="T95" fmla="*/ 2147483646 h 918"/>
                <a:gd name="T96" fmla="*/ 2147483646 w 1111"/>
                <a:gd name="T97" fmla="*/ 2147483646 h 918"/>
                <a:gd name="T98" fmla="*/ 2147483646 w 1111"/>
                <a:gd name="T99" fmla="*/ 2147483646 h 918"/>
                <a:gd name="T100" fmla="*/ 2147483646 w 1111"/>
                <a:gd name="T101" fmla="*/ 2147483646 h 918"/>
                <a:gd name="T102" fmla="*/ 2147483646 w 1111"/>
                <a:gd name="T103" fmla="*/ 2147483646 h 918"/>
                <a:gd name="T104" fmla="*/ 2147483646 w 1111"/>
                <a:gd name="T105" fmla="*/ 2147483646 h 918"/>
                <a:gd name="T106" fmla="*/ 2147483646 w 1111"/>
                <a:gd name="T107" fmla="*/ 2147483646 h 918"/>
                <a:gd name="T108" fmla="*/ 2147483646 w 1111"/>
                <a:gd name="T109" fmla="*/ 2147483646 h 918"/>
                <a:gd name="T110" fmla="*/ 2147483646 w 1111"/>
                <a:gd name="T111" fmla="*/ 2147483646 h 918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11"/>
                <a:gd name="T169" fmla="*/ 0 h 918"/>
                <a:gd name="T170" fmla="*/ 1111 w 1111"/>
                <a:gd name="T171" fmla="*/ 918 h 9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8" name="Freeform 16"/>
            <p:cNvSpPr/>
            <p:nvPr/>
          </p:nvSpPr>
          <p:spPr bwMode="auto">
            <a:xfrm flipH="1">
              <a:off x="752638" y="3416309"/>
              <a:ext cx="881030" cy="1066905"/>
            </a:xfrm>
            <a:custGeom>
              <a:avLst/>
              <a:gdLst>
                <a:gd name="T0" fmla="*/ 2147483646 w 1069"/>
                <a:gd name="T1" fmla="*/ 0 h 885"/>
                <a:gd name="T2" fmla="*/ 2147483646 w 1069"/>
                <a:gd name="T3" fmla="*/ 2147483646 h 885"/>
                <a:gd name="T4" fmla="*/ 2147483646 w 1069"/>
                <a:gd name="T5" fmla="*/ 2147483646 h 885"/>
                <a:gd name="T6" fmla="*/ 0 w 1069"/>
                <a:gd name="T7" fmla="*/ 2147483646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w 1069"/>
                <a:gd name="T105" fmla="*/ 0 h 885"/>
                <a:gd name="T106" fmla="*/ 0 w 1069"/>
                <a:gd name="T107" fmla="*/ 0 h 885"/>
                <a:gd name="T108" fmla="*/ 0 w 1069"/>
                <a:gd name="T109" fmla="*/ 0 h 885"/>
                <a:gd name="T110" fmla="*/ 0 w 1069"/>
                <a:gd name="T111" fmla="*/ 0 h 885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69"/>
                <a:gd name="T169" fmla="*/ 0 h 885"/>
                <a:gd name="T170" fmla="*/ 1069 w 1069"/>
                <a:gd name="T171" fmla="*/ 885 h 88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9" name="Freeform 17"/>
            <p:cNvSpPr/>
            <p:nvPr/>
          </p:nvSpPr>
          <p:spPr bwMode="auto">
            <a:xfrm flipH="1">
              <a:off x="769745" y="3437647"/>
              <a:ext cx="846815" cy="1030631"/>
            </a:xfrm>
            <a:custGeom>
              <a:avLst/>
              <a:gdLst>
                <a:gd name="T0" fmla="*/ 2147483646 w 1028"/>
                <a:gd name="T1" fmla="*/ 0 h 853"/>
                <a:gd name="T2" fmla="*/ 2147483646 w 1028"/>
                <a:gd name="T3" fmla="*/ 2147483646 h 853"/>
                <a:gd name="T4" fmla="*/ 2147483646 w 1028"/>
                <a:gd name="T5" fmla="*/ 2147483646 h 853"/>
                <a:gd name="T6" fmla="*/ 0 w 1028"/>
                <a:gd name="T7" fmla="*/ 2147483646 h 853"/>
                <a:gd name="T8" fmla="*/ 2147483646 w 1028"/>
                <a:gd name="T9" fmla="*/ 2147483646 h 853"/>
                <a:gd name="T10" fmla="*/ 2147483646 w 1028"/>
                <a:gd name="T11" fmla="*/ 2147483646 h 853"/>
                <a:gd name="T12" fmla="*/ 2147483646 w 1028"/>
                <a:gd name="T13" fmla="*/ 2147483646 h 853"/>
                <a:gd name="T14" fmla="*/ 2147483646 w 1028"/>
                <a:gd name="T15" fmla="*/ 2147483646 h 853"/>
                <a:gd name="T16" fmla="*/ 2147483646 w 1028"/>
                <a:gd name="T17" fmla="*/ 2147483646 h 853"/>
                <a:gd name="T18" fmla="*/ 2147483646 w 1028"/>
                <a:gd name="T19" fmla="*/ 2147483646 h 853"/>
                <a:gd name="T20" fmla="*/ 2147483646 w 1028"/>
                <a:gd name="T21" fmla="*/ 2147483646 h 853"/>
                <a:gd name="T22" fmla="*/ 2147483646 w 1028"/>
                <a:gd name="T23" fmla="*/ 2147483646 h 853"/>
                <a:gd name="T24" fmla="*/ 2147483646 w 1028"/>
                <a:gd name="T25" fmla="*/ 2147483646 h 853"/>
                <a:gd name="T26" fmla="*/ 2147483646 w 1028"/>
                <a:gd name="T27" fmla="*/ 2147483646 h 853"/>
                <a:gd name="T28" fmla="*/ 2147483646 w 1028"/>
                <a:gd name="T29" fmla="*/ 2147483646 h 853"/>
                <a:gd name="T30" fmla="*/ 2147483646 w 1028"/>
                <a:gd name="T31" fmla="*/ 2147483646 h 853"/>
                <a:gd name="T32" fmla="*/ 2147483646 w 1028"/>
                <a:gd name="T33" fmla="*/ 2147483646 h 853"/>
                <a:gd name="T34" fmla="*/ 2147483646 w 1028"/>
                <a:gd name="T35" fmla="*/ 2147483646 h 853"/>
                <a:gd name="T36" fmla="*/ 2147483646 w 1028"/>
                <a:gd name="T37" fmla="*/ 2147483646 h 853"/>
                <a:gd name="T38" fmla="*/ 2147483646 w 1028"/>
                <a:gd name="T39" fmla="*/ 2147483646 h 853"/>
                <a:gd name="T40" fmla="*/ 2147483646 w 1028"/>
                <a:gd name="T41" fmla="*/ 2147483646 h 853"/>
                <a:gd name="T42" fmla="*/ 2147483646 w 1028"/>
                <a:gd name="T43" fmla="*/ 2147483646 h 853"/>
                <a:gd name="T44" fmla="*/ 2147483646 w 1028"/>
                <a:gd name="T45" fmla="*/ 2147483646 h 853"/>
                <a:gd name="T46" fmla="*/ 2147483646 w 1028"/>
                <a:gd name="T47" fmla="*/ 2147483646 h 853"/>
                <a:gd name="T48" fmla="*/ 2147483646 w 1028"/>
                <a:gd name="T49" fmla="*/ 2147483646 h 853"/>
                <a:gd name="T50" fmla="*/ 2147483646 w 1028"/>
                <a:gd name="T51" fmla="*/ 2147483646 h 853"/>
                <a:gd name="T52" fmla="*/ 2147483646 w 1028"/>
                <a:gd name="T53" fmla="*/ 2147483646 h 853"/>
                <a:gd name="T54" fmla="*/ 2147483646 w 1028"/>
                <a:gd name="T55" fmla="*/ 2147483646 h 853"/>
                <a:gd name="T56" fmla="*/ 2147483646 w 1028"/>
                <a:gd name="T57" fmla="*/ 2147483646 h 853"/>
                <a:gd name="T58" fmla="*/ 2147483646 w 1028"/>
                <a:gd name="T59" fmla="*/ 2147483646 h 853"/>
                <a:gd name="T60" fmla="*/ 2147483646 w 1028"/>
                <a:gd name="T61" fmla="*/ 2147483646 h 853"/>
                <a:gd name="T62" fmla="*/ 2147483646 w 1028"/>
                <a:gd name="T63" fmla="*/ 2147483646 h 853"/>
                <a:gd name="T64" fmla="*/ 2147483646 w 1028"/>
                <a:gd name="T65" fmla="*/ 2147483646 h 853"/>
                <a:gd name="T66" fmla="*/ 2147483646 w 1028"/>
                <a:gd name="T67" fmla="*/ 2147483646 h 853"/>
                <a:gd name="T68" fmla="*/ 2147483646 w 1028"/>
                <a:gd name="T69" fmla="*/ 2147483646 h 853"/>
                <a:gd name="T70" fmla="*/ 2147483646 w 1028"/>
                <a:gd name="T71" fmla="*/ 2147483646 h 853"/>
                <a:gd name="T72" fmla="*/ 2147483646 w 1028"/>
                <a:gd name="T73" fmla="*/ 2147483646 h 853"/>
                <a:gd name="T74" fmla="*/ 2147483646 w 1028"/>
                <a:gd name="T75" fmla="*/ 2147483646 h 853"/>
                <a:gd name="T76" fmla="*/ 2147483646 w 1028"/>
                <a:gd name="T77" fmla="*/ 2147483646 h 853"/>
                <a:gd name="T78" fmla="*/ 2147483646 w 1028"/>
                <a:gd name="T79" fmla="*/ 2147483646 h 853"/>
                <a:gd name="T80" fmla="*/ 2147483646 w 1028"/>
                <a:gd name="T81" fmla="*/ 2147483646 h 853"/>
                <a:gd name="T82" fmla="*/ 2147483646 w 1028"/>
                <a:gd name="T83" fmla="*/ 2147483646 h 853"/>
                <a:gd name="T84" fmla="*/ 2147483646 w 1028"/>
                <a:gd name="T85" fmla="*/ 2147483646 h 853"/>
                <a:gd name="T86" fmla="*/ 2147483646 w 1028"/>
                <a:gd name="T87" fmla="*/ 2147483646 h 853"/>
                <a:gd name="T88" fmla="*/ 2147483646 w 1028"/>
                <a:gd name="T89" fmla="*/ 2147483646 h 853"/>
                <a:gd name="T90" fmla="*/ 2147483646 w 1028"/>
                <a:gd name="T91" fmla="*/ 2147483646 h 853"/>
                <a:gd name="T92" fmla="*/ 2147483646 w 1028"/>
                <a:gd name="T93" fmla="*/ 2147483646 h 853"/>
                <a:gd name="T94" fmla="*/ 2147483646 w 1028"/>
                <a:gd name="T95" fmla="*/ 2147483646 h 853"/>
                <a:gd name="T96" fmla="*/ 2147483646 w 1028"/>
                <a:gd name="T97" fmla="*/ 2147483646 h 853"/>
                <a:gd name="T98" fmla="*/ 2147483646 w 1028"/>
                <a:gd name="T99" fmla="*/ 2147483646 h 853"/>
                <a:gd name="T100" fmla="*/ 2147483646 w 1028"/>
                <a:gd name="T101" fmla="*/ 2147483646 h 853"/>
                <a:gd name="T102" fmla="*/ 2147483646 w 1028"/>
                <a:gd name="T103" fmla="*/ 2147483646 h 853"/>
                <a:gd name="T104" fmla="*/ 2147483646 w 1028"/>
                <a:gd name="T105" fmla="*/ 2147483646 h 853"/>
                <a:gd name="T106" fmla="*/ 2147483646 w 1028"/>
                <a:gd name="T107" fmla="*/ 2147483646 h 853"/>
                <a:gd name="T108" fmla="*/ 2147483646 w 1028"/>
                <a:gd name="T109" fmla="*/ 2147483646 h 853"/>
                <a:gd name="T110" fmla="*/ 2147483646 w 1028"/>
                <a:gd name="T111" fmla="*/ 2147483646 h 853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28"/>
                <a:gd name="T169" fmla="*/ 0 h 853"/>
                <a:gd name="T170" fmla="*/ 1028 w 1028"/>
                <a:gd name="T171" fmla="*/ 853 h 8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0" name="Freeform 18"/>
            <p:cNvSpPr/>
            <p:nvPr/>
          </p:nvSpPr>
          <p:spPr bwMode="auto">
            <a:xfrm flipH="1">
              <a:off x="786852" y="3461120"/>
              <a:ext cx="815452" cy="992221"/>
            </a:xfrm>
            <a:custGeom>
              <a:avLst/>
              <a:gdLst>
                <a:gd name="T0" fmla="*/ 2147483646 w 986"/>
                <a:gd name="T1" fmla="*/ 0 h 822"/>
                <a:gd name="T2" fmla="*/ 2147483646 w 986"/>
                <a:gd name="T3" fmla="*/ 2147483646 h 822"/>
                <a:gd name="T4" fmla="*/ 2147483646 w 986"/>
                <a:gd name="T5" fmla="*/ 2147483646 h 822"/>
                <a:gd name="T6" fmla="*/ 0 w 986"/>
                <a:gd name="T7" fmla="*/ 2147483646 h 822"/>
                <a:gd name="T8" fmla="*/ 2147483646 w 986"/>
                <a:gd name="T9" fmla="*/ 2147483646 h 822"/>
                <a:gd name="T10" fmla="*/ 2147483646 w 986"/>
                <a:gd name="T11" fmla="*/ 2147483646 h 822"/>
                <a:gd name="T12" fmla="*/ 2147483646 w 986"/>
                <a:gd name="T13" fmla="*/ 2147483646 h 822"/>
                <a:gd name="T14" fmla="*/ 2147483646 w 986"/>
                <a:gd name="T15" fmla="*/ 2147483646 h 822"/>
                <a:gd name="T16" fmla="*/ 2147483646 w 986"/>
                <a:gd name="T17" fmla="*/ 2147483646 h 822"/>
                <a:gd name="T18" fmla="*/ 2147483646 w 986"/>
                <a:gd name="T19" fmla="*/ 2147483646 h 822"/>
                <a:gd name="T20" fmla="*/ 2147483646 w 986"/>
                <a:gd name="T21" fmla="*/ 2147483646 h 822"/>
                <a:gd name="T22" fmla="*/ 2147483646 w 986"/>
                <a:gd name="T23" fmla="*/ 2147483646 h 822"/>
                <a:gd name="T24" fmla="*/ 2147483646 w 986"/>
                <a:gd name="T25" fmla="*/ 2147483646 h 822"/>
                <a:gd name="T26" fmla="*/ 2147483646 w 986"/>
                <a:gd name="T27" fmla="*/ 2147483646 h 822"/>
                <a:gd name="T28" fmla="*/ 2147483646 w 986"/>
                <a:gd name="T29" fmla="*/ 2147483646 h 822"/>
                <a:gd name="T30" fmla="*/ 2147483646 w 986"/>
                <a:gd name="T31" fmla="*/ 2147483646 h 822"/>
                <a:gd name="T32" fmla="*/ 2147483646 w 986"/>
                <a:gd name="T33" fmla="*/ 2147483646 h 822"/>
                <a:gd name="T34" fmla="*/ 2147483646 w 986"/>
                <a:gd name="T35" fmla="*/ 2147483646 h 822"/>
                <a:gd name="T36" fmla="*/ 2147483646 w 986"/>
                <a:gd name="T37" fmla="*/ 2147483646 h 822"/>
                <a:gd name="T38" fmla="*/ 2147483646 w 986"/>
                <a:gd name="T39" fmla="*/ 2147483646 h 822"/>
                <a:gd name="T40" fmla="*/ 2147483646 w 986"/>
                <a:gd name="T41" fmla="*/ 0 h 822"/>
                <a:gd name="T42" fmla="*/ 2147483646 w 986"/>
                <a:gd name="T43" fmla="*/ 2147483646 h 822"/>
                <a:gd name="T44" fmla="*/ 2147483646 w 986"/>
                <a:gd name="T45" fmla="*/ 2147483646 h 822"/>
                <a:gd name="T46" fmla="*/ 2147483646 w 986"/>
                <a:gd name="T47" fmla="*/ 2147483646 h 822"/>
                <a:gd name="T48" fmla="*/ 2147483646 w 986"/>
                <a:gd name="T49" fmla="*/ 2147483646 h 822"/>
                <a:gd name="T50" fmla="*/ 2147483646 w 986"/>
                <a:gd name="T51" fmla="*/ 2147483646 h 822"/>
                <a:gd name="T52" fmla="*/ 2147483646 w 986"/>
                <a:gd name="T53" fmla="*/ 2147483646 h 822"/>
                <a:gd name="T54" fmla="*/ 2147483646 w 986"/>
                <a:gd name="T55" fmla="*/ 2147483646 h 822"/>
                <a:gd name="T56" fmla="*/ 2147483646 w 986"/>
                <a:gd name="T57" fmla="*/ 2147483646 h 822"/>
                <a:gd name="T58" fmla="*/ 2147483646 w 986"/>
                <a:gd name="T59" fmla="*/ 2147483646 h 822"/>
                <a:gd name="T60" fmla="*/ 2147483646 w 986"/>
                <a:gd name="T61" fmla="*/ 2147483646 h 822"/>
                <a:gd name="T62" fmla="*/ 2147483646 w 986"/>
                <a:gd name="T63" fmla="*/ 2147483646 h 822"/>
                <a:gd name="T64" fmla="*/ 2147483646 w 986"/>
                <a:gd name="T65" fmla="*/ 2147483646 h 822"/>
                <a:gd name="T66" fmla="*/ 2147483646 w 986"/>
                <a:gd name="T67" fmla="*/ 2147483646 h 822"/>
                <a:gd name="T68" fmla="*/ 2147483646 w 986"/>
                <a:gd name="T69" fmla="*/ 2147483646 h 822"/>
                <a:gd name="T70" fmla="*/ 2147483646 w 986"/>
                <a:gd name="T71" fmla="*/ 2147483646 h 822"/>
                <a:gd name="T72" fmla="*/ 2147483646 w 986"/>
                <a:gd name="T73" fmla="*/ 2147483646 h 822"/>
                <a:gd name="T74" fmla="*/ 2147483646 w 986"/>
                <a:gd name="T75" fmla="*/ 2147483646 h 822"/>
                <a:gd name="T76" fmla="*/ 2147483646 w 986"/>
                <a:gd name="T77" fmla="*/ 2147483646 h 822"/>
                <a:gd name="T78" fmla="*/ 2147483646 w 986"/>
                <a:gd name="T79" fmla="*/ 2147483646 h 822"/>
                <a:gd name="T80" fmla="*/ 2147483646 w 986"/>
                <a:gd name="T81" fmla="*/ 2147483646 h 822"/>
                <a:gd name="T82" fmla="*/ 2147483646 w 986"/>
                <a:gd name="T83" fmla="*/ 2147483646 h 822"/>
                <a:gd name="T84" fmla="*/ 2147483646 w 986"/>
                <a:gd name="T85" fmla="*/ 2147483646 h 822"/>
                <a:gd name="T86" fmla="*/ 2147483646 w 986"/>
                <a:gd name="T87" fmla="*/ 2147483646 h 822"/>
                <a:gd name="T88" fmla="*/ 2147483646 w 986"/>
                <a:gd name="T89" fmla="*/ 2147483646 h 822"/>
                <a:gd name="T90" fmla="*/ 2147483646 w 986"/>
                <a:gd name="T91" fmla="*/ 2147483646 h 822"/>
                <a:gd name="T92" fmla="*/ 2147483646 w 986"/>
                <a:gd name="T93" fmla="*/ 2147483646 h 822"/>
                <a:gd name="T94" fmla="*/ 2147483646 w 986"/>
                <a:gd name="T95" fmla="*/ 2147483646 h 822"/>
                <a:gd name="T96" fmla="*/ 2147483646 w 986"/>
                <a:gd name="T97" fmla="*/ 2147483646 h 822"/>
                <a:gd name="T98" fmla="*/ 2147483646 w 986"/>
                <a:gd name="T99" fmla="*/ 2147483646 h 822"/>
                <a:gd name="T100" fmla="*/ 2147483646 w 986"/>
                <a:gd name="T101" fmla="*/ 2147483646 h 822"/>
                <a:gd name="T102" fmla="*/ 2147483646 w 986"/>
                <a:gd name="T103" fmla="*/ 2147483646 h 822"/>
                <a:gd name="T104" fmla="*/ 2147483646 w 986"/>
                <a:gd name="T105" fmla="*/ 2147483646 h 822"/>
                <a:gd name="T106" fmla="*/ 2147483646 w 986"/>
                <a:gd name="T107" fmla="*/ 2147483646 h 822"/>
                <a:gd name="T108" fmla="*/ 2147483646 w 986"/>
                <a:gd name="T109" fmla="*/ 2147483646 h 822"/>
                <a:gd name="T110" fmla="*/ 2147483646 w 986"/>
                <a:gd name="T111" fmla="*/ 2147483646 h 822"/>
                <a:gd name="T112" fmla="*/ 17694720 60000 65536"/>
                <a:gd name="T113" fmla="*/ 0 60000 65536"/>
                <a:gd name="T114" fmla="*/ 5898240 60000 65536"/>
                <a:gd name="T115" fmla="*/ 1179648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6"/>
                <a:gd name="T169" fmla="*/ 0 h 822"/>
                <a:gd name="T170" fmla="*/ 986 w 986"/>
                <a:gd name="T171" fmla="*/ 822 h 82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1" name="Freeform 19"/>
            <p:cNvSpPr/>
            <p:nvPr/>
          </p:nvSpPr>
          <p:spPr bwMode="auto">
            <a:xfrm flipH="1">
              <a:off x="806810" y="3484591"/>
              <a:ext cx="778387" cy="951679"/>
            </a:xfrm>
            <a:custGeom>
              <a:avLst/>
              <a:gdLst>
                <a:gd name="T0" fmla="*/ 2147483646 w 945"/>
                <a:gd name="T1" fmla="*/ 0 h 789"/>
                <a:gd name="T2" fmla="*/ 2147483646 w 945"/>
                <a:gd name="T3" fmla="*/ 2147483646 h 789"/>
                <a:gd name="T4" fmla="*/ 2147483646 w 945"/>
                <a:gd name="T5" fmla="*/ 2147483646 h 789"/>
                <a:gd name="T6" fmla="*/ 0 w 945"/>
                <a:gd name="T7" fmla="*/ 2147483646 h 789"/>
                <a:gd name="T8" fmla="*/ 2147483646 w 945"/>
                <a:gd name="T9" fmla="*/ 2147483646 h 789"/>
                <a:gd name="T10" fmla="*/ 2147483646 w 945"/>
                <a:gd name="T11" fmla="*/ 2147483646 h 789"/>
                <a:gd name="T12" fmla="*/ 2147483646 w 945"/>
                <a:gd name="T13" fmla="*/ 2147483646 h 789"/>
                <a:gd name="T14" fmla="*/ 2147483646 w 945"/>
                <a:gd name="T15" fmla="*/ 2147483646 h 789"/>
                <a:gd name="T16" fmla="*/ 2147483646 w 945"/>
                <a:gd name="T17" fmla="*/ 2147483646 h 789"/>
                <a:gd name="T18" fmla="*/ 2147483646 w 945"/>
                <a:gd name="T19" fmla="*/ 2147483646 h 789"/>
                <a:gd name="T20" fmla="*/ 2147483646 w 945"/>
                <a:gd name="T21" fmla="*/ 2147483646 h 789"/>
                <a:gd name="T22" fmla="*/ 2147483646 w 945"/>
                <a:gd name="T23" fmla="*/ 2147483646 h 789"/>
                <a:gd name="T24" fmla="*/ 2147483646 w 945"/>
                <a:gd name="T25" fmla="*/ 2147483646 h 789"/>
                <a:gd name="T26" fmla="*/ 2147483646 w 945"/>
                <a:gd name="T27" fmla="*/ 2147483646 h 789"/>
                <a:gd name="T28" fmla="*/ 2147483646 w 945"/>
                <a:gd name="T29" fmla="*/ 2147483646 h 789"/>
                <a:gd name="T30" fmla="*/ 2147483646 w 945"/>
                <a:gd name="T31" fmla="*/ 2147483646 h 789"/>
                <a:gd name="T32" fmla="*/ 2147483646 w 945"/>
                <a:gd name="T33" fmla="*/ 2147483646 h 789"/>
                <a:gd name="T34" fmla="*/ 2147483646 w 945"/>
                <a:gd name="T35" fmla="*/ 2147483646 h 789"/>
                <a:gd name="T36" fmla="*/ 2147483646 w 945"/>
                <a:gd name="T37" fmla="*/ 2147483646 h 789"/>
                <a:gd name="T38" fmla="*/ 2147483646 w 945"/>
                <a:gd name="T39" fmla="*/ 2147483646 h 789"/>
                <a:gd name="T40" fmla="*/ 2147483646 w 945"/>
                <a:gd name="T41" fmla="*/ 2147483646 h 789"/>
                <a:gd name="T42" fmla="*/ 2147483646 w 945"/>
                <a:gd name="T43" fmla="*/ 2147483646 h 789"/>
                <a:gd name="T44" fmla="*/ 2147483646 w 945"/>
                <a:gd name="T45" fmla="*/ 2147483646 h 789"/>
                <a:gd name="T46" fmla="*/ 2147483646 w 945"/>
                <a:gd name="T47" fmla="*/ 2147483646 h 789"/>
                <a:gd name="T48" fmla="*/ 2147483646 w 945"/>
                <a:gd name="T49" fmla="*/ 2147483646 h 789"/>
                <a:gd name="T50" fmla="*/ 2147483646 w 945"/>
                <a:gd name="T51" fmla="*/ 2147483646 h 789"/>
                <a:gd name="T52" fmla="*/ 2147483646 w 945"/>
                <a:gd name="T53" fmla="*/ 2147483646 h 789"/>
                <a:gd name="T54" fmla="*/ 2147483646 w 945"/>
                <a:gd name="T55" fmla="*/ 2147483646 h 789"/>
                <a:gd name="T56" fmla="*/ 2147483646 w 945"/>
                <a:gd name="T57" fmla="*/ 2147483646 h 789"/>
                <a:gd name="T58" fmla="*/ 2147483646 w 945"/>
                <a:gd name="T59" fmla="*/ 2147483646 h 789"/>
                <a:gd name="T60" fmla="*/ 2147483646 w 945"/>
                <a:gd name="T61" fmla="*/ 2147483646 h 789"/>
                <a:gd name="T62" fmla="*/ 2147483646 w 945"/>
                <a:gd name="T63" fmla="*/ 2147483646 h 789"/>
                <a:gd name="T64" fmla="*/ 2147483646 w 945"/>
                <a:gd name="T65" fmla="*/ 2147483646 h 789"/>
                <a:gd name="T66" fmla="*/ 2147483646 w 945"/>
                <a:gd name="T67" fmla="*/ 2147483646 h 789"/>
                <a:gd name="T68" fmla="*/ 2147483646 w 945"/>
                <a:gd name="T69" fmla="*/ 2147483646 h 789"/>
                <a:gd name="T70" fmla="*/ 2147483646 w 945"/>
                <a:gd name="T71" fmla="*/ 2147483646 h 789"/>
                <a:gd name="T72" fmla="*/ 2147483646 w 945"/>
                <a:gd name="T73" fmla="*/ 2147483646 h 789"/>
                <a:gd name="T74" fmla="*/ 2147483646 w 945"/>
                <a:gd name="T75" fmla="*/ 2147483646 h 789"/>
                <a:gd name="T76" fmla="*/ 2147483646 w 945"/>
                <a:gd name="T77" fmla="*/ 2147483646 h 789"/>
                <a:gd name="T78" fmla="*/ 2147483646 w 945"/>
                <a:gd name="T79" fmla="*/ 2147483646 h 789"/>
                <a:gd name="T80" fmla="*/ 2147483646 w 945"/>
                <a:gd name="T81" fmla="*/ 2147483646 h 789"/>
                <a:gd name="T82" fmla="*/ 2147483646 w 945"/>
                <a:gd name="T83" fmla="*/ 2147483646 h 789"/>
                <a:gd name="T84" fmla="*/ 2147483646 w 945"/>
                <a:gd name="T85" fmla="*/ 2147483646 h 789"/>
                <a:gd name="T86" fmla="*/ 2147483646 w 945"/>
                <a:gd name="T87" fmla="*/ 2147483646 h 789"/>
                <a:gd name="T88" fmla="*/ 2147483646 w 945"/>
                <a:gd name="T89" fmla="*/ 2147483646 h 789"/>
                <a:gd name="T90" fmla="*/ 2147483646 w 945"/>
                <a:gd name="T91" fmla="*/ 2147483646 h 789"/>
                <a:gd name="T92" fmla="*/ 2147483646 w 945"/>
                <a:gd name="T93" fmla="*/ 2147483646 h 789"/>
                <a:gd name="T94" fmla="*/ 2147483646 w 945"/>
                <a:gd name="T95" fmla="*/ 2147483646 h 789"/>
                <a:gd name="T96" fmla="*/ 2147483646 w 945"/>
                <a:gd name="T97" fmla="*/ 2147483646 h 789"/>
                <a:gd name="T98" fmla="*/ 2147483646 w 945"/>
                <a:gd name="T99" fmla="*/ 2147483646 h 789"/>
                <a:gd name="T100" fmla="*/ 2147483646 w 945"/>
                <a:gd name="T101" fmla="*/ 2147483646 h 789"/>
                <a:gd name="T102" fmla="*/ 2147483646 w 945"/>
                <a:gd name="T103" fmla="*/ 2147483646 h 789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"/>
                <a:gd name="T157" fmla="*/ 0 h 789"/>
                <a:gd name="T158" fmla="*/ 945 w 945"/>
                <a:gd name="T159" fmla="*/ 789 h 78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2" name="Freeform 20"/>
            <p:cNvSpPr/>
            <p:nvPr/>
          </p:nvSpPr>
          <p:spPr bwMode="auto">
            <a:xfrm flipH="1">
              <a:off x="826770" y="3508063"/>
              <a:ext cx="744170" cy="913271"/>
            </a:xfrm>
            <a:custGeom>
              <a:avLst/>
              <a:gdLst>
                <a:gd name="T0" fmla="*/ 2147483646 w 904"/>
                <a:gd name="T1" fmla="*/ 0 h 757"/>
                <a:gd name="T2" fmla="*/ 2147483646 w 904"/>
                <a:gd name="T3" fmla="*/ 2147483646 h 757"/>
                <a:gd name="T4" fmla="*/ 2147483646 w 904"/>
                <a:gd name="T5" fmla="*/ 2147483646 h 757"/>
                <a:gd name="T6" fmla="*/ 0 w 904"/>
                <a:gd name="T7" fmla="*/ 2147483646 h 757"/>
                <a:gd name="T8" fmla="*/ 2147483646 w 904"/>
                <a:gd name="T9" fmla="*/ 2147483646 h 757"/>
                <a:gd name="T10" fmla="*/ 2147483646 w 904"/>
                <a:gd name="T11" fmla="*/ 2147483646 h 757"/>
                <a:gd name="T12" fmla="*/ 2147483646 w 904"/>
                <a:gd name="T13" fmla="*/ 2147483646 h 757"/>
                <a:gd name="T14" fmla="*/ 2147483646 w 904"/>
                <a:gd name="T15" fmla="*/ 2147483646 h 757"/>
                <a:gd name="T16" fmla="*/ 2147483646 w 904"/>
                <a:gd name="T17" fmla="*/ 2147483646 h 757"/>
                <a:gd name="T18" fmla="*/ 2147483646 w 904"/>
                <a:gd name="T19" fmla="*/ 2147483646 h 757"/>
                <a:gd name="T20" fmla="*/ 2147483646 w 904"/>
                <a:gd name="T21" fmla="*/ 2147483646 h 757"/>
                <a:gd name="T22" fmla="*/ 2147483646 w 904"/>
                <a:gd name="T23" fmla="*/ 2147483646 h 757"/>
                <a:gd name="T24" fmla="*/ 2147483646 w 904"/>
                <a:gd name="T25" fmla="*/ 2147483646 h 757"/>
                <a:gd name="T26" fmla="*/ 2147483646 w 904"/>
                <a:gd name="T27" fmla="*/ 2147483646 h 757"/>
                <a:gd name="T28" fmla="*/ 2147483646 w 904"/>
                <a:gd name="T29" fmla="*/ 2147483646 h 757"/>
                <a:gd name="T30" fmla="*/ 2147483646 w 904"/>
                <a:gd name="T31" fmla="*/ 2147483646 h 757"/>
                <a:gd name="T32" fmla="*/ 2147483646 w 904"/>
                <a:gd name="T33" fmla="*/ 2147483646 h 757"/>
                <a:gd name="T34" fmla="*/ 2147483646 w 904"/>
                <a:gd name="T35" fmla="*/ 2147483646 h 757"/>
                <a:gd name="T36" fmla="*/ 2147483646 w 904"/>
                <a:gd name="T37" fmla="*/ 2147483646 h 757"/>
                <a:gd name="T38" fmla="*/ 2147483646 w 904"/>
                <a:gd name="T39" fmla="*/ 2147483646 h 757"/>
                <a:gd name="T40" fmla="*/ 2147483646 w 904"/>
                <a:gd name="T41" fmla="*/ 2147483646 h 757"/>
                <a:gd name="T42" fmla="*/ 2147483646 w 904"/>
                <a:gd name="T43" fmla="*/ 2147483646 h 757"/>
                <a:gd name="T44" fmla="*/ 2147483646 w 904"/>
                <a:gd name="T45" fmla="*/ 2147483646 h 757"/>
                <a:gd name="T46" fmla="*/ 2147483646 w 904"/>
                <a:gd name="T47" fmla="*/ 2147483646 h 757"/>
                <a:gd name="T48" fmla="*/ 2147483646 w 904"/>
                <a:gd name="T49" fmla="*/ 2147483646 h 757"/>
                <a:gd name="T50" fmla="*/ 2147483646 w 904"/>
                <a:gd name="T51" fmla="*/ 2147483646 h 757"/>
                <a:gd name="T52" fmla="*/ 2147483646 w 904"/>
                <a:gd name="T53" fmla="*/ 2147483646 h 757"/>
                <a:gd name="T54" fmla="*/ 2147483646 w 904"/>
                <a:gd name="T55" fmla="*/ 2147483646 h 757"/>
                <a:gd name="T56" fmla="*/ 2147483646 w 904"/>
                <a:gd name="T57" fmla="*/ 2147483646 h 757"/>
                <a:gd name="T58" fmla="*/ 2147483646 w 904"/>
                <a:gd name="T59" fmla="*/ 2147483646 h 757"/>
                <a:gd name="T60" fmla="*/ 2147483646 w 904"/>
                <a:gd name="T61" fmla="*/ 2147483646 h 757"/>
                <a:gd name="T62" fmla="*/ 2147483646 w 904"/>
                <a:gd name="T63" fmla="*/ 2147483646 h 757"/>
                <a:gd name="T64" fmla="*/ 2147483646 w 904"/>
                <a:gd name="T65" fmla="*/ 2147483646 h 757"/>
                <a:gd name="T66" fmla="*/ 2147483646 w 904"/>
                <a:gd name="T67" fmla="*/ 2147483646 h 757"/>
                <a:gd name="T68" fmla="*/ 2147483646 w 904"/>
                <a:gd name="T69" fmla="*/ 2147483646 h 757"/>
                <a:gd name="T70" fmla="*/ 2147483646 w 904"/>
                <a:gd name="T71" fmla="*/ 2147483646 h 757"/>
                <a:gd name="T72" fmla="*/ 2147483646 w 904"/>
                <a:gd name="T73" fmla="*/ 2147483646 h 757"/>
                <a:gd name="T74" fmla="*/ 2147483646 w 904"/>
                <a:gd name="T75" fmla="*/ 2147483646 h 757"/>
                <a:gd name="T76" fmla="*/ 2147483646 w 904"/>
                <a:gd name="T77" fmla="*/ 2147483646 h 757"/>
                <a:gd name="T78" fmla="*/ 2147483646 w 904"/>
                <a:gd name="T79" fmla="*/ 2147483646 h 757"/>
                <a:gd name="T80" fmla="*/ 2147483646 w 904"/>
                <a:gd name="T81" fmla="*/ 2147483646 h 757"/>
                <a:gd name="T82" fmla="*/ 2147483646 w 904"/>
                <a:gd name="T83" fmla="*/ 2147483646 h 757"/>
                <a:gd name="T84" fmla="*/ 2147483646 w 904"/>
                <a:gd name="T85" fmla="*/ 2147483646 h 757"/>
                <a:gd name="T86" fmla="*/ 2147483646 w 904"/>
                <a:gd name="T87" fmla="*/ 2147483646 h 757"/>
                <a:gd name="T88" fmla="*/ 2147483646 w 904"/>
                <a:gd name="T89" fmla="*/ 2147483646 h 757"/>
                <a:gd name="T90" fmla="*/ 2147483646 w 904"/>
                <a:gd name="T91" fmla="*/ 2147483646 h 757"/>
                <a:gd name="T92" fmla="*/ 2147483646 w 904"/>
                <a:gd name="T93" fmla="*/ 2147483646 h 757"/>
                <a:gd name="T94" fmla="*/ 2147483646 w 904"/>
                <a:gd name="T95" fmla="*/ 2147483646 h 757"/>
                <a:gd name="T96" fmla="*/ 2147483646 w 904"/>
                <a:gd name="T97" fmla="*/ 2147483646 h 757"/>
                <a:gd name="T98" fmla="*/ 2147483646 w 904"/>
                <a:gd name="T99" fmla="*/ 2147483646 h 757"/>
                <a:gd name="T100" fmla="*/ 2147483646 w 904"/>
                <a:gd name="T101" fmla="*/ 2147483646 h 757"/>
                <a:gd name="T102" fmla="*/ 2147483646 w 904"/>
                <a:gd name="T103" fmla="*/ 2147483646 h 757"/>
                <a:gd name="T104" fmla="*/ 17694720 60000 65536"/>
                <a:gd name="T105" fmla="*/ 0 60000 65536"/>
                <a:gd name="T106" fmla="*/ 5898240 60000 65536"/>
                <a:gd name="T107" fmla="*/ 1179648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4"/>
                <a:gd name="T157" fmla="*/ 0 h 757"/>
                <a:gd name="T158" fmla="*/ 904 w 904"/>
                <a:gd name="T159" fmla="*/ 757 h 7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3" name="Freeform 21"/>
            <p:cNvSpPr/>
            <p:nvPr/>
          </p:nvSpPr>
          <p:spPr bwMode="auto">
            <a:xfrm flipH="1">
              <a:off x="2266640" y="3326689"/>
              <a:ext cx="242356" cy="454502"/>
            </a:xfrm>
            <a:custGeom>
              <a:avLst/>
              <a:gdLst>
                <a:gd name="T0" fmla="*/ 2147483646 w 294"/>
                <a:gd name="T1" fmla="*/ 0 h 377"/>
                <a:gd name="T2" fmla="*/ 2147483646 w 294"/>
                <a:gd name="T3" fmla="*/ 2147483646 h 377"/>
                <a:gd name="T4" fmla="*/ 2147483646 w 294"/>
                <a:gd name="T5" fmla="*/ 2147483646 h 377"/>
                <a:gd name="T6" fmla="*/ 0 w 294"/>
                <a:gd name="T7" fmla="*/ 2147483646 h 377"/>
                <a:gd name="T8" fmla="*/ 2147483646 w 294"/>
                <a:gd name="T9" fmla="*/ 0 h 377"/>
                <a:gd name="T10" fmla="*/ 2147483646 w 294"/>
                <a:gd name="T11" fmla="*/ 0 h 377"/>
                <a:gd name="T12" fmla="*/ 2147483646 w 294"/>
                <a:gd name="T13" fmla="*/ 0 h 377"/>
                <a:gd name="T14" fmla="*/ 2147483646 w 294"/>
                <a:gd name="T15" fmla="*/ 0 h 377"/>
                <a:gd name="T16" fmla="*/ 2147483646 w 294"/>
                <a:gd name="T17" fmla="*/ 0 h 377"/>
                <a:gd name="T18" fmla="*/ 2147483646 w 294"/>
                <a:gd name="T19" fmla="*/ 0 h 377"/>
                <a:gd name="T20" fmla="*/ 2147483646 w 294"/>
                <a:gd name="T21" fmla="*/ 0 h 377"/>
                <a:gd name="T22" fmla="*/ 2147483646 w 294"/>
                <a:gd name="T23" fmla="*/ 0 h 377"/>
                <a:gd name="T24" fmla="*/ 2147483646 w 294"/>
                <a:gd name="T25" fmla="*/ 0 h 377"/>
                <a:gd name="T26" fmla="*/ 2147483646 w 294"/>
                <a:gd name="T27" fmla="*/ 0 h 377"/>
                <a:gd name="T28" fmla="*/ 2147483646 w 294"/>
                <a:gd name="T29" fmla="*/ 0 h 377"/>
                <a:gd name="T30" fmla="*/ 2147483646 w 294"/>
                <a:gd name="T31" fmla="*/ 0 h 377"/>
                <a:gd name="T32" fmla="*/ 2147483646 w 294"/>
                <a:gd name="T33" fmla="*/ 0 h 377"/>
                <a:gd name="T34" fmla="*/ 2147483646 w 294"/>
                <a:gd name="T35" fmla="*/ 0 h 377"/>
                <a:gd name="T36" fmla="*/ 2147483646 w 294"/>
                <a:gd name="T37" fmla="*/ 0 h 377"/>
                <a:gd name="T38" fmla="*/ 2147483646 w 294"/>
                <a:gd name="T39" fmla="*/ 0 h 377"/>
                <a:gd name="T40" fmla="*/ 2147483646 w 294"/>
                <a:gd name="T41" fmla="*/ 0 h 377"/>
                <a:gd name="T42" fmla="*/ 2147483646 w 294"/>
                <a:gd name="T43" fmla="*/ 0 h 377"/>
                <a:gd name="T44" fmla="*/ 2147483646 w 294"/>
                <a:gd name="T45" fmla="*/ 0 h 377"/>
                <a:gd name="T46" fmla="*/ 2147483646 w 294"/>
                <a:gd name="T47" fmla="*/ 0 h 377"/>
                <a:gd name="T48" fmla="*/ 2147483646 w 294"/>
                <a:gd name="T49" fmla="*/ 0 h 377"/>
                <a:gd name="T50" fmla="*/ 2147483646 w 294"/>
                <a:gd name="T51" fmla="*/ 0 h 377"/>
                <a:gd name="T52" fmla="*/ 0 w 294"/>
                <a:gd name="T53" fmla="*/ 0 h 377"/>
                <a:gd name="T54" fmla="*/ 0 w 294"/>
                <a:gd name="T55" fmla="*/ 0 h 377"/>
                <a:gd name="T56" fmla="*/ 2147483646 w 294"/>
                <a:gd name="T57" fmla="*/ 0 h 377"/>
                <a:gd name="T58" fmla="*/ 2147483646 w 294"/>
                <a:gd name="T59" fmla="*/ 0 h 377"/>
                <a:gd name="T60" fmla="*/ 2147483646 w 294"/>
                <a:gd name="T61" fmla="*/ 0 h 377"/>
                <a:gd name="T62" fmla="*/ 2147483646 w 294"/>
                <a:gd name="T63" fmla="*/ 0 h 377"/>
                <a:gd name="T64" fmla="*/ 2147483646 w 294"/>
                <a:gd name="T65" fmla="*/ 0 h 377"/>
                <a:gd name="T66" fmla="*/ 2147483646 w 294"/>
                <a:gd name="T67" fmla="*/ 0 h 377"/>
                <a:gd name="T68" fmla="*/ 2147483646 w 294"/>
                <a:gd name="T69" fmla="*/ 0 h 377"/>
                <a:gd name="T70" fmla="*/ 2147483646 w 294"/>
                <a:gd name="T71" fmla="*/ 0 h 377"/>
                <a:gd name="T72" fmla="*/ 2147483646 w 294"/>
                <a:gd name="T73" fmla="*/ 0 h 377"/>
                <a:gd name="T74" fmla="*/ 2147483646 w 294"/>
                <a:gd name="T75" fmla="*/ 0 h 377"/>
                <a:gd name="T76" fmla="*/ 2147483646 w 294"/>
                <a:gd name="T77" fmla="*/ 0 h 377"/>
                <a:gd name="T78" fmla="*/ 2147483646 w 294"/>
                <a:gd name="T79" fmla="*/ 0 h 377"/>
                <a:gd name="T80" fmla="*/ 2147483646 w 294"/>
                <a:gd name="T81" fmla="*/ 0 h 377"/>
                <a:gd name="T82" fmla="*/ 2147483646 w 294"/>
                <a:gd name="T83" fmla="*/ 0 h 377"/>
                <a:gd name="T84" fmla="*/ 2147483646 w 294"/>
                <a:gd name="T85" fmla="*/ 0 h 377"/>
                <a:gd name="T86" fmla="*/ 2147483646 w 294"/>
                <a:gd name="T87" fmla="*/ 0 h 377"/>
                <a:gd name="T88" fmla="*/ 2147483646 w 294"/>
                <a:gd name="T89" fmla="*/ 0 h 377"/>
                <a:gd name="T90" fmla="*/ 2147483646 w 294"/>
                <a:gd name="T91" fmla="*/ 0 h 377"/>
                <a:gd name="T92" fmla="*/ 2147483646 w 294"/>
                <a:gd name="T93" fmla="*/ 0 h 377"/>
                <a:gd name="T94" fmla="*/ 2147483646 w 294"/>
                <a:gd name="T95" fmla="*/ 0 h 377"/>
                <a:gd name="T96" fmla="*/ 2147483646 w 294"/>
                <a:gd name="T97" fmla="*/ 0 h 377"/>
                <a:gd name="T98" fmla="*/ 2147483646 w 294"/>
                <a:gd name="T99" fmla="*/ 0 h 377"/>
                <a:gd name="T100" fmla="*/ 2147483646 w 294"/>
                <a:gd name="T101" fmla="*/ 0 h 377"/>
                <a:gd name="T102" fmla="*/ 2147483646 w 294"/>
                <a:gd name="T103" fmla="*/ 0 h 377"/>
                <a:gd name="T104" fmla="*/ 2147483646 w 294"/>
                <a:gd name="T105" fmla="*/ 0 h 37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4"/>
                <a:gd name="T160" fmla="*/ 0 h 377"/>
                <a:gd name="T161" fmla="*/ 294 w 294"/>
                <a:gd name="T162" fmla="*/ 377 h 37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4" name="Freeform 22"/>
            <p:cNvSpPr/>
            <p:nvPr/>
          </p:nvSpPr>
          <p:spPr bwMode="auto">
            <a:xfrm flipH="1">
              <a:off x="2275195" y="3337359"/>
              <a:ext cx="228098" cy="435297"/>
            </a:xfrm>
            <a:custGeom>
              <a:avLst/>
              <a:gdLst>
                <a:gd name="T0" fmla="*/ 2147483646 w 280"/>
                <a:gd name="T1" fmla="*/ 0 h 361"/>
                <a:gd name="T2" fmla="*/ 2147483646 w 280"/>
                <a:gd name="T3" fmla="*/ 2147483646 h 361"/>
                <a:gd name="T4" fmla="*/ 2147483646 w 280"/>
                <a:gd name="T5" fmla="*/ 2147483646 h 361"/>
                <a:gd name="T6" fmla="*/ 0 w 280"/>
                <a:gd name="T7" fmla="*/ 2147483646 h 361"/>
                <a:gd name="T8" fmla="*/ 2147483646 w 280"/>
                <a:gd name="T9" fmla="*/ 2147483646 h 361"/>
                <a:gd name="T10" fmla="*/ 2147483646 w 280"/>
                <a:gd name="T11" fmla="*/ 2147483646 h 361"/>
                <a:gd name="T12" fmla="*/ 2147483646 w 280"/>
                <a:gd name="T13" fmla="*/ 2147483646 h 361"/>
                <a:gd name="T14" fmla="*/ 2147483646 w 280"/>
                <a:gd name="T15" fmla="*/ 2147483646 h 361"/>
                <a:gd name="T16" fmla="*/ 2147483646 w 280"/>
                <a:gd name="T17" fmla="*/ 2147483646 h 361"/>
                <a:gd name="T18" fmla="*/ 2147483646 w 280"/>
                <a:gd name="T19" fmla="*/ 2147483646 h 361"/>
                <a:gd name="T20" fmla="*/ 2147483646 w 280"/>
                <a:gd name="T21" fmla="*/ 2147483646 h 361"/>
                <a:gd name="T22" fmla="*/ 2147483646 w 280"/>
                <a:gd name="T23" fmla="*/ 2147483646 h 361"/>
                <a:gd name="T24" fmla="*/ 2147483646 w 280"/>
                <a:gd name="T25" fmla="*/ 2147483646 h 361"/>
                <a:gd name="T26" fmla="*/ 2147483646 w 280"/>
                <a:gd name="T27" fmla="*/ 2147483646 h 361"/>
                <a:gd name="T28" fmla="*/ 2147483646 w 280"/>
                <a:gd name="T29" fmla="*/ 2147483646 h 361"/>
                <a:gd name="T30" fmla="*/ 2147483646 w 280"/>
                <a:gd name="T31" fmla="*/ 2147483646 h 361"/>
                <a:gd name="T32" fmla="*/ 2147483646 w 280"/>
                <a:gd name="T33" fmla="*/ 2147483646 h 361"/>
                <a:gd name="T34" fmla="*/ 2147483646 w 280"/>
                <a:gd name="T35" fmla="*/ 2147483646 h 361"/>
                <a:gd name="T36" fmla="*/ 2147483646 w 280"/>
                <a:gd name="T37" fmla="*/ 2147483646 h 361"/>
                <a:gd name="T38" fmla="*/ 2147483646 w 280"/>
                <a:gd name="T39" fmla="*/ 2147483646 h 361"/>
                <a:gd name="T40" fmla="*/ 2147483646 w 280"/>
                <a:gd name="T41" fmla="*/ 2147483646 h 361"/>
                <a:gd name="T42" fmla="*/ 2147483646 w 280"/>
                <a:gd name="T43" fmla="*/ 2147483646 h 361"/>
                <a:gd name="T44" fmla="*/ 2147483646 w 280"/>
                <a:gd name="T45" fmla="*/ 2147483646 h 361"/>
                <a:gd name="T46" fmla="*/ 2147483646 w 280"/>
                <a:gd name="T47" fmla="*/ 2147483646 h 361"/>
                <a:gd name="T48" fmla="*/ 2147483646 w 280"/>
                <a:gd name="T49" fmla="*/ 0 h 361"/>
                <a:gd name="T50" fmla="*/ 2147483646 w 280"/>
                <a:gd name="T51" fmla="*/ 0 h 361"/>
                <a:gd name="T52" fmla="*/ 2147483646 w 280"/>
                <a:gd name="T53" fmla="*/ 2147483646 h 361"/>
                <a:gd name="T54" fmla="*/ 0 w 280"/>
                <a:gd name="T55" fmla="*/ 2147483646 h 361"/>
                <a:gd name="T56" fmla="*/ 2147483646 w 280"/>
                <a:gd name="T57" fmla="*/ 2147483646 h 361"/>
                <a:gd name="T58" fmla="*/ 2147483646 w 280"/>
                <a:gd name="T59" fmla="*/ 2147483646 h 361"/>
                <a:gd name="T60" fmla="*/ 2147483646 w 280"/>
                <a:gd name="T61" fmla="*/ 2147483646 h 361"/>
                <a:gd name="T62" fmla="*/ 2147483646 w 280"/>
                <a:gd name="T63" fmla="*/ 2147483646 h 361"/>
                <a:gd name="T64" fmla="*/ 2147483646 w 280"/>
                <a:gd name="T65" fmla="*/ 2147483646 h 361"/>
                <a:gd name="T66" fmla="*/ 2147483646 w 280"/>
                <a:gd name="T67" fmla="*/ 2147483646 h 361"/>
                <a:gd name="T68" fmla="*/ 2147483646 w 280"/>
                <a:gd name="T69" fmla="*/ 2147483646 h 361"/>
                <a:gd name="T70" fmla="*/ 2147483646 w 280"/>
                <a:gd name="T71" fmla="*/ 2147483646 h 361"/>
                <a:gd name="T72" fmla="*/ 2147483646 w 280"/>
                <a:gd name="T73" fmla="*/ 2147483646 h 361"/>
                <a:gd name="T74" fmla="*/ 2147483646 w 280"/>
                <a:gd name="T75" fmla="*/ 2147483646 h 361"/>
                <a:gd name="T76" fmla="*/ 2147483646 w 280"/>
                <a:gd name="T77" fmla="*/ 2147483646 h 361"/>
                <a:gd name="T78" fmla="*/ 2147483646 w 280"/>
                <a:gd name="T79" fmla="*/ 2147483646 h 361"/>
                <a:gd name="T80" fmla="*/ 2147483646 w 280"/>
                <a:gd name="T81" fmla="*/ 2147483646 h 361"/>
                <a:gd name="T82" fmla="*/ 2147483646 w 280"/>
                <a:gd name="T83" fmla="*/ 2147483646 h 361"/>
                <a:gd name="T84" fmla="*/ 2147483646 w 280"/>
                <a:gd name="T85" fmla="*/ 2147483646 h 361"/>
                <a:gd name="T86" fmla="*/ 2147483646 w 280"/>
                <a:gd name="T87" fmla="*/ 2147483646 h 361"/>
                <a:gd name="T88" fmla="*/ 2147483646 w 280"/>
                <a:gd name="T89" fmla="*/ 2147483646 h 361"/>
                <a:gd name="T90" fmla="*/ 2147483646 w 280"/>
                <a:gd name="T91" fmla="*/ 2147483646 h 361"/>
                <a:gd name="T92" fmla="*/ 2147483646 w 280"/>
                <a:gd name="T93" fmla="*/ 2147483646 h 361"/>
                <a:gd name="T94" fmla="*/ 2147483646 w 280"/>
                <a:gd name="T95" fmla="*/ 2147483646 h 361"/>
                <a:gd name="T96" fmla="*/ 2147483646 w 280"/>
                <a:gd name="T97" fmla="*/ 2147483646 h 361"/>
                <a:gd name="T98" fmla="*/ 2147483646 w 280"/>
                <a:gd name="T99" fmla="*/ 2147483646 h 361"/>
                <a:gd name="T100" fmla="*/ 2147483646 w 280"/>
                <a:gd name="T101" fmla="*/ 2147483646 h 361"/>
                <a:gd name="T102" fmla="*/ 2147483646 w 280"/>
                <a:gd name="T103" fmla="*/ 2147483646 h 361"/>
                <a:gd name="T104" fmla="*/ 2147483646 w 280"/>
                <a:gd name="T105" fmla="*/ 2147483646 h 36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0"/>
                <a:gd name="T160" fmla="*/ 0 h 361"/>
                <a:gd name="T161" fmla="*/ 280 w 280"/>
                <a:gd name="T162" fmla="*/ 361 h 36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5" name="Freeform 23"/>
            <p:cNvSpPr/>
            <p:nvPr/>
          </p:nvSpPr>
          <p:spPr bwMode="auto">
            <a:xfrm flipH="1">
              <a:off x="2278045" y="3348027"/>
              <a:ext cx="216694" cy="418227"/>
            </a:xfrm>
            <a:custGeom>
              <a:avLst/>
              <a:gdLst>
                <a:gd name="T0" fmla="*/ 2147483646 w 262"/>
                <a:gd name="T1" fmla="*/ 0 h 347"/>
                <a:gd name="T2" fmla="*/ 2147483646 w 262"/>
                <a:gd name="T3" fmla="*/ 2147483646 h 347"/>
                <a:gd name="T4" fmla="*/ 2147483646 w 262"/>
                <a:gd name="T5" fmla="*/ 2147483646 h 347"/>
                <a:gd name="T6" fmla="*/ 0 w 262"/>
                <a:gd name="T7" fmla="*/ 2147483646 h 347"/>
                <a:gd name="T8" fmla="*/ 2147483646 w 262"/>
                <a:gd name="T9" fmla="*/ 0 h 347"/>
                <a:gd name="T10" fmla="*/ 2147483646 w 262"/>
                <a:gd name="T11" fmla="*/ 0 h 347"/>
                <a:gd name="T12" fmla="*/ 2147483646 w 262"/>
                <a:gd name="T13" fmla="*/ 0 h 347"/>
                <a:gd name="T14" fmla="*/ 2147483646 w 262"/>
                <a:gd name="T15" fmla="*/ 0 h 347"/>
                <a:gd name="T16" fmla="*/ 2147483646 w 262"/>
                <a:gd name="T17" fmla="*/ 0 h 347"/>
                <a:gd name="T18" fmla="*/ 2147483646 w 262"/>
                <a:gd name="T19" fmla="*/ 0 h 347"/>
                <a:gd name="T20" fmla="*/ 2147483646 w 262"/>
                <a:gd name="T21" fmla="*/ 0 h 347"/>
                <a:gd name="T22" fmla="*/ 2147483646 w 262"/>
                <a:gd name="T23" fmla="*/ 0 h 347"/>
                <a:gd name="T24" fmla="*/ 2147483646 w 262"/>
                <a:gd name="T25" fmla="*/ 0 h 347"/>
                <a:gd name="T26" fmla="*/ 2147483646 w 262"/>
                <a:gd name="T27" fmla="*/ 0 h 347"/>
                <a:gd name="T28" fmla="*/ 2147483646 w 262"/>
                <a:gd name="T29" fmla="*/ 0 h 347"/>
                <a:gd name="T30" fmla="*/ 2147483646 w 262"/>
                <a:gd name="T31" fmla="*/ 0 h 347"/>
                <a:gd name="T32" fmla="*/ 2147483646 w 262"/>
                <a:gd name="T33" fmla="*/ 0 h 347"/>
                <a:gd name="T34" fmla="*/ 2147483646 w 262"/>
                <a:gd name="T35" fmla="*/ 0 h 347"/>
                <a:gd name="T36" fmla="*/ 2147483646 w 262"/>
                <a:gd name="T37" fmla="*/ 0 h 347"/>
                <a:gd name="T38" fmla="*/ 2147483646 w 262"/>
                <a:gd name="T39" fmla="*/ 0 h 347"/>
                <a:gd name="T40" fmla="*/ 2147483646 w 262"/>
                <a:gd name="T41" fmla="*/ 0 h 347"/>
                <a:gd name="T42" fmla="*/ 2147483646 w 262"/>
                <a:gd name="T43" fmla="*/ 0 h 347"/>
                <a:gd name="T44" fmla="*/ 2147483646 w 262"/>
                <a:gd name="T45" fmla="*/ 0 h 347"/>
                <a:gd name="T46" fmla="*/ 2147483646 w 262"/>
                <a:gd name="T47" fmla="*/ 0 h 347"/>
                <a:gd name="T48" fmla="*/ 2147483646 w 262"/>
                <a:gd name="T49" fmla="*/ 0 h 347"/>
                <a:gd name="T50" fmla="*/ 2147483646 w 262"/>
                <a:gd name="T51" fmla="*/ 0 h 347"/>
                <a:gd name="T52" fmla="*/ 0 w 262"/>
                <a:gd name="T53" fmla="*/ 0 h 347"/>
                <a:gd name="T54" fmla="*/ 0 w 262"/>
                <a:gd name="T55" fmla="*/ 0 h 347"/>
                <a:gd name="T56" fmla="*/ 2147483646 w 262"/>
                <a:gd name="T57" fmla="*/ 0 h 347"/>
                <a:gd name="T58" fmla="*/ 2147483646 w 262"/>
                <a:gd name="T59" fmla="*/ 0 h 347"/>
                <a:gd name="T60" fmla="*/ 2147483646 w 262"/>
                <a:gd name="T61" fmla="*/ 0 h 347"/>
                <a:gd name="T62" fmla="*/ 2147483646 w 262"/>
                <a:gd name="T63" fmla="*/ 0 h 347"/>
                <a:gd name="T64" fmla="*/ 2147483646 w 262"/>
                <a:gd name="T65" fmla="*/ 0 h 347"/>
                <a:gd name="T66" fmla="*/ 2147483646 w 262"/>
                <a:gd name="T67" fmla="*/ 0 h 347"/>
                <a:gd name="T68" fmla="*/ 2147483646 w 262"/>
                <a:gd name="T69" fmla="*/ 0 h 347"/>
                <a:gd name="T70" fmla="*/ 2147483646 w 262"/>
                <a:gd name="T71" fmla="*/ 0 h 347"/>
                <a:gd name="T72" fmla="*/ 2147483646 w 262"/>
                <a:gd name="T73" fmla="*/ 0 h 347"/>
                <a:gd name="T74" fmla="*/ 2147483646 w 262"/>
                <a:gd name="T75" fmla="*/ 0 h 347"/>
                <a:gd name="T76" fmla="*/ 2147483646 w 262"/>
                <a:gd name="T77" fmla="*/ 0 h 347"/>
                <a:gd name="T78" fmla="*/ 2147483646 w 262"/>
                <a:gd name="T79" fmla="*/ 0 h 347"/>
                <a:gd name="T80" fmla="*/ 2147483646 w 262"/>
                <a:gd name="T81" fmla="*/ 0 h 347"/>
                <a:gd name="T82" fmla="*/ 2147483646 w 262"/>
                <a:gd name="T83" fmla="*/ 0 h 347"/>
                <a:gd name="T84" fmla="*/ 2147483646 w 262"/>
                <a:gd name="T85" fmla="*/ 0 h 347"/>
                <a:gd name="T86" fmla="*/ 2147483646 w 262"/>
                <a:gd name="T87" fmla="*/ 0 h 347"/>
                <a:gd name="T88" fmla="*/ 2147483646 w 262"/>
                <a:gd name="T89" fmla="*/ 0 h 347"/>
                <a:gd name="T90" fmla="*/ 2147483646 w 262"/>
                <a:gd name="T91" fmla="*/ 0 h 347"/>
                <a:gd name="T92" fmla="*/ 2147483646 w 262"/>
                <a:gd name="T93" fmla="*/ 0 h 347"/>
                <a:gd name="T94" fmla="*/ 2147483646 w 262"/>
                <a:gd name="T95" fmla="*/ 0 h 347"/>
                <a:gd name="T96" fmla="*/ 2147483646 w 262"/>
                <a:gd name="T97" fmla="*/ 0 h 347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2"/>
                <a:gd name="T148" fmla="*/ 0 h 347"/>
                <a:gd name="T149" fmla="*/ 262 w 262"/>
                <a:gd name="T150" fmla="*/ 347 h 3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6" name="Freeform 24"/>
            <p:cNvSpPr/>
            <p:nvPr/>
          </p:nvSpPr>
          <p:spPr bwMode="auto">
            <a:xfrm flipH="1">
              <a:off x="2283748" y="3360830"/>
              <a:ext cx="202438" cy="396889"/>
            </a:xfrm>
            <a:custGeom>
              <a:avLst/>
              <a:gdLst>
                <a:gd name="T0" fmla="*/ 2147483646 w 246"/>
                <a:gd name="T1" fmla="*/ 0 h 332"/>
                <a:gd name="T2" fmla="*/ 2147483646 w 246"/>
                <a:gd name="T3" fmla="*/ 2147483646 h 332"/>
                <a:gd name="T4" fmla="*/ 2147483646 w 246"/>
                <a:gd name="T5" fmla="*/ 2147483646 h 332"/>
                <a:gd name="T6" fmla="*/ 0 w 246"/>
                <a:gd name="T7" fmla="*/ 2147483646 h 332"/>
                <a:gd name="T8" fmla="*/ 2147483646 w 246"/>
                <a:gd name="T9" fmla="*/ 0 h 332"/>
                <a:gd name="T10" fmla="*/ 2147483646 w 246"/>
                <a:gd name="T11" fmla="*/ 0 h 332"/>
                <a:gd name="T12" fmla="*/ 2147483646 w 246"/>
                <a:gd name="T13" fmla="*/ 0 h 332"/>
                <a:gd name="T14" fmla="*/ 2147483646 w 246"/>
                <a:gd name="T15" fmla="*/ 0 h 332"/>
                <a:gd name="T16" fmla="*/ 2147483646 w 246"/>
                <a:gd name="T17" fmla="*/ 0 h 332"/>
                <a:gd name="T18" fmla="*/ 2147483646 w 246"/>
                <a:gd name="T19" fmla="*/ 0 h 332"/>
                <a:gd name="T20" fmla="*/ 2147483646 w 246"/>
                <a:gd name="T21" fmla="*/ 0 h 332"/>
                <a:gd name="T22" fmla="*/ 2147483646 w 246"/>
                <a:gd name="T23" fmla="*/ 0 h 332"/>
                <a:gd name="T24" fmla="*/ 2147483646 w 246"/>
                <a:gd name="T25" fmla="*/ 0 h 332"/>
                <a:gd name="T26" fmla="*/ 2147483646 w 246"/>
                <a:gd name="T27" fmla="*/ 0 h 332"/>
                <a:gd name="T28" fmla="*/ 2147483646 w 246"/>
                <a:gd name="T29" fmla="*/ 0 h 332"/>
                <a:gd name="T30" fmla="*/ 2147483646 w 246"/>
                <a:gd name="T31" fmla="*/ 0 h 332"/>
                <a:gd name="T32" fmla="*/ 2147483646 w 246"/>
                <a:gd name="T33" fmla="*/ 0 h 332"/>
                <a:gd name="T34" fmla="*/ 2147483646 w 246"/>
                <a:gd name="T35" fmla="*/ 0 h 332"/>
                <a:gd name="T36" fmla="*/ 2147483646 w 246"/>
                <a:gd name="T37" fmla="*/ 0 h 332"/>
                <a:gd name="T38" fmla="*/ 2147483646 w 246"/>
                <a:gd name="T39" fmla="*/ 0 h 332"/>
                <a:gd name="T40" fmla="*/ 2147483646 w 246"/>
                <a:gd name="T41" fmla="*/ 0 h 332"/>
                <a:gd name="T42" fmla="*/ 2147483646 w 246"/>
                <a:gd name="T43" fmla="*/ 0 h 332"/>
                <a:gd name="T44" fmla="*/ 2147483646 w 246"/>
                <a:gd name="T45" fmla="*/ 0 h 332"/>
                <a:gd name="T46" fmla="*/ 2147483646 w 246"/>
                <a:gd name="T47" fmla="*/ 0 h 332"/>
                <a:gd name="T48" fmla="*/ 2147483646 w 246"/>
                <a:gd name="T49" fmla="*/ 0 h 332"/>
                <a:gd name="T50" fmla="*/ 2147483646 w 246"/>
                <a:gd name="T51" fmla="*/ 0 h 332"/>
                <a:gd name="T52" fmla="*/ 0 w 246"/>
                <a:gd name="T53" fmla="*/ 0 h 332"/>
                <a:gd name="T54" fmla="*/ 0 w 246"/>
                <a:gd name="T55" fmla="*/ 0 h 332"/>
                <a:gd name="T56" fmla="*/ 2147483646 w 246"/>
                <a:gd name="T57" fmla="*/ 0 h 332"/>
                <a:gd name="T58" fmla="*/ 2147483646 w 246"/>
                <a:gd name="T59" fmla="*/ 0 h 332"/>
                <a:gd name="T60" fmla="*/ 2147483646 w 246"/>
                <a:gd name="T61" fmla="*/ 0 h 332"/>
                <a:gd name="T62" fmla="*/ 2147483646 w 246"/>
                <a:gd name="T63" fmla="*/ 0 h 332"/>
                <a:gd name="T64" fmla="*/ 2147483646 w 246"/>
                <a:gd name="T65" fmla="*/ 0 h 332"/>
                <a:gd name="T66" fmla="*/ 2147483646 w 246"/>
                <a:gd name="T67" fmla="*/ 0 h 332"/>
                <a:gd name="T68" fmla="*/ 2147483646 w 246"/>
                <a:gd name="T69" fmla="*/ 0 h 332"/>
                <a:gd name="T70" fmla="*/ 2147483646 w 246"/>
                <a:gd name="T71" fmla="*/ 0 h 332"/>
                <a:gd name="T72" fmla="*/ 2147483646 w 246"/>
                <a:gd name="T73" fmla="*/ 0 h 332"/>
                <a:gd name="T74" fmla="*/ 2147483646 w 246"/>
                <a:gd name="T75" fmla="*/ 0 h 332"/>
                <a:gd name="T76" fmla="*/ 2147483646 w 246"/>
                <a:gd name="T77" fmla="*/ 0 h 332"/>
                <a:gd name="T78" fmla="*/ 2147483646 w 246"/>
                <a:gd name="T79" fmla="*/ 0 h 332"/>
                <a:gd name="T80" fmla="*/ 2147483646 w 246"/>
                <a:gd name="T81" fmla="*/ 0 h 332"/>
                <a:gd name="T82" fmla="*/ 2147483646 w 246"/>
                <a:gd name="T83" fmla="*/ 0 h 332"/>
                <a:gd name="T84" fmla="*/ 2147483646 w 246"/>
                <a:gd name="T85" fmla="*/ 0 h 332"/>
                <a:gd name="T86" fmla="*/ 2147483646 w 246"/>
                <a:gd name="T87" fmla="*/ 0 h 332"/>
                <a:gd name="T88" fmla="*/ 2147483646 w 246"/>
                <a:gd name="T89" fmla="*/ 0 h 332"/>
                <a:gd name="T90" fmla="*/ 2147483646 w 246"/>
                <a:gd name="T91" fmla="*/ 0 h 332"/>
                <a:gd name="T92" fmla="*/ 2147483646 w 246"/>
                <a:gd name="T93" fmla="*/ 0 h 332"/>
                <a:gd name="T94" fmla="*/ 2147483646 w 246"/>
                <a:gd name="T95" fmla="*/ 0 h 332"/>
                <a:gd name="T96" fmla="*/ 2147483646 w 246"/>
                <a:gd name="T97" fmla="*/ 0 h 332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6"/>
                <a:gd name="T148" fmla="*/ 0 h 332"/>
                <a:gd name="T149" fmla="*/ 246 w 246"/>
                <a:gd name="T150" fmla="*/ 332 h 3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7" name="Freeform 25"/>
            <p:cNvSpPr/>
            <p:nvPr/>
          </p:nvSpPr>
          <p:spPr bwMode="auto">
            <a:xfrm flipH="1">
              <a:off x="2289450" y="3369365"/>
              <a:ext cx="188181" cy="384086"/>
            </a:xfrm>
            <a:custGeom>
              <a:avLst/>
              <a:gdLst>
                <a:gd name="T0" fmla="*/ 2147483646 w 229"/>
                <a:gd name="T1" fmla="*/ 0 h 317"/>
                <a:gd name="T2" fmla="*/ 2147483646 w 229"/>
                <a:gd name="T3" fmla="*/ 2147483646 h 317"/>
                <a:gd name="T4" fmla="*/ 2147483646 w 229"/>
                <a:gd name="T5" fmla="*/ 2147483646 h 317"/>
                <a:gd name="T6" fmla="*/ 0 w 229"/>
                <a:gd name="T7" fmla="*/ 2147483646 h 317"/>
                <a:gd name="T8" fmla="*/ 2147483646 w 229"/>
                <a:gd name="T9" fmla="*/ 2147483646 h 317"/>
                <a:gd name="T10" fmla="*/ 2147483646 w 229"/>
                <a:gd name="T11" fmla="*/ 2147483646 h 317"/>
                <a:gd name="T12" fmla="*/ 2147483646 w 229"/>
                <a:gd name="T13" fmla="*/ 2147483646 h 317"/>
                <a:gd name="T14" fmla="*/ 2147483646 w 229"/>
                <a:gd name="T15" fmla="*/ 2147483646 h 317"/>
                <a:gd name="T16" fmla="*/ 2147483646 w 229"/>
                <a:gd name="T17" fmla="*/ 2147483646 h 317"/>
                <a:gd name="T18" fmla="*/ 2147483646 w 229"/>
                <a:gd name="T19" fmla="*/ 2147483646 h 317"/>
                <a:gd name="T20" fmla="*/ 2147483646 w 229"/>
                <a:gd name="T21" fmla="*/ 2147483646 h 317"/>
                <a:gd name="T22" fmla="*/ 2147483646 w 229"/>
                <a:gd name="T23" fmla="*/ 2147483646 h 317"/>
                <a:gd name="T24" fmla="*/ 2147483646 w 229"/>
                <a:gd name="T25" fmla="*/ 2147483646 h 317"/>
                <a:gd name="T26" fmla="*/ 2147483646 w 229"/>
                <a:gd name="T27" fmla="*/ 2147483646 h 317"/>
                <a:gd name="T28" fmla="*/ 2147483646 w 229"/>
                <a:gd name="T29" fmla="*/ 2147483646 h 317"/>
                <a:gd name="T30" fmla="*/ 2147483646 w 229"/>
                <a:gd name="T31" fmla="*/ 2147483646 h 317"/>
                <a:gd name="T32" fmla="*/ 2147483646 w 229"/>
                <a:gd name="T33" fmla="*/ 2147483646 h 317"/>
                <a:gd name="T34" fmla="*/ 2147483646 w 229"/>
                <a:gd name="T35" fmla="*/ 2147483646 h 317"/>
                <a:gd name="T36" fmla="*/ 2147483646 w 229"/>
                <a:gd name="T37" fmla="*/ 0 h 317"/>
                <a:gd name="T38" fmla="*/ 0 w 229"/>
                <a:gd name="T39" fmla="*/ 2147483646 h 317"/>
                <a:gd name="T40" fmla="*/ 2147483646 w 229"/>
                <a:gd name="T41" fmla="*/ 2147483646 h 317"/>
                <a:gd name="T42" fmla="*/ 2147483646 w 229"/>
                <a:gd name="T43" fmla="*/ 2147483646 h 317"/>
                <a:gd name="T44" fmla="*/ 2147483646 w 229"/>
                <a:gd name="T45" fmla="*/ 2147483646 h 317"/>
                <a:gd name="T46" fmla="*/ 2147483646 w 229"/>
                <a:gd name="T47" fmla="*/ 2147483646 h 317"/>
                <a:gd name="T48" fmla="*/ 2147483646 w 229"/>
                <a:gd name="T49" fmla="*/ 2147483646 h 317"/>
                <a:gd name="T50" fmla="*/ 2147483646 w 229"/>
                <a:gd name="T51" fmla="*/ 2147483646 h 317"/>
                <a:gd name="T52" fmla="*/ 2147483646 w 229"/>
                <a:gd name="T53" fmla="*/ 2147483646 h 317"/>
                <a:gd name="T54" fmla="*/ 2147483646 w 229"/>
                <a:gd name="T55" fmla="*/ 2147483646 h 317"/>
                <a:gd name="T56" fmla="*/ 2147483646 w 229"/>
                <a:gd name="T57" fmla="*/ 2147483646 h 317"/>
                <a:gd name="T58" fmla="*/ 2147483646 w 229"/>
                <a:gd name="T59" fmla="*/ 2147483646 h 317"/>
                <a:gd name="T60" fmla="*/ 2147483646 w 229"/>
                <a:gd name="T61" fmla="*/ 2147483646 h 317"/>
                <a:gd name="T62" fmla="*/ 2147483646 w 229"/>
                <a:gd name="T63" fmla="*/ 2147483646 h 317"/>
                <a:gd name="T64" fmla="*/ 2147483646 w 229"/>
                <a:gd name="T65" fmla="*/ 2147483646 h 317"/>
                <a:gd name="T66" fmla="*/ 2147483646 w 229"/>
                <a:gd name="T67" fmla="*/ 2147483646 h 317"/>
                <a:gd name="T68" fmla="*/ 2147483646 w 229"/>
                <a:gd name="T69" fmla="*/ 2147483646 h 317"/>
                <a:gd name="T70" fmla="*/ 2147483646 w 229"/>
                <a:gd name="T71" fmla="*/ 2147483646 h 317"/>
                <a:gd name="T72" fmla="*/ 2147483646 w 229"/>
                <a:gd name="T73" fmla="*/ 2147483646 h 317"/>
                <a:gd name="T74" fmla="*/ 2147483646 w 229"/>
                <a:gd name="T75" fmla="*/ 2147483646 h 317"/>
                <a:gd name="T76" fmla="*/ 2147483646 w 229"/>
                <a:gd name="T77" fmla="*/ 2147483646 h 317"/>
                <a:gd name="T78" fmla="*/ 2147483646 w 229"/>
                <a:gd name="T79" fmla="*/ 2147483646 h 317"/>
                <a:gd name="T80" fmla="*/ 2147483646 w 229"/>
                <a:gd name="T81" fmla="*/ 2147483646 h 317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9"/>
                <a:gd name="T124" fmla="*/ 0 h 317"/>
                <a:gd name="T125" fmla="*/ 229 w 229"/>
                <a:gd name="T126" fmla="*/ 317 h 3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8" name="Freeform 26"/>
            <p:cNvSpPr/>
            <p:nvPr/>
          </p:nvSpPr>
          <p:spPr bwMode="auto">
            <a:xfrm flipH="1">
              <a:off x="2292302" y="3382168"/>
              <a:ext cx="176776" cy="364882"/>
            </a:xfrm>
            <a:custGeom>
              <a:avLst/>
              <a:gdLst>
                <a:gd name="T0" fmla="*/ 2147483646 w 214"/>
                <a:gd name="T1" fmla="*/ 0 h 301"/>
                <a:gd name="T2" fmla="*/ 2147483646 w 214"/>
                <a:gd name="T3" fmla="*/ 2147483646 h 301"/>
                <a:gd name="T4" fmla="*/ 2147483646 w 214"/>
                <a:gd name="T5" fmla="*/ 2147483646 h 301"/>
                <a:gd name="T6" fmla="*/ 0 w 214"/>
                <a:gd name="T7" fmla="*/ 2147483646 h 301"/>
                <a:gd name="T8" fmla="*/ 2147483646 w 214"/>
                <a:gd name="T9" fmla="*/ 2147483646 h 301"/>
                <a:gd name="T10" fmla="*/ 2147483646 w 214"/>
                <a:gd name="T11" fmla="*/ 2147483646 h 301"/>
                <a:gd name="T12" fmla="*/ 2147483646 w 214"/>
                <a:gd name="T13" fmla="*/ 2147483646 h 301"/>
                <a:gd name="T14" fmla="*/ 2147483646 w 214"/>
                <a:gd name="T15" fmla="*/ 2147483646 h 301"/>
                <a:gd name="T16" fmla="*/ 2147483646 w 214"/>
                <a:gd name="T17" fmla="*/ 2147483646 h 301"/>
                <a:gd name="T18" fmla="*/ 2147483646 w 214"/>
                <a:gd name="T19" fmla="*/ 2147483646 h 301"/>
                <a:gd name="T20" fmla="*/ 2147483646 w 214"/>
                <a:gd name="T21" fmla="*/ 2147483646 h 301"/>
                <a:gd name="T22" fmla="*/ 2147483646 w 214"/>
                <a:gd name="T23" fmla="*/ 2147483646 h 301"/>
                <a:gd name="T24" fmla="*/ 2147483646 w 214"/>
                <a:gd name="T25" fmla="*/ 2147483646 h 301"/>
                <a:gd name="T26" fmla="*/ 2147483646 w 214"/>
                <a:gd name="T27" fmla="*/ 2147483646 h 301"/>
                <a:gd name="T28" fmla="*/ 2147483646 w 214"/>
                <a:gd name="T29" fmla="*/ 2147483646 h 301"/>
                <a:gd name="T30" fmla="*/ 2147483646 w 214"/>
                <a:gd name="T31" fmla="*/ 2147483646 h 301"/>
                <a:gd name="T32" fmla="*/ 2147483646 w 214"/>
                <a:gd name="T33" fmla="*/ 2147483646 h 301"/>
                <a:gd name="T34" fmla="*/ 2147483646 w 214"/>
                <a:gd name="T35" fmla="*/ 2147483646 h 301"/>
                <a:gd name="T36" fmla="*/ 2147483646 w 214"/>
                <a:gd name="T37" fmla="*/ 0 h 301"/>
                <a:gd name="T38" fmla="*/ 0 w 214"/>
                <a:gd name="T39" fmla="*/ 2147483646 h 301"/>
                <a:gd name="T40" fmla="*/ 2147483646 w 214"/>
                <a:gd name="T41" fmla="*/ 2147483646 h 301"/>
                <a:gd name="T42" fmla="*/ 2147483646 w 214"/>
                <a:gd name="T43" fmla="*/ 2147483646 h 301"/>
                <a:gd name="T44" fmla="*/ 2147483646 w 214"/>
                <a:gd name="T45" fmla="*/ 2147483646 h 301"/>
                <a:gd name="T46" fmla="*/ 2147483646 w 214"/>
                <a:gd name="T47" fmla="*/ 2147483646 h 301"/>
                <a:gd name="T48" fmla="*/ 2147483646 w 214"/>
                <a:gd name="T49" fmla="*/ 2147483646 h 301"/>
                <a:gd name="T50" fmla="*/ 2147483646 w 214"/>
                <a:gd name="T51" fmla="*/ 2147483646 h 301"/>
                <a:gd name="T52" fmla="*/ 2147483646 w 214"/>
                <a:gd name="T53" fmla="*/ 2147483646 h 301"/>
                <a:gd name="T54" fmla="*/ 2147483646 w 214"/>
                <a:gd name="T55" fmla="*/ 2147483646 h 301"/>
                <a:gd name="T56" fmla="*/ 2147483646 w 214"/>
                <a:gd name="T57" fmla="*/ 2147483646 h 301"/>
                <a:gd name="T58" fmla="*/ 2147483646 w 214"/>
                <a:gd name="T59" fmla="*/ 2147483646 h 301"/>
                <a:gd name="T60" fmla="*/ 2147483646 w 214"/>
                <a:gd name="T61" fmla="*/ 2147483646 h 301"/>
                <a:gd name="T62" fmla="*/ 2147483646 w 214"/>
                <a:gd name="T63" fmla="*/ 2147483646 h 301"/>
                <a:gd name="T64" fmla="*/ 2147483646 w 214"/>
                <a:gd name="T65" fmla="*/ 2147483646 h 301"/>
                <a:gd name="T66" fmla="*/ 2147483646 w 214"/>
                <a:gd name="T67" fmla="*/ 2147483646 h 301"/>
                <a:gd name="T68" fmla="*/ 2147483646 w 214"/>
                <a:gd name="T69" fmla="*/ 2147483646 h 301"/>
                <a:gd name="T70" fmla="*/ 2147483646 w 214"/>
                <a:gd name="T71" fmla="*/ 2147483646 h 301"/>
                <a:gd name="T72" fmla="*/ 2147483646 w 214"/>
                <a:gd name="T73" fmla="*/ 2147483646 h 301"/>
                <a:gd name="T74" fmla="*/ 2147483646 w 214"/>
                <a:gd name="T75" fmla="*/ 2147483646 h 301"/>
                <a:gd name="T76" fmla="*/ 2147483646 w 214"/>
                <a:gd name="T77" fmla="*/ 2147483646 h 301"/>
                <a:gd name="T78" fmla="*/ 2147483646 w 214"/>
                <a:gd name="T79" fmla="*/ 2147483646 h 301"/>
                <a:gd name="T80" fmla="*/ 2147483646 w 214"/>
                <a:gd name="T81" fmla="*/ 2147483646 h 30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4"/>
                <a:gd name="T124" fmla="*/ 0 h 301"/>
                <a:gd name="T125" fmla="*/ 214 w 214"/>
                <a:gd name="T126" fmla="*/ 301 h 30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29" name="Freeform 27"/>
            <p:cNvSpPr/>
            <p:nvPr/>
          </p:nvSpPr>
          <p:spPr bwMode="auto">
            <a:xfrm flipH="1">
              <a:off x="2298005" y="3394971"/>
              <a:ext cx="162519" cy="343544"/>
            </a:xfrm>
            <a:custGeom>
              <a:avLst/>
              <a:gdLst>
                <a:gd name="T0" fmla="*/ 2147483646 w 197"/>
                <a:gd name="T1" fmla="*/ 0 h 286"/>
                <a:gd name="T2" fmla="*/ 2147483646 w 197"/>
                <a:gd name="T3" fmla="*/ 2147483646 h 286"/>
                <a:gd name="T4" fmla="*/ 2147483646 w 197"/>
                <a:gd name="T5" fmla="*/ 2147483646 h 286"/>
                <a:gd name="T6" fmla="*/ 0 w 197"/>
                <a:gd name="T7" fmla="*/ 2147483646 h 286"/>
                <a:gd name="T8" fmla="*/ 0 w 197"/>
                <a:gd name="T9" fmla="*/ 2147483646 h 286"/>
                <a:gd name="T10" fmla="*/ 0 w 197"/>
                <a:gd name="T11" fmla="*/ 2147483646 h 286"/>
                <a:gd name="T12" fmla="*/ 0 w 197"/>
                <a:gd name="T13" fmla="*/ 2147483646 h 286"/>
                <a:gd name="T14" fmla="*/ 0 w 197"/>
                <a:gd name="T15" fmla="*/ 2147483646 h 286"/>
                <a:gd name="T16" fmla="*/ 0 w 197"/>
                <a:gd name="T17" fmla="*/ 2147483646 h 286"/>
                <a:gd name="T18" fmla="*/ 0 w 197"/>
                <a:gd name="T19" fmla="*/ 2147483646 h 286"/>
                <a:gd name="T20" fmla="*/ 0 w 197"/>
                <a:gd name="T21" fmla="*/ 2147483646 h 286"/>
                <a:gd name="T22" fmla="*/ 0 w 197"/>
                <a:gd name="T23" fmla="*/ 2147483646 h 286"/>
                <a:gd name="T24" fmla="*/ 0 w 197"/>
                <a:gd name="T25" fmla="*/ 2147483646 h 286"/>
                <a:gd name="T26" fmla="*/ 0 w 197"/>
                <a:gd name="T27" fmla="*/ 2147483646 h 286"/>
                <a:gd name="T28" fmla="*/ 0 w 197"/>
                <a:gd name="T29" fmla="*/ 2147483646 h 286"/>
                <a:gd name="T30" fmla="*/ 0 w 197"/>
                <a:gd name="T31" fmla="*/ 2147483646 h 286"/>
                <a:gd name="T32" fmla="*/ 0 w 197"/>
                <a:gd name="T33" fmla="*/ 2147483646 h 286"/>
                <a:gd name="T34" fmla="*/ 0 w 197"/>
                <a:gd name="T35" fmla="*/ 2147483646 h 286"/>
                <a:gd name="T36" fmla="*/ 0 w 197"/>
                <a:gd name="T37" fmla="*/ 0 h 286"/>
                <a:gd name="T38" fmla="*/ 0 w 197"/>
                <a:gd name="T39" fmla="*/ 2147483646 h 286"/>
                <a:gd name="T40" fmla="*/ 0 w 197"/>
                <a:gd name="T41" fmla="*/ 2147483646 h 286"/>
                <a:gd name="T42" fmla="*/ 0 w 197"/>
                <a:gd name="T43" fmla="*/ 2147483646 h 286"/>
                <a:gd name="T44" fmla="*/ 0 w 197"/>
                <a:gd name="T45" fmla="*/ 2147483646 h 286"/>
                <a:gd name="T46" fmla="*/ 0 w 197"/>
                <a:gd name="T47" fmla="*/ 2147483646 h 286"/>
                <a:gd name="T48" fmla="*/ 0 w 197"/>
                <a:gd name="T49" fmla="*/ 2147483646 h 286"/>
                <a:gd name="T50" fmla="*/ 0 w 197"/>
                <a:gd name="T51" fmla="*/ 2147483646 h 286"/>
                <a:gd name="T52" fmla="*/ 0 w 197"/>
                <a:gd name="T53" fmla="*/ 2147483646 h 286"/>
                <a:gd name="T54" fmla="*/ 0 w 197"/>
                <a:gd name="T55" fmla="*/ 2147483646 h 286"/>
                <a:gd name="T56" fmla="*/ 0 w 197"/>
                <a:gd name="T57" fmla="*/ 2147483646 h 286"/>
                <a:gd name="T58" fmla="*/ 0 w 197"/>
                <a:gd name="T59" fmla="*/ 2147483646 h 286"/>
                <a:gd name="T60" fmla="*/ 0 w 197"/>
                <a:gd name="T61" fmla="*/ 2147483646 h 286"/>
                <a:gd name="T62" fmla="*/ 0 w 197"/>
                <a:gd name="T63" fmla="*/ 2147483646 h 286"/>
                <a:gd name="T64" fmla="*/ 0 w 197"/>
                <a:gd name="T65" fmla="*/ 2147483646 h 286"/>
                <a:gd name="T66" fmla="*/ 0 w 197"/>
                <a:gd name="T67" fmla="*/ 2147483646 h 286"/>
                <a:gd name="T68" fmla="*/ 0 w 197"/>
                <a:gd name="T69" fmla="*/ 2147483646 h 286"/>
                <a:gd name="T70" fmla="*/ 0 w 197"/>
                <a:gd name="T71" fmla="*/ 2147483646 h 286"/>
                <a:gd name="T72" fmla="*/ 0 w 197"/>
                <a:gd name="T73" fmla="*/ 2147483646 h 286"/>
                <a:gd name="T74" fmla="*/ 0 w 197"/>
                <a:gd name="T75" fmla="*/ 2147483646 h 286"/>
                <a:gd name="T76" fmla="*/ 0 w 197"/>
                <a:gd name="T77" fmla="*/ 2147483646 h 286"/>
                <a:gd name="T78" fmla="*/ 0 w 197"/>
                <a:gd name="T79" fmla="*/ 2147483646 h 286"/>
                <a:gd name="T80" fmla="*/ 0 w 197"/>
                <a:gd name="T81" fmla="*/ 2147483646 h 286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7"/>
                <a:gd name="T124" fmla="*/ 0 h 286"/>
                <a:gd name="T125" fmla="*/ 197 w 197"/>
                <a:gd name="T126" fmla="*/ 286 h 28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0" name="Freeform 28"/>
            <p:cNvSpPr/>
            <p:nvPr/>
          </p:nvSpPr>
          <p:spPr bwMode="auto">
            <a:xfrm flipH="1">
              <a:off x="2303707" y="3405641"/>
              <a:ext cx="148264" cy="326472"/>
            </a:xfrm>
            <a:custGeom>
              <a:avLst/>
              <a:gdLst>
                <a:gd name="T0" fmla="*/ 2147483646 w 180"/>
                <a:gd name="T1" fmla="*/ 0 h 271"/>
                <a:gd name="T2" fmla="*/ 2147483646 w 180"/>
                <a:gd name="T3" fmla="*/ 2147483646 h 271"/>
                <a:gd name="T4" fmla="*/ 2147483646 w 180"/>
                <a:gd name="T5" fmla="*/ 2147483646 h 271"/>
                <a:gd name="T6" fmla="*/ 0 w 180"/>
                <a:gd name="T7" fmla="*/ 2147483646 h 271"/>
                <a:gd name="T8" fmla="*/ 2147483646 w 180"/>
                <a:gd name="T9" fmla="*/ 0 h 271"/>
                <a:gd name="T10" fmla="*/ 2147483646 w 180"/>
                <a:gd name="T11" fmla="*/ 0 h 271"/>
                <a:gd name="T12" fmla="*/ 2147483646 w 180"/>
                <a:gd name="T13" fmla="*/ 0 h 271"/>
                <a:gd name="T14" fmla="*/ 2147483646 w 180"/>
                <a:gd name="T15" fmla="*/ 0 h 271"/>
                <a:gd name="T16" fmla="*/ 2147483646 w 180"/>
                <a:gd name="T17" fmla="*/ 0 h 271"/>
                <a:gd name="T18" fmla="*/ 2147483646 w 180"/>
                <a:gd name="T19" fmla="*/ 0 h 271"/>
                <a:gd name="T20" fmla="*/ 2147483646 w 180"/>
                <a:gd name="T21" fmla="*/ 0 h 271"/>
                <a:gd name="T22" fmla="*/ 2147483646 w 180"/>
                <a:gd name="T23" fmla="*/ 0 h 271"/>
                <a:gd name="T24" fmla="*/ 2147483646 w 180"/>
                <a:gd name="T25" fmla="*/ 0 h 271"/>
                <a:gd name="T26" fmla="*/ 2147483646 w 180"/>
                <a:gd name="T27" fmla="*/ 0 h 271"/>
                <a:gd name="T28" fmla="*/ 2147483646 w 180"/>
                <a:gd name="T29" fmla="*/ 0 h 271"/>
                <a:gd name="T30" fmla="*/ 2147483646 w 180"/>
                <a:gd name="T31" fmla="*/ 0 h 271"/>
                <a:gd name="T32" fmla="*/ 2147483646 w 180"/>
                <a:gd name="T33" fmla="*/ 0 h 271"/>
                <a:gd name="T34" fmla="*/ 2147483646 w 180"/>
                <a:gd name="T35" fmla="*/ 0 h 271"/>
                <a:gd name="T36" fmla="*/ 2147483646 w 180"/>
                <a:gd name="T37" fmla="*/ 0 h 271"/>
                <a:gd name="T38" fmla="*/ 0 w 180"/>
                <a:gd name="T39" fmla="*/ 0 h 271"/>
                <a:gd name="T40" fmla="*/ 2147483646 w 180"/>
                <a:gd name="T41" fmla="*/ 0 h 271"/>
                <a:gd name="T42" fmla="*/ 2147483646 w 180"/>
                <a:gd name="T43" fmla="*/ 0 h 271"/>
                <a:gd name="T44" fmla="*/ 2147483646 w 180"/>
                <a:gd name="T45" fmla="*/ 0 h 271"/>
                <a:gd name="T46" fmla="*/ 2147483646 w 180"/>
                <a:gd name="T47" fmla="*/ 0 h 271"/>
                <a:gd name="T48" fmla="*/ 2147483646 w 180"/>
                <a:gd name="T49" fmla="*/ 0 h 271"/>
                <a:gd name="T50" fmla="*/ 2147483646 w 180"/>
                <a:gd name="T51" fmla="*/ 0 h 271"/>
                <a:gd name="T52" fmla="*/ 2147483646 w 180"/>
                <a:gd name="T53" fmla="*/ 0 h 271"/>
                <a:gd name="T54" fmla="*/ 2147483646 w 180"/>
                <a:gd name="T55" fmla="*/ 0 h 271"/>
                <a:gd name="T56" fmla="*/ 2147483646 w 180"/>
                <a:gd name="T57" fmla="*/ 0 h 271"/>
                <a:gd name="T58" fmla="*/ 2147483646 w 180"/>
                <a:gd name="T59" fmla="*/ 0 h 271"/>
                <a:gd name="T60" fmla="*/ 2147483646 w 180"/>
                <a:gd name="T61" fmla="*/ 0 h 271"/>
                <a:gd name="T62" fmla="*/ 2147483646 w 180"/>
                <a:gd name="T63" fmla="*/ 0 h 271"/>
                <a:gd name="T64" fmla="*/ 2147483646 w 180"/>
                <a:gd name="T65" fmla="*/ 0 h 271"/>
                <a:gd name="T66" fmla="*/ 2147483646 w 180"/>
                <a:gd name="T67" fmla="*/ 0 h 271"/>
                <a:gd name="T68" fmla="*/ 2147483646 w 180"/>
                <a:gd name="T69" fmla="*/ 0 h 271"/>
                <a:gd name="T70" fmla="*/ 2147483646 w 180"/>
                <a:gd name="T71" fmla="*/ 0 h 271"/>
                <a:gd name="T72" fmla="*/ 2147483646 w 180"/>
                <a:gd name="T73" fmla="*/ 0 h 271"/>
                <a:gd name="T74" fmla="*/ 2147483646 w 180"/>
                <a:gd name="T75" fmla="*/ 0 h 271"/>
                <a:gd name="T76" fmla="*/ 2147483646 w 180"/>
                <a:gd name="T77" fmla="*/ 0 h 271"/>
                <a:gd name="T78" fmla="*/ 2147483646 w 180"/>
                <a:gd name="T79" fmla="*/ 0 h 271"/>
                <a:gd name="T80" fmla="*/ 2147483646 w 180"/>
                <a:gd name="T81" fmla="*/ 0 h 27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0"/>
                <a:gd name="T124" fmla="*/ 0 h 271"/>
                <a:gd name="T125" fmla="*/ 180 w 180"/>
                <a:gd name="T126" fmla="*/ 271 h 27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1" name="Freeform 29"/>
            <p:cNvSpPr/>
            <p:nvPr/>
          </p:nvSpPr>
          <p:spPr bwMode="auto">
            <a:xfrm flipH="1">
              <a:off x="1616560" y="3540070"/>
              <a:ext cx="273718" cy="503579"/>
            </a:xfrm>
            <a:custGeom>
              <a:avLst/>
              <a:gdLst>
                <a:gd name="T0" fmla="*/ 2147483646 w 332"/>
                <a:gd name="T1" fmla="*/ 0 h 417"/>
                <a:gd name="T2" fmla="*/ 2147483646 w 332"/>
                <a:gd name="T3" fmla="*/ 2147483646 h 417"/>
                <a:gd name="T4" fmla="*/ 2147483646 w 332"/>
                <a:gd name="T5" fmla="*/ 2147483646 h 417"/>
                <a:gd name="T6" fmla="*/ 0 w 332"/>
                <a:gd name="T7" fmla="*/ 2147483646 h 417"/>
                <a:gd name="T8" fmla="*/ 2147483646 w 332"/>
                <a:gd name="T9" fmla="*/ 2147483646 h 417"/>
                <a:gd name="T10" fmla="*/ 2147483646 w 332"/>
                <a:gd name="T11" fmla="*/ 2147483646 h 417"/>
                <a:gd name="T12" fmla="*/ 2147483646 w 332"/>
                <a:gd name="T13" fmla="*/ 2147483646 h 417"/>
                <a:gd name="T14" fmla="*/ 2147483646 w 332"/>
                <a:gd name="T15" fmla="*/ 2147483646 h 417"/>
                <a:gd name="T16" fmla="*/ 2147483646 w 332"/>
                <a:gd name="T17" fmla="*/ 2147483646 h 417"/>
                <a:gd name="T18" fmla="*/ 2147483646 w 332"/>
                <a:gd name="T19" fmla="*/ 2147483646 h 417"/>
                <a:gd name="T20" fmla="*/ 2147483646 w 332"/>
                <a:gd name="T21" fmla="*/ 2147483646 h 417"/>
                <a:gd name="T22" fmla="*/ 2147483646 w 332"/>
                <a:gd name="T23" fmla="*/ 2147483646 h 417"/>
                <a:gd name="T24" fmla="*/ 2147483646 w 332"/>
                <a:gd name="T25" fmla="*/ 2147483646 h 417"/>
                <a:gd name="T26" fmla="*/ 2147483646 w 332"/>
                <a:gd name="T27" fmla="*/ 2147483646 h 417"/>
                <a:gd name="T28" fmla="*/ 2147483646 w 332"/>
                <a:gd name="T29" fmla="*/ 2147483646 h 417"/>
                <a:gd name="T30" fmla="*/ 2147483646 w 332"/>
                <a:gd name="T31" fmla="*/ 2147483646 h 417"/>
                <a:gd name="T32" fmla="*/ 2147483646 w 332"/>
                <a:gd name="T33" fmla="*/ 2147483646 h 417"/>
                <a:gd name="T34" fmla="*/ 2147483646 w 332"/>
                <a:gd name="T35" fmla="*/ 2147483646 h 417"/>
                <a:gd name="T36" fmla="*/ 2147483646 w 332"/>
                <a:gd name="T37" fmla="*/ 2147483646 h 417"/>
                <a:gd name="T38" fmla="*/ 2147483646 w 332"/>
                <a:gd name="T39" fmla="*/ 2147483646 h 417"/>
                <a:gd name="T40" fmla="*/ 2147483646 w 332"/>
                <a:gd name="T41" fmla="*/ 2147483646 h 417"/>
                <a:gd name="T42" fmla="*/ 2147483646 w 332"/>
                <a:gd name="T43" fmla="*/ 2147483646 h 417"/>
                <a:gd name="T44" fmla="*/ 2147483646 w 332"/>
                <a:gd name="T45" fmla="*/ 2147483646 h 417"/>
                <a:gd name="T46" fmla="*/ 2147483646 w 332"/>
                <a:gd name="T47" fmla="*/ 2147483646 h 417"/>
                <a:gd name="T48" fmla="*/ 2147483646 w 332"/>
                <a:gd name="T49" fmla="*/ 2147483646 h 417"/>
                <a:gd name="T50" fmla="*/ 2147483646 w 332"/>
                <a:gd name="T51" fmla="*/ 0 h 417"/>
                <a:gd name="T52" fmla="*/ 2147483646 w 332"/>
                <a:gd name="T53" fmla="*/ 2147483646 h 417"/>
                <a:gd name="T54" fmla="*/ 2147483646 w 332"/>
                <a:gd name="T55" fmla="*/ 2147483646 h 417"/>
                <a:gd name="T56" fmla="*/ 2147483646 w 332"/>
                <a:gd name="T57" fmla="*/ 2147483646 h 417"/>
                <a:gd name="T58" fmla="*/ 2147483646 w 332"/>
                <a:gd name="T59" fmla="*/ 2147483646 h 417"/>
                <a:gd name="T60" fmla="*/ 2147483646 w 332"/>
                <a:gd name="T61" fmla="*/ 2147483646 h 417"/>
                <a:gd name="T62" fmla="*/ 2147483646 w 332"/>
                <a:gd name="T63" fmla="*/ 2147483646 h 417"/>
                <a:gd name="T64" fmla="*/ 2147483646 w 332"/>
                <a:gd name="T65" fmla="*/ 2147483646 h 417"/>
                <a:gd name="T66" fmla="*/ 2147483646 w 332"/>
                <a:gd name="T67" fmla="*/ 2147483646 h 417"/>
                <a:gd name="T68" fmla="*/ 2147483646 w 332"/>
                <a:gd name="T69" fmla="*/ 2147483646 h 417"/>
                <a:gd name="T70" fmla="*/ 2147483646 w 332"/>
                <a:gd name="T71" fmla="*/ 2147483646 h 417"/>
                <a:gd name="T72" fmla="*/ 0 w 332"/>
                <a:gd name="T73" fmla="*/ 2147483646 h 417"/>
                <a:gd name="T74" fmla="*/ 2147483646 w 332"/>
                <a:gd name="T75" fmla="*/ 2147483646 h 417"/>
                <a:gd name="T76" fmla="*/ 2147483646 w 332"/>
                <a:gd name="T77" fmla="*/ 2147483646 h 417"/>
                <a:gd name="T78" fmla="*/ 2147483646 w 332"/>
                <a:gd name="T79" fmla="*/ 2147483646 h 417"/>
                <a:gd name="T80" fmla="*/ 2147483646 w 332"/>
                <a:gd name="T81" fmla="*/ 2147483646 h 417"/>
                <a:gd name="T82" fmla="*/ 2147483646 w 332"/>
                <a:gd name="T83" fmla="*/ 2147483646 h 417"/>
                <a:gd name="T84" fmla="*/ 2147483646 w 332"/>
                <a:gd name="T85" fmla="*/ 2147483646 h 417"/>
                <a:gd name="T86" fmla="*/ 2147483646 w 332"/>
                <a:gd name="T87" fmla="*/ 2147483646 h 417"/>
                <a:gd name="T88" fmla="*/ 2147483646 w 332"/>
                <a:gd name="T89" fmla="*/ 2147483646 h 417"/>
                <a:gd name="T90" fmla="*/ 2147483646 w 332"/>
                <a:gd name="T91" fmla="*/ 2147483646 h 417"/>
                <a:gd name="T92" fmla="*/ 2147483646 w 332"/>
                <a:gd name="T93" fmla="*/ 2147483646 h 417"/>
                <a:gd name="T94" fmla="*/ 2147483646 w 332"/>
                <a:gd name="T95" fmla="*/ 2147483646 h 417"/>
                <a:gd name="T96" fmla="*/ 2147483646 w 332"/>
                <a:gd name="T97" fmla="*/ 2147483646 h 417"/>
                <a:gd name="T98" fmla="*/ 2147483646 w 332"/>
                <a:gd name="T99" fmla="*/ 2147483646 h 417"/>
                <a:gd name="T100" fmla="*/ 2147483646 w 332"/>
                <a:gd name="T101" fmla="*/ 2147483646 h 417"/>
                <a:gd name="T102" fmla="*/ 2147483646 w 332"/>
                <a:gd name="T103" fmla="*/ 2147483646 h 417"/>
                <a:gd name="T104" fmla="*/ 2147483646 w 332"/>
                <a:gd name="T105" fmla="*/ 2147483646 h 417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2"/>
                <a:gd name="T160" fmla="*/ 0 h 417"/>
                <a:gd name="T161" fmla="*/ 332 w 332"/>
                <a:gd name="T162" fmla="*/ 417 h 4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2" name="Freeform 30"/>
            <p:cNvSpPr/>
            <p:nvPr/>
          </p:nvSpPr>
          <p:spPr bwMode="auto">
            <a:xfrm flipH="1">
              <a:off x="1622262" y="3552873"/>
              <a:ext cx="256611" cy="482241"/>
            </a:xfrm>
            <a:custGeom>
              <a:avLst/>
              <a:gdLst>
                <a:gd name="T0" fmla="*/ 2147483646 w 312"/>
                <a:gd name="T1" fmla="*/ 0 h 400"/>
                <a:gd name="T2" fmla="*/ 2147483646 w 312"/>
                <a:gd name="T3" fmla="*/ 2147483646 h 400"/>
                <a:gd name="T4" fmla="*/ 2147483646 w 312"/>
                <a:gd name="T5" fmla="*/ 2147483646 h 400"/>
                <a:gd name="T6" fmla="*/ 0 w 312"/>
                <a:gd name="T7" fmla="*/ 2147483646 h 400"/>
                <a:gd name="T8" fmla="*/ 0 w 312"/>
                <a:gd name="T9" fmla="*/ 2147483646 h 400"/>
                <a:gd name="T10" fmla="*/ 2147483646 w 312"/>
                <a:gd name="T11" fmla="*/ 2147483646 h 400"/>
                <a:gd name="T12" fmla="*/ 2147483646 w 312"/>
                <a:gd name="T13" fmla="*/ 2147483646 h 400"/>
                <a:gd name="T14" fmla="*/ 2147483646 w 312"/>
                <a:gd name="T15" fmla="*/ 2147483646 h 400"/>
                <a:gd name="T16" fmla="*/ 2147483646 w 312"/>
                <a:gd name="T17" fmla="*/ 2147483646 h 400"/>
                <a:gd name="T18" fmla="*/ 2147483646 w 312"/>
                <a:gd name="T19" fmla="*/ 2147483646 h 400"/>
                <a:gd name="T20" fmla="*/ 2147483646 w 312"/>
                <a:gd name="T21" fmla="*/ 2147483646 h 400"/>
                <a:gd name="T22" fmla="*/ 2147483646 w 312"/>
                <a:gd name="T23" fmla="*/ 2147483646 h 400"/>
                <a:gd name="T24" fmla="*/ 2147483646 w 312"/>
                <a:gd name="T25" fmla="*/ 2147483646 h 400"/>
                <a:gd name="T26" fmla="*/ 2147483646 w 312"/>
                <a:gd name="T27" fmla="*/ 2147483646 h 400"/>
                <a:gd name="T28" fmla="*/ 2147483646 w 312"/>
                <a:gd name="T29" fmla="*/ 2147483646 h 400"/>
                <a:gd name="T30" fmla="*/ 2147483646 w 312"/>
                <a:gd name="T31" fmla="*/ 2147483646 h 400"/>
                <a:gd name="T32" fmla="*/ 2147483646 w 312"/>
                <a:gd name="T33" fmla="*/ 2147483646 h 400"/>
                <a:gd name="T34" fmla="*/ 2147483646 w 312"/>
                <a:gd name="T35" fmla="*/ 2147483646 h 400"/>
                <a:gd name="T36" fmla="*/ 2147483646 w 312"/>
                <a:gd name="T37" fmla="*/ 2147483646 h 400"/>
                <a:gd name="T38" fmla="*/ 2147483646 w 312"/>
                <a:gd name="T39" fmla="*/ 2147483646 h 400"/>
                <a:gd name="T40" fmla="*/ 2147483646 w 312"/>
                <a:gd name="T41" fmla="*/ 2147483646 h 400"/>
                <a:gd name="T42" fmla="*/ 2147483646 w 312"/>
                <a:gd name="T43" fmla="*/ 2147483646 h 400"/>
                <a:gd name="T44" fmla="*/ 2147483646 w 312"/>
                <a:gd name="T45" fmla="*/ 2147483646 h 400"/>
                <a:gd name="T46" fmla="*/ 2147483646 w 312"/>
                <a:gd name="T47" fmla="*/ 2147483646 h 400"/>
                <a:gd name="T48" fmla="*/ 2147483646 w 312"/>
                <a:gd name="T49" fmla="*/ 2147483646 h 400"/>
                <a:gd name="T50" fmla="*/ 2147483646 w 312"/>
                <a:gd name="T51" fmla="*/ 2147483646 h 400"/>
                <a:gd name="T52" fmla="*/ 2147483646 w 312"/>
                <a:gd name="T53" fmla="*/ 2147483646 h 400"/>
                <a:gd name="T54" fmla="*/ 2147483646 w 312"/>
                <a:gd name="T55" fmla="*/ 2147483646 h 400"/>
                <a:gd name="T56" fmla="*/ 2147483646 w 312"/>
                <a:gd name="T57" fmla="*/ 2147483646 h 400"/>
                <a:gd name="T58" fmla="*/ 2147483646 w 312"/>
                <a:gd name="T59" fmla="*/ 2147483646 h 400"/>
                <a:gd name="T60" fmla="*/ 2147483646 w 312"/>
                <a:gd name="T61" fmla="*/ 2147483646 h 400"/>
                <a:gd name="T62" fmla="*/ 2147483646 w 312"/>
                <a:gd name="T63" fmla="*/ 2147483646 h 400"/>
                <a:gd name="T64" fmla="*/ 2147483646 w 312"/>
                <a:gd name="T65" fmla="*/ 2147483646 h 400"/>
                <a:gd name="T66" fmla="*/ 2147483646 w 312"/>
                <a:gd name="T67" fmla="*/ 2147483646 h 400"/>
                <a:gd name="T68" fmla="*/ 2147483646 w 312"/>
                <a:gd name="T69" fmla="*/ 2147483646 h 400"/>
                <a:gd name="T70" fmla="*/ 2147483646 w 312"/>
                <a:gd name="T71" fmla="*/ 2147483646 h 400"/>
                <a:gd name="T72" fmla="*/ 2147483646 w 312"/>
                <a:gd name="T73" fmla="*/ 2147483646 h 400"/>
                <a:gd name="T74" fmla="*/ 2147483646 w 312"/>
                <a:gd name="T75" fmla="*/ 2147483646 h 400"/>
                <a:gd name="T76" fmla="*/ 2147483646 w 312"/>
                <a:gd name="T77" fmla="*/ 2147483646 h 400"/>
                <a:gd name="T78" fmla="*/ 2147483646 w 312"/>
                <a:gd name="T79" fmla="*/ 2147483646 h 400"/>
                <a:gd name="T80" fmla="*/ 2147483646 w 312"/>
                <a:gd name="T81" fmla="*/ 2147483646 h 400"/>
                <a:gd name="T82" fmla="*/ 2147483646 w 312"/>
                <a:gd name="T83" fmla="*/ 0 h 400"/>
                <a:gd name="T84" fmla="*/ 2147483646 w 312"/>
                <a:gd name="T85" fmla="*/ 2147483646 h 400"/>
                <a:gd name="T86" fmla="*/ 2147483646 w 312"/>
                <a:gd name="T87" fmla="*/ 2147483646 h 400"/>
                <a:gd name="T88" fmla="*/ 2147483646 w 312"/>
                <a:gd name="T89" fmla="*/ 2147483646 h 400"/>
                <a:gd name="T90" fmla="*/ 2147483646 w 312"/>
                <a:gd name="T91" fmla="*/ 2147483646 h 400"/>
                <a:gd name="T92" fmla="*/ 2147483646 w 312"/>
                <a:gd name="T93" fmla="*/ 2147483646 h 400"/>
                <a:gd name="T94" fmla="*/ 2147483646 w 312"/>
                <a:gd name="T95" fmla="*/ 2147483646 h 400"/>
                <a:gd name="T96" fmla="*/ 2147483646 w 312"/>
                <a:gd name="T97" fmla="*/ 2147483646 h 400"/>
                <a:gd name="T98" fmla="*/ 2147483646 w 312"/>
                <a:gd name="T99" fmla="*/ 2147483646 h 400"/>
                <a:gd name="T100" fmla="*/ 2147483646 w 312"/>
                <a:gd name="T101" fmla="*/ 2147483646 h 400"/>
                <a:gd name="T102" fmla="*/ 2147483646 w 312"/>
                <a:gd name="T103" fmla="*/ 2147483646 h 400"/>
                <a:gd name="T104" fmla="*/ 0 w 312"/>
                <a:gd name="T105" fmla="*/ 2147483646 h 40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2"/>
                <a:gd name="T160" fmla="*/ 0 h 400"/>
                <a:gd name="T161" fmla="*/ 312 w 312"/>
                <a:gd name="T162" fmla="*/ 400 h 40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3" name="Freeform 31"/>
            <p:cNvSpPr/>
            <p:nvPr/>
          </p:nvSpPr>
          <p:spPr bwMode="auto">
            <a:xfrm flipH="1">
              <a:off x="1627965" y="3567810"/>
              <a:ext cx="242356" cy="460903"/>
            </a:xfrm>
            <a:custGeom>
              <a:avLst/>
              <a:gdLst>
                <a:gd name="T0" fmla="*/ 2147483646 w 295"/>
                <a:gd name="T1" fmla="*/ 0 h 381"/>
                <a:gd name="T2" fmla="*/ 2147483646 w 295"/>
                <a:gd name="T3" fmla="*/ 2147483646 h 381"/>
                <a:gd name="T4" fmla="*/ 2147483646 w 295"/>
                <a:gd name="T5" fmla="*/ 2147483646 h 381"/>
                <a:gd name="T6" fmla="*/ 0 w 295"/>
                <a:gd name="T7" fmla="*/ 2147483646 h 381"/>
                <a:gd name="T8" fmla="*/ 0 w 295"/>
                <a:gd name="T9" fmla="*/ 2147483646 h 381"/>
                <a:gd name="T10" fmla="*/ 0 w 295"/>
                <a:gd name="T11" fmla="*/ 2147483646 h 381"/>
                <a:gd name="T12" fmla="*/ 0 w 295"/>
                <a:gd name="T13" fmla="*/ 2147483646 h 381"/>
                <a:gd name="T14" fmla="*/ 0 w 295"/>
                <a:gd name="T15" fmla="*/ 2147483646 h 381"/>
                <a:gd name="T16" fmla="*/ 0 w 295"/>
                <a:gd name="T17" fmla="*/ 2147483646 h 381"/>
                <a:gd name="T18" fmla="*/ 0 w 295"/>
                <a:gd name="T19" fmla="*/ 2147483646 h 381"/>
                <a:gd name="T20" fmla="*/ 0 w 295"/>
                <a:gd name="T21" fmla="*/ 2147483646 h 381"/>
                <a:gd name="T22" fmla="*/ 0 w 295"/>
                <a:gd name="T23" fmla="*/ 2147483646 h 381"/>
                <a:gd name="T24" fmla="*/ 0 w 295"/>
                <a:gd name="T25" fmla="*/ 2147483646 h 381"/>
                <a:gd name="T26" fmla="*/ 0 w 295"/>
                <a:gd name="T27" fmla="*/ 2147483646 h 381"/>
                <a:gd name="T28" fmla="*/ 0 w 295"/>
                <a:gd name="T29" fmla="*/ 2147483646 h 381"/>
                <a:gd name="T30" fmla="*/ 0 w 295"/>
                <a:gd name="T31" fmla="*/ 2147483646 h 381"/>
                <a:gd name="T32" fmla="*/ 0 w 295"/>
                <a:gd name="T33" fmla="*/ 2147483646 h 381"/>
                <a:gd name="T34" fmla="*/ 0 w 295"/>
                <a:gd name="T35" fmla="*/ 2147483646 h 381"/>
                <a:gd name="T36" fmla="*/ 0 w 295"/>
                <a:gd name="T37" fmla="*/ 2147483646 h 381"/>
                <a:gd name="T38" fmla="*/ 0 w 295"/>
                <a:gd name="T39" fmla="*/ 2147483646 h 381"/>
                <a:gd name="T40" fmla="*/ 0 w 295"/>
                <a:gd name="T41" fmla="*/ 2147483646 h 381"/>
                <a:gd name="T42" fmla="*/ 0 w 295"/>
                <a:gd name="T43" fmla="*/ 2147483646 h 381"/>
                <a:gd name="T44" fmla="*/ 0 w 295"/>
                <a:gd name="T45" fmla="*/ 2147483646 h 381"/>
                <a:gd name="T46" fmla="*/ 0 w 295"/>
                <a:gd name="T47" fmla="*/ 2147483646 h 381"/>
                <a:gd name="T48" fmla="*/ 0 w 295"/>
                <a:gd name="T49" fmla="*/ 2147483646 h 381"/>
                <a:gd name="T50" fmla="*/ 0 w 295"/>
                <a:gd name="T51" fmla="*/ 2147483646 h 381"/>
                <a:gd name="T52" fmla="*/ 0 w 295"/>
                <a:gd name="T53" fmla="*/ 2147483646 h 381"/>
                <a:gd name="T54" fmla="*/ 0 w 295"/>
                <a:gd name="T55" fmla="*/ 2147483646 h 381"/>
                <a:gd name="T56" fmla="*/ 0 w 295"/>
                <a:gd name="T57" fmla="*/ 2147483646 h 381"/>
                <a:gd name="T58" fmla="*/ 0 w 295"/>
                <a:gd name="T59" fmla="*/ 2147483646 h 381"/>
                <a:gd name="T60" fmla="*/ 0 w 295"/>
                <a:gd name="T61" fmla="*/ 2147483646 h 381"/>
                <a:gd name="T62" fmla="*/ 0 w 295"/>
                <a:gd name="T63" fmla="*/ 2147483646 h 381"/>
                <a:gd name="T64" fmla="*/ 0 w 295"/>
                <a:gd name="T65" fmla="*/ 2147483646 h 381"/>
                <a:gd name="T66" fmla="*/ 0 w 295"/>
                <a:gd name="T67" fmla="*/ 2147483646 h 381"/>
                <a:gd name="T68" fmla="*/ 0 w 295"/>
                <a:gd name="T69" fmla="*/ 2147483646 h 381"/>
                <a:gd name="T70" fmla="*/ 0 w 295"/>
                <a:gd name="T71" fmla="*/ 2147483646 h 381"/>
                <a:gd name="T72" fmla="*/ 0 w 295"/>
                <a:gd name="T73" fmla="*/ 2147483646 h 381"/>
                <a:gd name="T74" fmla="*/ 0 w 295"/>
                <a:gd name="T75" fmla="*/ 2147483646 h 381"/>
                <a:gd name="T76" fmla="*/ 0 w 295"/>
                <a:gd name="T77" fmla="*/ 2147483646 h 381"/>
                <a:gd name="T78" fmla="*/ 0 w 295"/>
                <a:gd name="T79" fmla="*/ 2147483646 h 381"/>
                <a:gd name="T80" fmla="*/ 0 w 295"/>
                <a:gd name="T81" fmla="*/ 2147483646 h 381"/>
                <a:gd name="T82" fmla="*/ 0 w 295"/>
                <a:gd name="T83" fmla="*/ 0 h 381"/>
                <a:gd name="T84" fmla="*/ 0 w 295"/>
                <a:gd name="T85" fmla="*/ 2147483646 h 381"/>
                <a:gd name="T86" fmla="*/ 0 w 295"/>
                <a:gd name="T87" fmla="*/ 2147483646 h 381"/>
                <a:gd name="T88" fmla="*/ 0 w 295"/>
                <a:gd name="T89" fmla="*/ 2147483646 h 381"/>
                <a:gd name="T90" fmla="*/ 0 w 295"/>
                <a:gd name="T91" fmla="*/ 2147483646 h 381"/>
                <a:gd name="T92" fmla="*/ 0 w 295"/>
                <a:gd name="T93" fmla="*/ 2147483646 h 381"/>
                <a:gd name="T94" fmla="*/ 0 w 295"/>
                <a:gd name="T95" fmla="*/ 2147483646 h 381"/>
                <a:gd name="T96" fmla="*/ 0 w 295"/>
                <a:gd name="T97" fmla="*/ 2147483646 h 381"/>
                <a:gd name="T98" fmla="*/ 0 w 295"/>
                <a:gd name="T99" fmla="*/ 2147483646 h 381"/>
                <a:gd name="T100" fmla="*/ 0 w 295"/>
                <a:gd name="T101" fmla="*/ 2147483646 h 381"/>
                <a:gd name="T102" fmla="*/ 0 w 295"/>
                <a:gd name="T103" fmla="*/ 2147483646 h 381"/>
                <a:gd name="T104" fmla="*/ 0 w 295"/>
                <a:gd name="T105" fmla="*/ 2147483646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5"/>
                <a:gd name="T160" fmla="*/ 0 h 381"/>
                <a:gd name="T161" fmla="*/ 295 w 295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4" name="Freeform 32"/>
            <p:cNvSpPr/>
            <p:nvPr/>
          </p:nvSpPr>
          <p:spPr bwMode="auto">
            <a:xfrm flipH="1">
              <a:off x="1633667" y="3580613"/>
              <a:ext cx="228098" cy="441698"/>
            </a:xfrm>
            <a:custGeom>
              <a:avLst/>
              <a:gdLst>
                <a:gd name="T0" fmla="*/ 2147483646 w 276"/>
                <a:gd name="T1" fmla="*/ 0 h 365"/>
                <a:gd name="T2" fmla="*/ 2147483646 w 276"/>
                <a:gd name="T3" fmla="*/ 2147483646 h 365"/>
                <a:gd name="T4" fmla="*/ 2147483646 w 276"/>
                <a:gd name="T5" fmla="*/ 2147483646 h 365"/>
                <a:gd name="T6" fmla="*/ 0 w 276"/>
                <a:gd name="T7" fmla="*/ 2147483646 h 365"/>
                <a:gd name="T8" fmla="*/ 0 w 276"/>
                <a:gd name="T9" fmla="*/ 2147483646 h 365"/>
                <a:gd name="T10" fmla="*/ 2147483646 w 276"/>
                <a:gd name="T11" fmla="*/ 2147483646 h 365"/>
                <a:gd name="T12" fmla="*/ 2147483646 w 276"/>
                <a:gd name="T13" fmla="*/ 2147483646 h 365"/>
                <a:gd name="T14" fmla="*/ 2147483646 w 276"/>
                <a:gd name="T15" fmla="*/ 2147483646 h 365"/>
                <a:gd name="T16" fmla="*/ 2147483646 w 276"/>
                <a:gd name="T17" fmla="*/ 2147483646 h 365"/>
                <a:gd name="T18" fmla="*/ 2147483646 w 276"/>
                <a:gd name="T19" fmla="*/ 2147483646 h 365"/>
                <a:gd name="T20" fmla="*/ 2147483646 w 276"/>
                <a:gd name="T21" fmla="*/ 2147483646 h 365"/>
                <a:gd name="T22" fmla="*/ 2147483646 w 276"/>
                <a:gd name="T23" fmla="*/ 2147483646 h 365"/>
                <a:gd name="T24" fmla="*/ 2147483646 w 276"/>
                <a:gd name="T25" fmla="*/ 2147483646 h 365"/>
                <a:gd name="T26" fmla="*/ 2147483646 w 276"/>
                <a:gd name="T27" fmla="*/ 2147483646 h 365"/>
                <a:gd name="T28" fmla="*/ 2147483646 w 276"/>
                <a:gd name="T29" fmla="*/ 2147483646 h 365"/>
                <a:gd name="T30" fmla="*/ 2147483646 w 276"/>
                <a:gd name="T31" fmla="*/ 2147483646 h 365"/>
                <a:gd name="T32" fmla="*/ 2147483646 w 276"/>
                <a:gd name="T33" fmla="*/ 2147483646 h 365"/>
                <a:gd name="T34" fmla="*/ 2147483646 w 276"/>
                <a:gd name="T35" fmla="*/ 2147483646 h 365"/>
                <a:gd name="T36" fmla="*/ 2147483646 w 276"/>
                <a:gd name="T37" fmla="*/ 2147483646 h 365"/>
                <a:gd name="T38" fmla="*/ 2147483646 w 276"/>
                <a:gd name="T39" fmla="*/ 2147483646 h 365"/>
                <a:gd name="T40" fmla="*/ 2147483646 w 276"/>
                <a:gd name="T41" fmla="*/ 2147483646 h 365"/>
                <a:gd name="T42" fmla="*/ 2147483646 w 276"/>
                <a:gd name="T43" fmla="*/ 2147483646 h 365"/>
                <a:gd name="T44" fmla="*/ 2147483646 w 276"/>
                <a:gd name="T45" fmla="*/ 2147483646 h 365"/>
                <a:gd name="T46" fmla="*/ 2147483646 w 276"/>
                <a:gd name="T47" fmla="*/ 2147483646 h 365"/>
                <a:gd name="T48" fmla="*/ 2147483646 w 276"/>
                <a:gd name="T49" fmla="*/ 2147483646 h 365"/>
                <a:gd name="T50" fmla="*/ 2147483646 w 276"/>
                <a:gd name="T51" fmla="*/ 2147483646 h 365"/>
                <a:gd name="T52" fmla="*/ 2147483646 w 276"/>
                <a:gd name="T53" fmla="*/ 2147483646 h 365"/>
                <a:gd name="T54" fmla="*/ 2147483646 w 276"/>
                <a:gd name="T55" fmla="*/ 2147483646 h 365"/>
                <a:gd name="T56" fmla="*/ 2147483646 w 276"/>
                <a:gd name="T57" fmla="*/ 2147483646 h 365"/>
                <a:gd name="T58" fmla="*/ 2147483646 w 276"/>
                <a:gd name="T59" fmla="*/ 2147483646 h 365"/>
                <a:gd name="T60" fmla="*/ 2147483646 w 276"/>
                <a:gd name="T61" fmla="*/ 2147483646 h 365"/>
                <a:gd name="T62" fmla="*/ 2147483646 w 276"/>
                <a:gd name="T63" fmla="*/ 2147483646 h 365"/>
                <a:gd name="T64" fmla="*/ 2147483646 w 276"/>
                <a:gd name="T65" fmla="*/ 2147483646 h 365"/>
                <a:gd name="T66" fmla="*/ 2147483646 w 276"/>
                <a:gd name="T67" fmla="*/ 2147483646 h 365"/>
                <a:gd name="T68" fmla="*/ 2147483646 w 276"/>
                <a:gd name="T69" fmla="*/ 2147483646 h 365"/>
                <a:gd name="T70" fmla="*/ 2147483646 w 276"/>
                <a:gd name="T71" fmla="*/ 2147483646 h 365"/>
                <a:gd name="T72" fmla="*/ 2147483646 w 276"/>
                <a:gd name="T73" fmla="*/ 2147483646 h 365"/>
                <a:gd name="T74" fmla="*/ 2147483646 w 276"/>
                <a:gd name="T75" fmla="*/ 2147483646 h 365"/>
                <a:gd name="T76" fmla="*/ 2147483646 w 276"/>
                <a:gd name="T77" fmla="*/ 2147483646 h 365"/>
                <a:gd name="T78" fmla="*/ 2147483646 w 276"/>
                <a:gd name="T79" fmla="*/ 2147483646 h 365"/>
                <a:gd name="T80" fmla="*/ 2147483646 w 276"/>
                <a:gd name="T81" fmla="*/ 2147483646 h 365"/>
                <a:gd name="T82" fmla="*/ 2147483646 w 276"/>
                <a:gd name="T83" fmla="*/ 0 h 365"/>
                <a:gd name="T84" fmla="*/ 2147483646 w 276"/>
                <a:gd name="T85" fmla="*/ 2147483646 h 365"/>
                <a:gd name="T86" fmla="*/ 2147483646 w 276"/>
                <a:gd name="T87" fmla="*/ 2147483646 h 365"/>
                <a:gd name="T88" fmla="*/ 2147483646 w 276"/>
                <a:gd name="T89" fmla="*/ 2147483646 h 365"/>
                <a:gd name="T90" fmla="*/ 2147483646 w 276"/>
                <a:gd name="T91" fmla="*/ 2147483646 h 365"/>
                <a:gd name="T92" fmla="*/ 2147483646 w 276"/>
                <a:gd name="T93" fmla="*/ 2147483646 h 365"/>
                <a:gd name="T94" fmla="*/ 2147483646 w 276"/>
                <a:gd name="T95" fmla="*/ 2147483646 h 365"/>
                <a:gd name="T96" fmla="*/ 2147483646 w 276"/>
                <a:gd name="T97" fmla="*/ 2147483646 h 365"/>
                <a:gd name="T98" fmla="*/ 2147483646 w 276"/>
                <a:gd name="T99" fmla="*/ 2147483646 h 365"/>
                <a:gd name="T100" fmla="*/ 2147483646 w 276"/>
                <a:gd name="T101" fmla="*/ 2147483646 h 365"/>
                <a:gd name="T102" fmla="*/ 2147483646 w 276"/>
                <a:gd name="T103" fmla="*/ 2147483646 h 365"/>
                <a:gd name="T104" fmla="*/ 0 w 276"/>
                <a:gd name="T105" fmla="*/ 2147483646 h 36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6"/>
                <a:gd name="T160" fmla="*/ 0 h 365"/>
                <a:gd name="T161" fmla="*/ 276 w 276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5" name="Freeform 33"/>
            <p:cNvSpPr/>
            <p:nvPr/>
          </p:nvSpPr>
          <p:spPr bwMode="auto">
            <a:xfrm flipH="1">
              <a:off x="1639370" y="3595549"/>
              <a:ext cx="210991" cy="416094"/>
            </a:xfrm>
            <a:custGeom>
              <a:avLst/>
              <a:gdLst>
                <a:gd name="T0" fmla="*/ 2147483646 w 256"/>
                <a:gd name="T1" fmla="*/ 0 h 346"/>
                <a:gd name="T2" fmla="*/ 2147483646 w 256"/>
                <a:gd name="T3" fmla="*/ 2147483646 h 346"/>
                <a:gd name="T4" fmla="*/ 2147483646 w 256"/>
                <a:gd name="T5" fmla="*/ 2147483646 h 346"/>
                <a:gd name="T6" fmla="*/ 0 w 256"/>
                <a:gd name="T7" fmla="*/ 2147483646 h 346"/>
                <a:gd name="T8" fmla="*/ 0 w 256"/>
                <a:gd name="T9" fmla="*/ 2147483646 h 346"/>
                <a:gd name="T10" fmla="*/ 2147483646 w 256"/>
                <a:gd name="T11" fmla="*/ 2147483646 h 346"/>
                <a:gd name="T12" fmla="*/ 2147483646 w 256"/>
                <a:gd name="T13" fmla="*/ 2147483646 h 346"/>
                <a:gd name="T14" fmla="*/ 2147483646 w 256"/>
                <a:gd name="T15" fmla="*/ 2147483646 h 346"/>
                <a:gd name="T16" fmla="*/ 2147483646 w 256"/>
                <a:gd name="T17" fmla="*/ 2147483646 h 346"/>
                <a:gd name="T18" fmla="*/ 2147483646 w 256"/>
                <a:gd name="T19" fmla="*/ 2147483646 h 346"/>
                <a:gd name="T20" fmla="*/ 2147483646 w 256"/>
                <a:gd name="T21" fmla="*/ 2147483646 h 346"/>
                <a:gd name="T22" fmla="*/ 2147483646 w 256"/>
                <a:gd name="T23" fmla="*/ 2147483646 h 346"/>
                <a:gd name="T24" fmla="*/ 2147483646 w 256"/>
                <a:gd name="T25" fmla="*/ 2147483646 h 346"/>
                <a:gd name="T26" fmla="*/ 2147483646 w 256"/>
                <a:gd name="T27" fmla="*/ 2147483646 h 346"/>
                <a:gd name="T28" fmla="*/ 2147483646 w 256"/>
                <a:gd name="T29" fmla="*/ 2147483646 h 346"/>
                <a:gd name="T30" fmla="*/ 2147483646 w 256"/>
                <a:gd name="T31" fmla="*/ 2147483646 h 346"/>
                <a:gd name="T32" fmla="*/ 2147483646 w 256"/>
                <a:gd name="T33" fmla="*/ 2147483646 h 346"/>
                <a:gd name="T34" fmla="*/ 2147483646 w 256"/>
                <a:gd name="T35" fmla="*/ 2147483646 h 346"/>
                <a:gd name="T36" fmla="*/ 2147483646 w 256"/>
                <a:gd name="T37" fmla="*/ 2147483646 h 346"/>
                <a:gd name="T38" fmla="*/ 2147483646 w 256"/>
                <a:gd name="T39" fmla="*/ 2147483646 h 346"/>
                <a:gd name="T40" fmla="*/ 2147483646 w 256"/>
                <a:gd name="T41" fmla="*/ 2147483646 h 346"/>
                <a:gd name="T42" fmla="*/ 2147483646 w 256"/>
                <a:gd name="T43" fmla="*/ 2147483646 h 346"/>
                <a:gd name="T44" fmla="*/ 2147483646 w 256"/>
                <a:gd name="T45" fmla="*/ 2147483646 h 346"/>
                <a:gd name="T46" fmla="*/ 2147483646 w 256"/>
                <a:gd name="T47" fmla="*/ 2147483646 h 346"/>
                <a:gd name="T48" fmla="*/ 2147483646 w 256"/>
                <a:gd name="T49" fmla="*/ 2147483646 h 346"/>
                <a:gd name="T50" fmla="*/ 2147483646 w 256"/>
                <a:gd name="T51" fmla="*/ 2147483646 h 346"/>
                <a:gd name="T52" fmla="*/ 2147483646 w 256"/>
                <a:gd name="T53" fmla="*/ 2147483646 h 346"/>
                <a:gd name="T54" fmla="*/ 2147483646 w 256"/>
                <a:gd name="T55" fmla="*/ 2147483646 h 346"/>
                <a:gd name="T56" fmla="*/ 2147483646 w 256"/>
                <a:gd name="T57" fmla="*/ 2147483646 h 346"/>
                <a:gd name="T58" fmla="*/ 2147483646 w 256"/>
                <a:gd name="T59" fmla="*/ 2147483646 h 346"/>
                <a:gd name="T60" fmla="*/ 2147483646 w 256"/>
                <a:gd name="T61" fmla="*/ 2147483646 h 346"/>
                <a:gd name="T62" fmla="*/ 2147483646 w 256"/>
                <a:gd name="T63" fmla="*/ 2147483646 h 346"/>
                <a:gd name="T64" fmla="*/ 2147483646 w 256"/>
                <a:gd name="T65" fmla="*/ 2147483646 h 346"/>
                <a:gd name="T66" fmla="*/ 2147483646 w 256"/>
                <a:gd name="T67" fmla="*/ 2147483646 h 346"/>
                <a:gd name="T68" fmla="*/ 2147483646 w 256"/>
                <a:gd name="T69" fmla="*/ 2147483646 h 346"/>
                <a:gd name="T70" fmla="*/ 2147483646 w 256"/>
                <a:gd name="T71" fmla="*/ 2147483646 h 346"/>
                <a:gd name="T72" fmla="*/ 2147483646 w 256"/>
                <a:gd name="T73" fmla="*/ 2147483646 h 346"/>
                <a:gd name="T74" fmla="*/ 2147483646 w 256"/>
                <a:gd name="T75" fmla="*/ 2147483646 h 346"/>
                <a:gd name="T76" fmla="*/ 2147483646 w 256"/>
                <a:gd name="T77" fmla="*/ 2147483646 h 346"/>
                <a:gd name="T78" fmla="*/ 2147483646 w 256"/>
                <a:gd name="T79" fmla="*/ 2147483646 h 346"/>
                <a:gd name="T80" fmla="*/ 2147483646 w 256"/>
                <a:gd name="T81" fmla="*/ 2147483646 h 346"/>
                <a:gd name="T82" fmla="*/ 2147483646 w 256"/>
                <a:gd name="T83" fmla="*/ 0 h 346"/>
                <a:gd name="T84" fmla="*/ 2147483646 w 256"/>
                <a:gd name="T85" fmla="*/ 2147483646 h 346"/>
                <a:gd name="T86" fmla="*/ 2147483646 w 256"/>
                <a:gd name="T87" fmla="*/ 2147483646 h 346"/>
                <a:gd name="T88" fmla="*/ 2147483646 w 256"/>
                <a:gd name="T89" fmla="*/ 2147483646 h 346"/>
                <a:gd name="T90" fmla="*/ 2147483646 w 256"/>
                <a:gd name="T91" fmla="*/ 2147483646 h 346"/>
                <a:gd name="T92" fmla="*/ 2147483646 w 256"/>
                <a:gd name="T93" fmla="*/ 2147483646 h 346"/>
                <a:gd name="T94" fmla="*/ 2147483646 w 256"/>
                <a:gd name="T95" fmla="*/ 2147483646 h 346"/>
                <a:gd name="T96" fmla="*/ 2147483646 w 256"/>
                <a:gd name="T97" fmla="*/ 2147483646 h 346"/>
                <a:gd name="T98" fmla="*/ 2147483646 w 256"/>
                <a:gd name="T99" fmla="*/ 2147483646 h 346"/>
                <a:gd name="T100" fmla="*/ 2147483646 w 256"/>
                <a:gd name="T101" fmla="*/ 2147483646 h 346"/>
                <a:gd name="T102" fmla="*/ 2147483646 w 256"/>
                <a:gd name="T103" fmla="*/ 2147483646 h 346"/>
                <a:gd name="T104" fmla="*/ 0 w 256"/>
                <a:gd name="T105" fmla="*/ 2147483646 h 346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6"/>
                <a:gd name="T160" fmla="*/ 0 h 346"/>
                <a:gd name="T161" fmla="*/ 256 w 256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6" name="Freeform 34"/>
            <p:cNvSpPr/>
            <p:nvPr/>
          </p:nvSpPr>
          <p:spPr bwMode="auto">
            <a:xfrm flipH="1">
              <a:off x="1645072" y="3608352"/>
              <a:ext cx="196736" cy="396889"/>
            </a:xfrm>
            <a:custGeom>
              <a:avLst/>
              <a:gdLst>
                <a:gd name="T0" fmla="*/ 2147483646 w 239"/>
                <a:gd name="T1" fmla="*/ 0 h 330"/>
                <a:gd name="T2" fmla="*/ 2147483646 w 239"/>
                <a:gd name="T3" fmla="*/ 2147483646 h 330"/>
                <a:gd name="T4" fmla="*/ 2147483646 w 239"/>
                <a:gd name="T5" fmla="*/ 2147483646 h 330"/>
                <a:gd name="T6" fmla="*/ 0 w 239"/>
                <a:gd name="T7" fmla="*/ 2147483646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w 239"/>
                <a:gd name="T99" fmla="*/ 0 h 330"/>
                <a:gd name="T100" fmla="*/ 0 w 239"/>
                <a:gd name="T101" fmla="*/ 0 h 330"/>
                <a:gd name="T102" fmla="*/ 0 w 239"/>
                <a:gd name="T103" fmla="*/ 0 h 330"/>
                <a:gd name="T104" fmla="*/ 0 w 239"/>
                <a:gd name="T105" fmla="*/ 0 h 33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330"/>
                <a:gd name="T161" fmla="*/ 239 w 239"/>
                <a:gd name="T162" fmla="*/ 330 h 33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7" name="Freeform 35"/>
            <p:cNvSpPr/>
            <p:nvPr/>
          </p:nvSpPr>
          <p:spPr bwMode="auto">
            <a:xfrm flipH="1">
              <a:off x="1650774" y="3621155"/>
              <a:ext cx="182479" cy="375551"/>
            </a:xfrm>
            <a:custGeom>
              <a:avLst/>
              <a:gdLst>
                <a:gd name="T0" fmla="*/ 2147483646 w 220"/>
                <a:gd name="T1" fmla="*/ 0 h 312"/>
                <a:gd name="T2" fmla="*/ 2147483646 w 220"/>
                <a:gd name="T3" fmla="*/ 2147483646 h 312"/>
                <a:gd name="T4" fmla="*/ 2147483646 w 220"/>
                <a:gd name="T5" fmla="*/ 2147483646 h 312"/>
                <a:gd name="T6" fmla="*/ 0 w 220"/>
                <a:gd name="T7" fmla="*/ 2147483646 h 312"/>
                <a:gd name="T8" fmla="*/ 0 w 220"/>
                <a:gd name="T9" fmla="*/ 2147483646 h 312"/>
                <a:gd name="T10" fmla="*/ 2147483646 w 220"/>
                <a:gd name="T11" fmla="*/ 2147483646 h 312"/>
                <a:gd name="T12" fmla="*/ 2147483646 w 220"/>
                <a:gd name="T13" fmla="*/ 2147483646 h 312"/>
                <a:gd name="T14" fmla="*/ 2147483646 w 220"/>
                <a:gd name="T15" fmla="*/ 2147483646 h 312"/>
                <a:gd name="T16" fmla="*/ 2147483646 w 220"/>
                <a:gd name="T17" fmla="*/ 2147483646 h 312"/>
                <a:gd name="T18" fmla="*/ 2147483646 w 220"/>
                <a:gd name="T19" fmla="*/ 2147483646 h 312"/>
                <a:gd name="T20" fmla="*/ 2147483646 w 220"/>
                <a:gd name="T21" fmla="*/ 2147483646 h 312"/>
                <a:gd name="T22" fmla="*/ 2147483646 w 220"/>
                <a:gd name="T23" fmla="*/ 2147483646 h 312"/>
                <a:gd name="T24" fmla="*/ 2147483646 w 220"/>
                <a:gd name="T25" fmla="*/ 2147483646 h 312"/>
                <a:gd name="T26" fmla="*/ 2147483646 w 220"/>
                <a:gd name="T27" fmla="*/ 2147483646 h 312"/>
                <a:gd name="T28" fmla="*/ 2147483646 w 220"/>
                <a:gd name="T29" fmla="*/ 2147483646 h 312"/>
                <a:gd name="T30" fmla="*/ 2147483646 w 220"/>
                <a:gd name="T31" fmla="*/ 2147483646 h 312"/>
                <a:gd name="T32" fmla="*/ 2147483646 w 220"/>
                <a:gd name="T33" fmla="*/ 2147483646 h 312"/>
                <a:gd name="T34" fmla="*/ 2147483646 w 220"/>
                <a:gd name="T35" fmla="*/ 2147483646 h 312"/>
                <a:gd name="T36" fmla="*/ 2147483646 w 220"/>
                <a:gd name="T37" fmla="*/ 2147483646 h 312"/>
                <a:gd name="T38" fmla="*/ 2147483646 w 220"/>
                <a:gd name="T39" fmla="*/ 2147483646 h 312"/>
                <a:gd name="T40" fmla="*/ 2147483646 w 220"/>
                <a:gd name="T41" fmla="*/ 2147483646 h 312"/>
                <a:gd name="T42" fmla="*/ 2147483646 w 220"/>
                <a:gd name="T43" fmla="*/ 2147483646 h 312"/>
                <a:gd name="T44" fmla="*/ 2147483646 w 220"/>
                <a:gd name="T45" fmla="*/ 2147483646 h 312"/>
                <a:gd name="T46" fmla="*/ 2147483646 w 220"/>
                <a:gd name="T47" fmla="*/ 2147483646 h 312"/>
                <a:gd name="T48" fmla="*/ 2147483646 w 220"/>
                <a:gd name="T49" fmla="*/ 2147483646 h 312"/>
                <a:gd name="T50" fmla="*/ 2147483646 w 220"/>
                <a:gd name="T51" fmla="*/ 2147483646 h 312"/>
                <a:gd name="T52" fmla="*/ 2147483646 w 220"/>
                <a:gd name="T53" fmla="*/ 2147483646 h 312"/>
                <a:gd name="T54" fmla="*/ 2147483646 w 220"/>
                <a:gd name="T55" fmla="*/ 2147483646 h 312"/>
                <a:gd name="T56" fmla="*/ 2147483646 w 220"/>
                <a:gd name="T57" fmla="*/ 2147483646 h 312"/>
                <a:gd name="T58" fmla="*/ 2147483646 w 220"/>
                <a:gd name="T59" fmla="*/ 2147483646 h 312"/>
                <a:gd name="T60" fmla="*/ 2147483646 w 220"/>
                <a:gd name="T61" fmla="*/ 2147483646 h 312"/>
                <a:gd name="T62" fmla="*/ 2147483646 w 220"/>
                <a:gd name="T63" fmla="*/ 2147483646 h 312"/>
                <a:gd name="T64" fmla="*/ 2147483646 w 220"/>
                <a:gd name="T65" fmla="*/ 2147483646 h 312"/>
                <a:gd name="T66" fmla="*/ 2147483646 w 220"/>
                <a:gd name="T67" fmla="*/ 2147483646 h 312"/>
                <a:gd name="T68" fmla="*/ 2147483646 w 220"/>
                <a:gd name="T69" fmla="*/ 0 h 312"/>
                <a:gd name="T70" fmla="*/ 2147483646 w 220"/>
                <a:gd name="T71" fmla="*/ 0 h 312"/>
                <a:gd name="T72" fmla="*/ 2147483646 w 220"/>
                <a:gd name="T73" fmla="*/ 2147483646 h 312"/>
                <a:gd name="T74" fmla="*/ 2147483646 w 220"/>
                <a:gd name="T75" fmla="*/ 2147483646 h 312"/>
                <a:gd name="T76" fmla="*/ 2147483646 w 220"/>
                <a:gd name="T77" fmla="*/ 2147483646 h 312"/>
                <a:gd name="T78" fmla="*/ 2147483646 w 220"/>
                <a:gd name="T79" fmla="*/ 2147483646 h 312"/>
                <a:gd name="T80" fmla="*/ 2147483646 w 220"/>
                <a:gd name="T81" fmla="*/ 2147483646 h 312"/>
                <a:gd name="T82" fmla="*/ 2147483646 w 220"/>
                <a:gd name="T83" fmla="*/ 2147483646 h 312"/>
                <a:gd name="T84" fmla="*/ 2147483646 w 220"/>
                <a:gd name="T85" fmla="*/ 2147483646 h 312"/>
                <a:gd name="T86" fmla="*/ 2147483646 w 220"/>
                <a:gd name="T87" fmla="*/ 2147483646 h 312"/>
                <a:gd name="T88" fmla="*/ 0 w 220"/>
                <a:gd name="T89" fmla="*/ 2147483646 h 312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0"/>
                <a:gd name="T136" fmla="*/ 0 h 312"/>
                <a:gd name="T137" fmla="*/ 220 w 220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8" name="Freeform 36"/>
            <p:cNvSpPr/>
            <p:nvPr/>
          </p:nvSpPr>
          <p:spPr bwMode="auto">
            <a:xfrm flipH="1">
              <a:off x="1656477" y="3636092"/>
              <a:ext cx="168224" cy="354212"/>
            </a:xfrm>
            <a:custGeom>
              <a:avLst/>
              <a:gdLst>
                <a:gd name="T0" fmla="*/ 2147483646 w 203"/>
                <a:gd name="T1" fmla="*/ 0 h 294"/>
                <a:gd name="T2" fmla="*/ 2147483646 w 203"/>
                <a:gd name="T3" fmla="*/ 2147483646 h 294"/>
                <a:gd name="T4" fmla="*/ 2147483646 w 203"/>
                <a:gd name="T5" fmla="*/ 2147483646 h 294"/>
                <a:gd name="T6" fmla="*/ 0 w 203"/>
                <a:gd name="T7" fmla="*/ 2147483646 h 294"/>
                <a:gd name="T8" fmla="*/ 0 w 203"/>
                <a:gd name="T9" fmla="*/ 2147483646 h 294"/>
                <a:gd name="T10" fmla="*/ 0 w 203"/>
                <a:gd name="T11" fmla="*/ 2147483646 h 294"/>
                <a:gd name="T12" fmla="*/ 0 w 203"/>
                <a:gd name="T13" fmla="*/ 2147483646 h 294"/>
                <a:gd name="T14" fmla="*/ 0 w 203"/>
                <a:gd name="T15" fmla="*/ 2147483646 h 294"/>
                <a:gd name="T16" fmla="*/ 0 w 203"/>
                <a:gd name="T17" fmla="*/ 2147483646 h 294"/>
                <a:gd name="T18" fmla="*/ 0 w 203"/>
                <a:gd name="T19" fmla="*/ 2147483646 h 294"/>
                <a:gd name="T20" fmla="*/ 0 w 203"/>
                <a:gd name="T21" fmla="*/ 2147483646 h 294"/>
                <a:gd name="T22" fmla="*/ 0 w 203"/>
                <a:gd name="T23" fmla="*/ 2147483646 h 294"/>
                <a:gd name="T24" fmla="*/ 0 w 203"/>
                <a:gd name="T25" fmla="*/ 2147483646 h 294"/>
                <a:gd name="T26" fmla="*/ 0 w 203"/>
                <a:gd name="T27" fmla="*/ 2147483646 h 294"/>
                <a:gd name="T28" fmla="*/ 0 w 203"/>
                <a:gd name="T29" fmla="*/ 2147483646 h 294"/>
                <a:gd name="T30" fmla="*/ 0 w 203"/>
                <a:gd name="T31" fmla="*/ 2147483646 h 294"/>
                <a:gd name="T32" fmla="*/ 0 w 203"/>
                <a:gd name="T33" fmla="*/ 2147483646 h 294"/>
                <a:gd name="T34" fmla="*/ 0 w 203"/>
                <a:gd name="T35" fmla="*/ 2147483646 h 294"/>
                <a:gd name="T36" fmla="*/ 0 w 203"/>
                <a:gd name="T37" fmla="*/ 0 h 294"/>
                <a:gd name="T38" fmla="*/ 0 w 203"/>
                <a:gd name="T39" fmla="*/ 0 h 294"/>
                <a:gd name="T40" fmla="*/ 0 w 203"/>
                <a:gd name="T41" fmla="*/ 2147483646 h 294"/>
                <a:gd name="T42" fmla="*/ 0 w 203"/>
                <a:gd name="T43" fmla="*/ 2147483646 h 294"/>
                <a:gd name="T44" fmla="*/ 0 w 203"/>
                <a:gd name="T45" fmla="*/ 2147483646 h 294"/>
                <a:gd name="T46" fmla="*/ 0 w 203"/>
                <a:gd name="T47" fmla="*/ 2147483646 h 294"/>
                <a:gd name="T48" fmla="*/ 0 w 203"/>
                <a:gd name="T49" fmla="*/ 2147483646 h 294"/>
                <a:gd name="T50" fmla="*/ 0 w 203"/>
                <a:gd name="T51" fmla="*/ 2147483646 h 294"/>
                <a:gd name="T52" fmla="*/ 0 w 203"/>
                <a:gd name="T53" fmla="*/ 2147483646 h 294"/>
                <a:gd name="T54" fmla="*/ 0 w 203"/>
                <a:gd name="T55" fmla="*/ 2147483646 h 294"/>
                <a:gd name="T56" fmla="*/ 0 w 203"/>
                <a:gd name="T57" fmla="*/ 2147483646 h 294"/>
                <a:gd name="T58" fmla="*/ 0 w 203"/>
                <a:gd name="T59" fmla="*/ 2147483646 h 294"/>
                <a:gd name="T60" fmla="*/ 0 w 203"/>
                <a:gd name="T61" fmla="*/ 2147483646 h 294"/>
                <a:gd name="T62" fmla="*/ 0 w 203"/>
                <a:gd name="T63" fmla="*/ 2147483646 h 294"/>
                <a:gd name="T64" fmla="*/ 0 w 203"/>
                <a:gd name="T65" fmla="*/ 2147483646 h 294"/>
                <a:gd name="T66" fmla="*/ 0 w 203"/>
                <a:gd name="T67" fmla="*/ 2147483646 h 294"/>
                <a:gd name="T68" fmla="*/ 0 w 203"/>
                <a:gd name="T69" fmla="*/ 2147483646 h 294"/>
                <a:gd name="T70" fmla="*/ 0 w 203"/>
                <a:gd name="T71" fmla="*/ 2147483646 h 294"/>
                <a:gd name="T72" fmla="*/ 0 w 203"/>
                <a:gd name="T73" fmla="*/ 2147483646 h 294"/>
                <a:gd name="T74" fmla="*/ 0 w 203"/>
                <a:gd name="T75" fmla="*/ 2147483646 h 294"/>
                <a:gd name="T76" fmla="*/ 0 w 203"/>
                <a:gd name="T77" fmla="*/ 2147483646 h 294"/>
                <a:gd name="T78" fmla="*/ 0 w 203"/>
                <a:gd name="T79" fmla="*/ 2147483646 h 294"/>
                <a:gd name="T80" fmla="*/ 0 w 203"/>
                <a:gd name="T81" fmla="*/ 2147483646 h 294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3"/>
                <a:gd name="T124" fmla="*/ 0 h 294"/>
                <a:gd name="T125" fmla="*/ 203 w 203"/>
                <a:gd name="T126" fmla="*/ 294 h 2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39" name="Freeform 37"/>
            <p:cNvSpPr/>
            <p:nvPr/>
          </p:nvSpPr>
          <p:spPr bwMode="auto">
            <a:xfrm flipH="1">
              <a:off x="1034909" y="2543581"/>
              <a:ext cx="370660" cy="810848"/>
            </a:xfrm>
            <a:custGeom>
              <a:avLst/>
              <a:gdLst>
                <a:gd name="T0" fmla="*/ 2147483646 w 448"/>
                <a:gd name="T1" fmla="*/ 0 h 672"/>
                <a:gd name="T2" fmla="*/ 2147483646 w 448"/>
                <a:gd name="T3" fmla="*/ 2147483646 h 672"/>
                <a:gd name="T4" fmla="*/ 2147483646 w 448"/>
                <a:gd name="T5" fmla="*/ 2147483646 h 672"/>
                <a:gd name="T6" fmla="*/ 0 w 448"/>
                <a:gd name="T7" fmla="*/ 2147483646 h 672"/>
                <a:gd name="T8" fmla="*/ 2147483646 w 448"/>
                <a:gd name="T9" fmla="*/ 2147483646 h 672"/>
                <a:gd name="T10" fmla="*/ 2147483646 w 448"/>
                <a:gd name="T11" fmla="*/ 0 h 672"/>
                <a:gd name="T12" fmla="*/ 2147483646 w 448"/>
                <a:gd name="T13" fmla="*/ 2147483646 h 672"/>
                <a:gd name="T14" fmla="*/ 2147483646 w 448"/>
                <a:gd name="T15" fmla="*/ 2147483646 h 672"/>
                <a:gd name="T16" fmla="*/ 2147483646 w 448"/>
                <a:gd name="T17" fmla="*/ 2147483646 h 672"/>
                <a:gd name="T18" fmla="*/ 2147483646 w 448"/>
                <a:gd name="T19" fmla="*/ 2147483646 h 672"/>
                <a:gd name="T20" fmla="*/ 2147483646 w 448"/>
                <a:gd name="T21" fmla="*/ 2147483646 h 672"/>
                <a:gd name="T22" fmla="*/ 2147483646 w 448"/>
                <a:gd name="T23" fmla="*/ 2147483646 h 672"/>
                <a:gd name="T24" fmla="*/ 2147483646 w 448"/>
                <a:gd name="T25" fmla="*/ 2147483646 h 672"/>
                <a:gd name="T26" fmla="*/ 2147483646 w 448"/>
                <a:gd name="T27" fmla="*/ 2147483646 h 672"/>
                <a:gd name="T28" fmla="*/ 2147483646 w 448"/>
                <a:gd name="T29" fmla="*/ 2147483646 h 672"/>
                <a:gd name="T30" fmla="*/ 2147483646 w 448"/>
                <a:gd name="T31" fmla="*/ 2147483646 h 672"/>
                <a:gd name="T32" fmla="*/ 2147483646 w 448"/>
                <a:gd name="T33" fmla="*/ 2147483646 h 672"/>
                <a:gd name="T34" fmla="*/ 2147483646 w 448"/>
                <a:gd name="T35" fmla="*/ 2147483646 h 672"/>
                <a:gd name="T36" fmla="*/ 2147483646 w 448"/>
                <a:gd name="T37" fmla="*/ 2147483646 h 672"/>
                <a:gd name="T38" fmla="*/ 2147483646 w 448"/>
                <a:gd name="T39" fmla="*/ 2147483646 h 672"/>
                <a:gd name="T40" fmla="*/ 2147483646 w 448"/>
                <a:gd name="T41" fmla="*/ 2147483646 h 672"/>
                <a:gd name="T42" fmla="*/ 2147483646 w 448"/>
                <a:gd name="T43" fmla="*/ 2147483646 h 672"/>
                <a:gd name="T44" fmla="*/ 2147483646 w 448"/>
                <a:gd name="T45" fmla="*/ 2147483646 h 672"/>
                <a:gd name="T46" fmla="*/ 2147483646 w 448"/>
                <a:gd name="T47" fmla="*/ 2147483646 h 672"/>
                <a:gd name="T48" fmla="*/ 2147483646 w 448"/>
                <a:gd name="T49" fmla="*/ 2147483646 h 672"/>
                <a:gd name="T50" fmla="*/ 2147483646 w 448"/>
                <a:gd name="T51" fmla="*/ 2147483646 h 672"/>
                <a:gd name="T52" fmla="*/ 2147483646 w 448"/>
                <a:gd name="T53" fmla="*/ 2147483646 h 672"/>
                <a:gd name="T54" fmla="*/ 2147483646 w 448"/>
                <a:gd name="T55" fmla="*/ 2147483646 h 672"/>
                <a:gd name="T56" fmla="*/ 2147483646 w 448"/>
                <a:gd name="T57" fmla="*/ 2147483646 h 672"/>
                <a:gd name="T58" fmla="*/ 2147483646 w 448"/>
                <a:gd name="T59" fmla="*/ 2147483646 h 672"/>
                <a:gd name="T60" fmla="*/ 2147483646 w 448"/>
                <a:gd name="T61" fmla="*/ 2147483646 h 672"/>
                <a:gd name="T62" fmla="*/ 2147483646 w 448"/>
                <a:gd name="T63" fmla="*/ 2147483646 h 672"/>
                <a:gd name="T64" fmla="*/ 2147483646 w 448"/>
                <a:gd name="T65" fmla="*/ 2147483646 h 672"/>
                <a:gd name="T66" fmla="*/ 2147483646 w 448"/>
                <a:gd name="T67" fmla="*/ 2147483646 h 672"/>
                <a:gd name="T68" fmla="*/ 2147483646 w 448"/>
                <a:gd name="T69" fmla="*/ 2147483646 h 672"/>
                <a:gd name="T70" fmla="*/ 2147483646 w 448"/>
                <a:gd name="T71" fmla="*/ 2147483646 h 672"/>
                <a:gd name="T72" fmla="*/ 2147483646 w 448"/>
                <a:gd name="T73" fmla="*/ 2147483646 h 672"/>
                <a:gd name="T74" fmla="*/ 2147483646 w 448"/>
                <a:gd name="T75" fmla="*/ 2147483646 h 672"/>
                <a:gd name="T76" fmla="*/ 2147483646 w 448"/>
                <a:gd name="T77" fmla="*/ 2147483646 h 672"/>
                <a:gd name="T78" fmla="*/ 2147483646 w 448"/>
                <a:gd name="T79" fmla="*/ 2147483646 h 672"/>
                <a:gd name="T80" fmla="*/ 2147483646 w 448"/>
                <a:gd name="T81" fmla="*/ 2147483646 h 672"/>
                <a:gd name="T82" fmla="*/ 2147483646 w 448"/>
                <a:gd name="T83" fmla="*/ 2147483646 h 672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48"/>
                <a:gd name="T127" fmla="*/ 0 h 672"/>
                <a:gd name="T128" fmla="*/ 448 w 448"/>
                <a:gd name="T129" fmla="*/ 672 h 6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0" name="Freeform 38"/>
            <p:cNvSpPr/>
            <p:nvPr/>
          </p:nvSpPr>
          <p:spPr bwMode="auto">
            <a:xfrm flipH="1">
              <a:off x="1043463" y="2547849"/>
              <a:ext cx="356403" cy="791643"/>
            </a:xfrm>
            <a:custGeom>
              <a:avLst/>
              <a:gdLst>
                <a:gd name="T0" fmla="*/ 2147483646 w 430"/>
                <a:gd name="T1" fmla="*/ 0 h 656"/>
                <a:gd name="T2" fmla="*/ 2147483646 w 430"/>
                <a:gd name="T3" fmla="*/ 2147483646 h 656"/>
                <a:gd name="T4" fmla="*/ 2147483646 w 430"/>
                <a:gd name="T5" fmla="*/ 2147483646 h 656"/>
                <a:gd name="T6" fmla="*/ 0 w 430"/>
                <a:gd name="T7" fmla="*/ 2147483646 h 656"/>
                <a:gd name="T8" fmla="*/ 2147483646 w 430"/>
                <a:gd name="T9" fmla="*/ 2147483646 h 656"/>
                <a:gd name="T10" fmla="*/ 2147483646 w 430"/>
                <a:gd name="T11" fmla="*/ 2147483646 h 656"/>
                <a:gd name="T12" fmla="*/ 2147483646 w 430"/>
                <a:gd name="T13" fmla="*/ 2147483646 h 656"/>
                <a:gd name="T14" fmla="*/ 2147483646 w 430"/>
                <a:gd name="T15" fmla="*/ 2147483646 h 656"/>
                <a:gd name="T16" fmla="*/ 2147483646 w 430"/>
                <a:gd name="T17" fmla="*/ 2147483646 h 656"/>
                <a:gd name="T18" fmla="*/ 2147483646 w 430"/>
                <a:gd name="T19" fmla="*/ 2147483646 h 656"/>
                <a:gd name="T20" fmla="*/ 2147483646 w 430"/>
                <a:gd name="T21" fmla="*/ 2147483646 h 656"/>
                <a:gd name="T22" fmla="*/ 2147483646 w 430"/>
                <a:gd name="T23" fmla="*/ 2147483646 h 656"/>
                <a:gd name="T24" fmla="*/ 2147483646 w 430"/>
                <a:gd name="T25" fmla="*/ 2147483646 h 656"/>
                <a:gd name="T26" fmla="*/ 2147483646 w 430"/>
                <a:gd name="T27" fmla="*/ 2147483646 h 656"/>
                <a:gd name="T28" fmla="*/ 2147483646 w 430"/>
                <a:gd name="T29" fmla="*/ 2147483646 h 656"/>
                <a:gd name="T30" fmla="*/ 2147483646 w 430"/>
                <a:gd name="T31" fmla="*/ 2147483646 h 656"/>
                <a:gd name="T32" fmla="*/ 2147483646 w 430"/>
                <a:gd name="T33" fmla="*/ 2147483646 h 656"/>
                <a:gd name="T34" fmla="*/ 2147483646 w 430"/>
                <a:gd name="T35" fmla="*/ 2147483646 h 656"/>
                <a:gd name="T36" fmla="*/ 2147483646 w 430"/>
                <a:gd name="T37" fmla="*/ 2147483646 h 656"/>
                <a:gd name="T38" fmla="*/ 2147483646 w 430"/>
                <a:gd name="T39" fmla="*/ 2147483646 h 656"/>
                <a:gd name="T40" fmla="*/ 2147483646 w 430"/>
                <a:gd name="T41" fmla="*/ 2147483646 h 656"/>
                <a:gd name="T42" fmla="*/ 2147483646 w 430"/>
                <a:gd name="T43" fmla="*/ 2147483646 h 656"/>
                <a:gd name="T44" fmla="*/ 2147483646 w 430"/>
                <a:gd name="T45" fmla="*/ 2147483646 h 656"/>
                <a:gd name="T46" fmla="*/ 2147483646 w 430"/>
                <a:gd name="T47" fmla="*/ 2147483646 h 656"/>
                <a:gd name="T48" fmla="*/ 2147483646 w 430"/>
                <a:gd name="T49" fmla="*/ 2147483646 h 656"/>
                <a:gd name="T50" fmla="*/ 2147483646 w 430"/>
                <a:gd name="T51" fmla="*/ 2147483646 h 656"/>
                <a:gd name="T52" fmla="*/ 2147483646 w 430"/>
                <a:gd name="T53" fmla="*/ 2147483646 h 656"/>
                <a:gd name="T54" fmla="*/ 2147483646 w 430"/>
                <a:gd name="T55" fmla="*/ 2147483646 h 656"/>
                <a:gd name="T56" fmla="*/ 2147483646 w 430"/>
                <a:gd name="T57" fmla="*/ 2147483646 h 656"/>
                <a:gd name="T58" fmla="*/ 2147483646 w 430"/>
                <a:gd name="T59" fmla="*/ 2147483646 h 656"/>
                <a:gd name="T60" fmla="*/ 2147483646 w 430"/>
                <a:gd name="T61" fmla="*/ 2147483646 h 656"/>
                <a:gd name="T62" fmla="*/ 2147483646 w 430"/>
                <a:gd name="T63" fmla="*/ 2147483646 h 656"/>
                <a:gd name="T64" fmla="*/ 2147483646 w 430"/>
                <a:gd name="T65" fmla="*/ 2147483646 h 656"/>
                <a:gd name="T66" fmla="*/ 2147483646 w 430"/>
                <a:gd name="T67" fmla="*/ 0 h 656"/>
                <a:gd name="T68" fmla="*/ 2147483646 w 430"/>
                <a:gd name="T69" fmla="*/ 2147483646 h 656"/>
                <a:gd name="T70" fmla="*/ 2147483646 w 430"/>
                <a:gd name="T71" fmla="*/ 2147483646 h 656"/>
                <a:gd name="T72" fmla="*/ 2147483646 w 430"/>
                <a:gd name="T73" fmla="*/ 2147483646 h 656"/>
                <a:gd name="T74" fmla="*/ 2147483646 w 430"/>
                <a:gd name="T75" fmla="*/ 2147483646 h 656"/>
                <a:gd name="T76" fmla="*/ 2147483646 w 430"/>
                <a:gd name="T77" fmla="*/ 2147483646 h 656"/>
                <a:gd name="T78" fmla="*/ 2147483646 w 430"/>
                <a:gd name="T79" fmla="*/ 2147483646 h 656"/>
                <a:gd name="T80" fmla="*/ 2147483646 w 430"/>
                <a:gd name="T81" fmla="*/ 2147483646 h 656"/>
                <a:gd name="T82" fmla="*/ 2147483646 w 430"/>
                <a:gd name="T83" fmla="*/ 2147483646 h 656"/>
                <a:gd name="T84" fmla="*/ 2147483646 w 430"/>
                <a:gd name="T85" fmla="*/ 2147483646 h 656"/>
                <a:gd name="T86" fmla="*/ 2147483646 w 430"/>
                <a:gd name="T87" fmla="*/ 2147483646 h 656"/>
                <a:gd name="T88" fmla="*/ 17694720 60000 65536"/>
                <a:gd name="T89" fmla="*/ 0 60000 65536"/>
                <a:gd name="T90" fmla="*/ 5898240 60000 65536"/>
                <a:gd name="T91" fmla="*/ 1179648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0"/>
                <a:gd name="T133" fmla="*/ 0 h 656"/>
                <a:gd name="T134" fmla="*/ 430 w 430"/>
                <a:gd name="T135" fmla="*/ 656 h 6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1" name="Freeform 39"/>
            <p:cNvSpPr/>
            <p:nvPr/>
          </p:nvSpPr>
          <p:spPr bwMode="auto">
            <a:xfrm flipH="1">
              <a:off x="1052016" y="2554250"/>
              <a:ext cx="342148" cy="770306"/>
            </a:xfrm>
            <a:custGeom>
              <a:avLst/>
              <a:gdLst>
                <a:gd name="T0" fmla="*/ 2147483646 w 413"/>
                <a:gd name="T1" fmla="*/ 0 h 638"/>
                <a:gd name="T2" fmla="*/ 2147483646 w 413"/>
                <a:gd name="T3" fmla="*/ 2147483646 h 638"/>
                <a:gd name="T4" fmla="*/ 2147483646 w 413"/>
                <a:gd name="T5" fmla="*/ 2147483646 h 638"/>
                <a:gd name="T6" fmla="*/ 0 w 413"/>
                <a:gd name="T7" fmla="*/ 2147483646 h 638"/>
                <a:gd name="T8" fmla="*/ 2147483646 w 413"/>
                <a:gd name="T9" fmla="*/ 2147483646 h 638"/>
                <a:gd name="T10" fmla="*/ 2147483646 w 413"/>
                <a:gd name="T11" fmla="*/ 2147483646 h 638"/>
                <a:gd name="T12" fmla="*/ 2147483646 w 413"/>
                <a:gd name="T13" fmla="*/ 2147483646 h 638"/>
                <a:gd name="T14" fmla="*/ 2147483646 w 413"/>
                <a:gd name="T15" fmla="*/ 2147483646 h 638"/>
                <a:gd name="T16" fmla="*/ 2147483646 w 413"/>
                <a:gd name="T17" fmla="*/ 2147483646 h 638"/>
                <a:gd name="T18" fmla="*/ 2147483646 w 413"/>
                <a:gd name="T19" fmla="*/ 2147483646 h 638"/>
                <a:gd name="T20" fmla="*/ 2147483646 w 413"/>
                <a:gd name="T21" fmla="*/ 2147483646 h 638"/>
                <a:gd name="T22" fmla="*/ 2147483646 w 413"/>
                <a:gd name="T23" fmla="*/ 2147483646 h 638"/>
                <a:gd name="T24" fmla="*/ 2147483646 w 413"/>
                <a:gd name="T25" fmla="*/ 2147483646 h 638"/>
                <a:gd name="T26" fmla="*/ 2147483646 w 413"/>
                <a:gd name="T27" fmla="*/ 2147483646 h 638"/>
                <a:gd name="T28" fmla="*/ 2147483646 w 413"/>
                <a:gd name="T29" fmla="*/ 2147483646 h 638"/>
                <a:gd name="T30" fmla="*/ 2147483646 w 413"/>
                <a:gd name="T31" fmla="*/ 2147483646 h 638"/>
                <a:gd name="T32" fmla="*/ 2147483646 w 413"/>
                <a:gd name="T33" fmla="*/ 2147483646 h 638"/>
                <a:gd name="T34" fmla="*/ 2147483646 w 413"/>
                <a:gd name="T35" fmla="*/ 2147483646 h 638"/>
                <a:gd name="T36" fmla="*/ 2147483646 w 413"/>
                <a:gd name="T37" fmla="*/ 2147483646 h 638"/>
                <a:gd name="T38" fmla="*/ 2147483646 w 413"/>
                <a:gd name="T39" fmla="*/ 2147483646 h 638"/>
                <a:gd name="T40" fmla="*/ 2147483646 w 413"/>
                <a:gd name="T41" fmla="*/ 2147483646 h 638"/>
                <a:gd name="T42" fmla="*/ 2147483646 w 413"/>
                <a:gd name="T43" fmla="*/ 2147483646 h 638"/>
                <a:gd name="T44" fmla="*/ 2147483646 w 413"/>
                <a:gd name="T45" fmla="*/ 2147483646 h 638"/>
                <a:gd name="T46" fmla="*/ 2147483646 w 413"/>
                <a:gd name="T47" fmla="*/ 2147483646 h 638"/>
                <a:gd name="T48" fmla="*/ 2147483646 w 413"/>
                <a:gd name="T49" fmla="*/ 2147483646 h 638"/>
                <a:gd name="T50" fmla="*/ 2147483646 w 413"/>
                <a:gd name="T51" fmla="*/ 2147483646 h 638"/>
                <a:gd name="T52" fmla="*/ 2147483646 w 413"/>
                <a:gd name="T53" fmla="*/ 2147483646 h 638"/>
                <a:gd name="T54" fmla="*/ 2147483646 w 413"/>
                <a:gd name="T55" fmla="*/ 2147483646 h 638"/>
                <a:gd name="T56" fmla="*/ 2147483646 w 413"/>
                <a:gd name="T57" fmla="*/ 2147483646 h 638"/>
                <a:gd name="T58" fmla="*/ 2147483646 w 413"/>
                <a:gd name="T59" fmla="*/ 2147483646 h 638"/>
                <a:gd name="T60" fmla="*/ 2147483646 w 413"/>
                <a:gd name="T61" fmla="*/ 2147483646 h 638"/>
                <a:gd name="T62" fmla="*/ 2147483646 w 413"/>
                <a:gd name="T63" fmla="*/ 2147483646 h 638"/>
                <a:gd name="T64" fmla="*/ 2147483646 w 413"/>
                <a:gd name="T65" fmla="*/ 0 h 638"/>
                <a:gd name="T66" fmla="*/ 2147483646 w 413"/>
                <a:gd name="T67" fmla="*/ 2147483646 h 638"/>
                <a:gd name="T68" fmla="*/ 2147483646 w 413"/>
                <a:gd name="T69" fmla="*/ 2147483646 h 638"/>
                <a:gd name="T70" fmla="*/ 2147483646 w 413"/>
                <a:gd name="T71" fmla="*/ 2147483646 h 638"/>
                <a:gd name="T72" fmla="*/ 2147483646 w 413"/>
                <a:gd name="T73" fmla="*/ 2147483646 h 638"/>
                <a:gd name="T74" fmla="*/ 2147483646 w 413"/>
                <a:gd name="T75" fmla="*/ 2147483646 h 638"/>
                <a:gd name="T76" fmla="*/ 2147483646 w 413"/>
                <a:gd name="T77" fmla="*/ 2147483646 h 638"/>
                <a:gd name="T78" fmla="*/ 2147483646 w 413"/>
                <a:gd name="T79" fmla="*/ 2147483646 h 638"/>
                <a:gd name="T80" fmla="*/ 17694720 60000 65536"/>
                <a:gd name="T81" fmla="*/ 0 60000 65536"/>
                <a:gd name="T82" fmla="*/ 5898240 60000 65536"/>
                <a:gd name="T83" fmla="*/ 1179648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3"/>
                <a:gd name="T121" fmla="*/ 0 h 638"/>
                <a:gd name="T122" fmla="*/ 413 w 413"/>
                <a:gd name="T123" fmla="*/ 638 h 6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2" name="Freeform 40"/>
            <p:cNvSpPr/>
            <p:nvPr/>
          </p:nvSpPr>
          <p:spPr bwMode="auto">
            <a:xfrm flipH="1">
              <a:off x="1066273" y="2564920"/>
              <a:ext cx="325040" cy="744699"/>
            </a:xfrm>
            <a:custGeom>
              <a:avLst/>
              <a:gdLst>
                <a:gd name="T0" fmla="*/ 2147483646 w 395"/>
                <a:gd name="T1" fmla="*/ 0 h 620"/>
                <a:gd name="T2" fmla="*/ 2147483646 w 395"/>
                <a:gd name="T3" fmla="*/ 2147483646 h 620"/>
                <a:gd name="T4" fmla="*/ 2147483646 w 395"/>
                <a:gd name="T5" fmla="*/ 2147483646 h 620"/>
                <a:gd name="T6" fmla="*/ 0 w 395"/>
                <a:gd name="T7" fmla="*/ 2147483646 h 620"/>
                <a:gd name="T8" fmla="*/ 2147483646 w 395"/>
                <a:gd name="T9" fmla="*/ 0 h 620"/>
                <a:gd name="T10" fmla="*/ 2147483646 w 395"/>
                <a:gd name="T11" fmla="*/ 0 h 620"/>
                <a:gd name="T12" fmla="*/ 2147483646 w 395"/>
                <a:gd name="T13" fmla="*/ 0 h 620"/>
                <a:gd name="T14" fmla="*/ 2147483646 w 395"/>
                <a:gd name="T15" fmla="*/ 0 h 620"/>
                <a:gd name="T16" fmla="*/ 2147483646 w 395"/>
                <a:gd name="T17" fmla="*/ 0 h 620"/>
                <a:gd name="T18" fmla="*/ 2147483646 w 395"/>
                <a:gd name="T19" fmla="*/ 0 h 620"/>
                <a:gd name="T20" fmla="*/ 2147483646 w 395"/>
                <a:gd name="T21" fmla="*/ 0 h 620"/>
                <a:gd name="T22" fmla="*/ 2147483646 w 395"/>
                <a:gd name="T23" fmla="*/ 0 h 620"/>
                <a:gd name="T24" fmla="*/ 2147483646 w 395"/>
                <a:gd name="T25" fmla="*/ 0 h 620"/>
                <a:gd name="T26" fmla="*/ 2147483646 w 395"/>
                <a:gd name="T27" fmla="*/ 0 h 620"/>
                <a:gd name="T28" fmla="*/ 2147483646 w 395"/>
                <a:gd name="T29" fmla="*/ 0 h 620"/>
                <a:gd name="T30" fmla="*/ 2147483646 w 395"/>
                <a:gd name="T31" fmla="*/ 0 h 620"/>
                <a:gd name="T32" fmla="*/ 2147483646 w 395"/>
                <a:gd name="T33" fmla="*/ 0 h 620"/>
                <a:gd name="T34" fmla="*/ 2147483646 w 395"/>
                <a:gd name="T35" fmla="*/ 0 h 620"/>
                <a:gd name="T36" fmla="*/ 2147483646 w 395"/>
                <a:gd name="T37" fmla="*/ 0 h 620"/>
                <a:gd name="T38" fmla="*/ 2147483646 w 395"/>
                <a:gd name="T39" fmla="*/ 0 h 620"/>
                <a:gd name="T40" fmla="*/ 2147483646 w 395"/>
                <a:gd name="T41" fmla="*/ 0 h 620"/>
                <a:gd name="T42" fmla="*/ 2147483646 w 395"/>
                <a:gd name="T43" fmla="*/ 0 h 620"/>
                <a:gd name="T44" fmla="*/ 2147483646 w 395"/>
                <a:gd name="T45" fmla="*/ 0 h 620"/>
                <a:gd name="T46" fmla="*/ 2147483646 w 395"/>
                <a:gd name="T47" fmla="*/ 0 h 620"/>
                <a:gd name="T48" fmla="*/ 2147483646 w 395"/>
                <a:gd name="T49" fmla="*/ 0 h 620"/>
                <a:gd name="T50" fmla="*/ 2147483646 w 395"/>
                <a:gd name="T51" fmla="*/ 0 h 620"/>
                <a:gd name="T52" fmla="*/ 2147483646 w 395"/>
                <a:gd name="T53" fmla="*/ 0 h 620"/>
                <a:gd name="T54" fmla="*/ 2147483646 w 395"/>
                <a:gd name="T55" fmla="*/ 0 h 620"/>
                <a:gd name="T56" fmla="*/ 2147483646 w 395"/>
                <a:gd name="T57" fmla="*/ 0 h 620"/>
                <a:gd name="T58" fmla="*/ 2147483646 w 395"/>
                <a:gd name="T59" fmla="*/ 0 h 620"/>
                <a:gd name="T60" fmla="*/ 2147483646 w 395"/>
                <a:gd name="T61" fmla="*/ 0 h 620"/>
                <a:gd name="T62" fmla="*/ 2147483646 w 395"/>
                <a:gd name="T63" fmla="*/ 0 h 620"/>
                <a:gd name="T64" fmla="*/ 2147483646 w 395"/>
                <a:gd name="T65" fmla="*/ 0 h 620"/>
                <a:gd name="T66" fmla="*/ 2147483646 w 395"/>
                <a:gd name="T67" fmla="*/ 0 h 620"/>
                <a:gd name="T68" fmla="*/ 2147483646 w 395"/>
                <a:gd name="T69" fmla="*/ 0 h 620"/>
                <a:gd name="T70" fmla="*/ 2147483646 w 395"/>
                <a:gd name="T71" fmla="*/ 0 h 620"/>
                <a:gd name="T72" fmla="*/ 2147483646 w 395"/>
                <a:gd name="T73" fmla="*/ 0 h 620"/>
                <a:gd name="T74" fmla="*/ 2147483646 w 395"/>
                <a:gd name="T75" fmla="*/ 0 h 620"/>
                <a:gd name="T76" fmla="*/ 2147483646 w 395"/>
                <a:gd name="T77" fmla="*/ 0 h 620"/>
                <a:gd name="T78" fmla="*/ 2147483646 w 395"/>
                <a:gd name="T79" fmla="*/ 0 h 620"/>
                <a:gd name="T80" fmla="*/ 2147483646 w 395"/>
                <a:gd name="T81" fmla="*/ 0 h 620"/>
                <a:gd name="T82" fmla="*/ 2147483646 w 395"/>
                <a:gd name="T83" fmla="*/ 0 h 62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5"/>
                <a:gd name="T127" fmla="*/ 0 h 620"/>
                <a:gd name="T128" fmla="*/ 395 w 395"/>
                <a:gd name="T129" fmla="*/ 620 h 6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3" name="Freeform 41"/>
            <p:cNvSpPr/>
            <p:nvPr/>
          </p:nvSpPr>
          <p:spPr bwMode="auto">
            <a:xfrm flipH="1">
              <a:off x="1071975" y="2569187"/>
              <a:ext cx="313635" cy="729763"/>
            </a:xfrm>
            <a:custGeom>
              <a:avLst/>
              <a:gdLst>
                <a:gd name="T0" fmla="*/ 2147483646 w 380"/>
                <a:gd name="T1" fmla="*/ 0 h 603"/>
                <a:gd name="T2" fmla="*/ 2147483646 w 380"/>
                <a:gd name="T3" fmla="*/ 2147483646 h 603"/>
                <a:gd name="T4" fmla="*/ 2147483646 w 380"/>
                <a:gd name="T5" fmla="*/ 2147483646 h 603"/>
                <a:gd name="T6" fmla="*/ 0 w 380"/>
                <a:gd name="T7" fmla="*/ 2147483646 h 603"/>
                <a:gd name="T8" fmla="*/ 2147483646 w 380"/>
                <a:gd name="T9" fmla="*/ 2147483646 h 603"/>
                <a:gd name="T10" fmla="*/ 2147483646 w 380"/>
                <a:gd name="T11" fmla="*/ 2147483646 h 603"/>
                <a:gd name="T12" fmla="*/ 2147483646 w 380"/>
                <a:gd name="T13" fmla="*/ 2147483646 h 603"/>
                <a:gd name="T14" fmla="*/ 2147483646 w 380"/>
                <a:gd name="T15" fmla="*/ 2147483646 h 603"/>
                <a:gd name="T16" fmla="*/ 2147483646 w 380"/>
                <a:gd name="T17" fmla="*/ 2147483646 h 603"/>
                <a:gd name="T18" fmla="*/ 2147483646 w 380"/>
                <a:gd name="T19" fmla="*/ 2147483646 h 603"/>
                <a:gd name="T20" fmla="*/ 2147483646 w 380"/>
                <a:gd name="T21" fmla="*/ 2147483646 h 603"/>
                <a:gd name="T22" fmla="*/ 2147483646 w 380"/>
                <a:gd name="T23" fmla="*/ 2147483646 h 603"/>
                <a:gd name="T24" fmla="*/ 2147483646 w 380"/>
                <a:gd name="T25" fmla="*/ 2147483646 h 603"/>
                <a:gd name="T26" fmla="*/ 2147483646 w 380"/>
                <a:gd name="T27" fmla="*/ 2147483646 h 603"/>
                <a:gd name="T28" fmla="*/ 2147483646 w 380"/>
                <a:gd name="T29" fmla="*/ 2147483646 h 603"/>
                <a:gd name="T30" fmla="*/ 2147483646 w 380"/>
                <a:gd name="T31" fmla="*/ 2147483646 h 603"/>
                <a:gd name="T32" fmla="*/ 2147483646 w 380"/>
                <a:gd name="T33" fmla="*/ 2147483646 h 603"/>
                <a:gd name="T34" fmla="*/ 2147483646 w 380"/>
                <a:gd name="T35" fmla="*/ 2147483646 h 603"/>
                <a:gd name="T36" fmla="*/ 2147483646 w 380"/>
                <a:gd name="T37" fmla="*/ 2147483646 h 603"/>
                <a:gd name="T38" fmla="*/ 2147483646 w 380"/>
                <a:gd name="T39" fmla="*/ 2147483646 h 603"/>
                <a:gd name="T40" fmla="*/ 2147483646 w 380"/>
                <a:gd name="T41" fmla="*/ 2147483646 h 603"/>
                <a:gd name="T42" fmla="*/ 2147483646 w 380"/>
                <a:gd name="T43" fmla="*/ 2147483646 h 603"/>
                <a:gd name="T44" fmla="*/ 2147483646 w 380"/>
                <a:gd name="T45" fmla="*/ 2147483646 h 603"/>
                <a:gd name="T46" fmla="*/ 2147483646 w 380"/>
                <a:gd name="T47" fmla="*/ 2147483646 h 603"/>
                <a:gd name="T48" fmla="*/ 2147483646 w 380"/>
                <a:gd name="T49" fmla="*/ 2147483646 h 603"/>
                <a:gd name="T50" fmla="*/ 2147483646 w 380"/>
                <a:gd name="T51" fmla="*/ 2147483646 h 603"/>
                <a:gd name="T52" fmla="*/ 2147483646 w 380"/>
                <a:gd name="T53" fmla="*/ 2147483646 h 603"/>
                <a:gd name="T54" fmla="*/ 2147483646 w 380"/>
                <a:gd name="T55" fmla="*/ 2147483646 h 603"/>
                <a:gd name="T56" fmla="*/ 2147483646 w 380"/>
                <a:gd name="T57" fmla="*/ 2147483646 h 603"/>
                <a:gd name="T58" fmla="*/ 2147483646 w 380"/>
                <a:gd name="T59" fmla="*/ 2147483646 h 603"/>
                <a:gd name="T60" fmla="*/ 2147483646 w 380"/>
                <a:gd name="T61" fmla="*/ 2147483646 h 603"/>
                <a:gd name="T62" fmla="*/ 2147483646 w 380"/>
                <a:gd name="T63" fmla="*/ 2147483646 h 603"/>
                <a:gd name="T64" fmla="*/ 2147483646 w 380"/>
                <a:gd name="T65" fmla="*/ 2147483646 h 603"/>
                <a:gd name="T66" fmla="*/ 2147483646 w 380"/>
                <a:gd name="T67" fmla="*/ 2147483646 h 603"/>
                <a:gd name="T68" fmla="*/ 2147483646 w 380"/>
                <a:gd name="T69" fmla="*/ 0 h 603"/>
                <a:gd name="T70" fmla="*/ 2147483646 w 380"/>
                <a:gd name="T71" fmla="*/ 2147483646 h 603"/>
                <a:gd name="T72" fmla="*/ 2147483646 w 380"/>
                <a:gd name="T73" fmla="*/ 2147483646 h 603"/>
                <a:gd name="T74" fmla="*/ 2147483646 w 380"/>
                <a:gd name="T75" fmla="*/ 2147483646 h 603"/>
                <a:gd name="T76" fmla="*/ 2147483646 w 380"/>
                <a:gd name="T77" fmla="*/ 2147483646 h 603"/>
                <a:gd name="T78" fmla="*/ 2147483646 w 380"/>
                <a:gd name="T79" fmla="*/ 2147483646 h 603"/>
                <a:gd name="T80" fmla="*/ 2147483646 w 380"/>
                <a:gd name="T81" fmla="*/ 2147483646 h 603"/>
                <a:gd name="T82" fmla="*/ 2147483646 w 380"/>
                <a:gd name="T83" fmla="*/ 2147483646 h 60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80"/>
                <a:gd name="T127" fmla="*/ 0 h 603"/>
                <a:gd name="T128" fmla="*/ 380 w 380"/>
                <a:gd name="T129" fmla="*/ 603 h 60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4" name="Freeform 42"/>
            <p:cNvSpPr/>
            <p:nvPr/>
          </p:nvSpPr>
          <p:spPr bwMode="auto">
            <a:xfrm flipH="1">
              <a:off x="1080528" y="2579856"/>
              <a:ext cx="296528" cy="706292"/>
            </a:xfrm>
            <a:custGeom>
              <a:avLst/>
              <a:gdLst>
                <a:gd name="T0" fmla="*/ 2147483646 w 363"/>
                <a:gd name="T1" fmla="*/ 0 h 586"/>
                <a:gd name="T2" fmla="*/ 2147483646 w 363"/>
                <a:gd name="T3" fmla="*/ 2147483646 h 586"/>
                <a:gd name="T4" fmla="*/ 2147483646 w 363"/>
                <a:gd name="T5" fmla="*/ 2147483646 h 586"/>
                <a:gd name="T6" fmla="*/ 0 w 363"/>
                <a:gd name="T7" fmla="*/ 2147483646 h 586"/>
                <a:gd name="T8" fmla="*/ 0 w 363"/>
                <a:gd name="T9" fmla="*/ 2147483646 h 586"/>
                <a:gd name="T10" fmla="*/ 0 w 363"/>
                <a:gd name="T11" fmla="*/ 2147483646 h 586"/>
                <a:gd name="T12" fmla="*/ 0 w 363"/>
                <a:gd name="T13" fmla="*/ 2147483646 h 586"/>
                <a:gd name="T14" fmla="*/ 0 w 363"/>
                <a:gd name="T15" fmla="*/ 2147483646 h 586"/>
                <a:gd name="T16" fmla="*/ 0 w 363"/>
                <a:gd name="T17" fmla="*/ 2147483646 h 586"/>
                <a:gd name="T18" fmla="*/ 0 w 363"/>
                <a:gd name="T19" fmla="*/ 2147483646 h 586"/>
                <a:gd name="T20" fmla="*/ 0 w 363"/>
                <a:gd name="T21" fmla="*/ 2147483646 h 586"/>
                <a:gd name="T22" fmla="*/ 0 w 363"/>
                <a:gd name="T23" fmla="*/ 2147483646 h 586"/>
                <a:gd name="T24" fmla="*/ 0 w 363"/>
                <a:gd name="T25" fmla="*/ 2147483646 h 586"/>
                <a:gd name="T26" fmla="*/ 0 w 363"/>
                <a:gd name="T27" fmla="*/ 2147483646 h 586"/>
                <a:gd name="T28" fmla="*/ 0 w 363"/>
                <a:gd name="T29" fmla="*/ 2147483646 h 586"/>
                <a:gd name="T30" fmla="*/ 0 w 363"/>
                <a:gd name="T31" fmla="*/ 2147483646 h 586"/>
                <a:gd name="T32" fmla="*/ 0 w 363"/>
                <a:gd name="T33" fmla="*/ 2147483646 h 586"/>
                <a:gd name="T34" fmla="*/ 0 w 363"/>
                <a:gd name="T35" fmla="*/ 2147483646 h 586"/>
                <a:gd name="T36" fmla="*/ 0 w 363"/>
                <a:gd name="T37" fmla="*/ 2147483646 h 586"/>
                <a:gd name="T38" fmla="*/ 0 w 363"/>
                <a:gd name="T39" fmla="*/ 2147483646 h 586"/>
                <a:gd name="T40" fmla="*/ 0 w 363"/>
                <a:gd name="T41" fmla="*/ 2147483646 h 586"/>
                <a:gd name="T42" fmla="*/ 0 w 363"/>
                <a:gd name="T43" fmla="*/ 2147483646 h 586"/>
                <a:gd name="T44" fmla="*/ 0 w 363"/>
                <a:gd name="T45" fmla="*/ 2147483646 h 586"/>
                <a:gd name="T46" fmla="*/ 0 w 363"/>
                <a:gd name="T47" fmla="*/ 2147483646 h 586"/>
                <a:gd name="T48" fmla="*/ 0 w 363"/>
                <a:gd name="T49" fmla="*/ 2147483646 h 586"/>
                <a:gd name="T50" fmla="*/ 0 w 363"/>
                <a:gd name="T51" fmla="*/ 2147483646 h 586"/>
                <a:gd name="T52" fmla="*/ 0 w 363"/>
                <a:gd name="T53" fmla="*/ 2147483646 h 586"/>
                <a:gd name="T54" fmla="*/ 0 w 363"/>
                <a:gd name="T55" fmla="*/ 2147483646 h 586"/>
                <a:gd name="T56" fmla="*/ 0 w 363"/>
                <a:gd name="T57" fmla="*/ 2147483646 h 586"/>
                <a:gd name="T58" fmla="*/ 0 w 363"/>
                <a:gd name="T59" fmla="*/ 2147483646 h 586"/>
                <a:gd name="T60" fmla="*/ 0 w 363"/>
                <a:gd name="T61" fmla="*/ 2147483646 h 586"/>
                <a:gd name="T62" fmla="*/ 0 w 363"/>
                <a:gd name="T63" fmla="*/ 2147483646 h 586"/>
                <a:gd name="T64" fmla="*/ 0 w 363"/>
                <a:gd name="T65" fmla="*/ 2147483646 h 586"/>
                <a:gd name="T66" fmla="*/ 0 w 363"/>
                <a:gd name="T67" fmla="*/ 2147483646 h 586"/>
                <a:gd name="T68" fmla="*/ 0 w 363"/>
                <a:gd name="T69" fmla="*/ 0 h 586"/>
                <a:gd name="T70" fmla="*/ 0 w 363"/>
                <a:gd name="T71" fmla="*/ 2147483646 h 586"/>
                <a:gd name="T72" fmla="*/ 0 w 363"/>
                <a:gd name="T73" fmla="*/ 2147483646 h 586"/>
                <a:gd name="T74" fmla="*/ 0 w 363"/>
                <a:gd name="T75" fmla="*/ 2147483646 h 586"/>
                <a:gd name="T76" fmla="*/ 0 w 363"/>
                <a:gd name="T77" fmla="*/ 2147483646 h 586"/>
                <a:gd name="T78" fmla="*/ 0 w 363"/>
                <a:gd name="T79" fmla="*/ 2147483646 h 586"/>
                <a:gd name="T80" fmla="*/ 0 w 363"/>
                <a:gd name="T81" fmla="*/ 2147483646 h 586"/>
                <a:gd name="T82" fmla="*/ 0 w 363"/>
                <a:gd name="T83" fmla="*/ 2147483646 h 586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63"/>
                <a:gd name="T127" fmla="*/ 0 h 586"/>
                <a:gd name="T128" fmla="*/ 363 w 363"/>
                <a:gd name="T129" fmla="*/ 586 h 5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5" name="Freeform 43"/>
            <p:cNvSpPr/>
            <p:nvPr/>
          </p:nvSpPr>
          <p:spPr bwMode="auto">
            <a:xfrm flipH="1">
              <a:off x="1086231" y="2586258"/>
              <a:ext cx="285123" cy="684952"/>
            </a:xfrm>
            <a:custGeom>
              <a:avLst/>
              <a:gdLst>
                <a:gd name="T0" fmla="*/ 2147483646 w 346"/>
                <a:gd name="T1" fmla="*/ 0 h 570"/>
                <a:gd name="T2" fmla="*/ 2147483646 w 346"/>
                <a:gd name="T3" fmla="*/ 2147483646 h 570"/>
                <a:gd name="T4" fmla="*/ 2147483646 w 346"/>
                <a:gd name="T5" fmla="*/ 2147483646 h 570"/>
                <a:gd name="T6" fmla="*/ 0 w 346"/>
                <a:gd name="T7" fmla="*/ 2147483646 h 570"/>
                <a:gd name="T8" fmla="*/ 2147483646 w 346"/>
                <a:gd name="T9" fmla="*/ 0 h 570"/>
                <a:gd name="T10" fmla="*/ 2147483646 w 346"/>
                <a:gd name="T11" fmla="*/ 0 h 570"/>
                <a:gd name="T12" fmla="*/ 2147483646 w 346"/>
                <a:gd name="T13" fmla="*/ 0 h 570"/>
                <a:gd name="T14" fmla="*/ 2147483646 w 346"/>
                <a:gd name="T15" fmla="*/ 0 h 570"/>
                <a:gd name="T16" fmla="*/ 2147483646 w 346"/>
                <a:gd name="T17" fmla="*/ 0 h 570"/>
                <a:gd name="T18" fmla="*/ 2147483646 w 346"/>
                <a:gd name="T19" fmla="*/ 0 h 570"/>
                <a:gd name="T20" fmla="*/ 2147483646 w 346"/>
                <a:gd name="T21" fmla="*/ 0 h 570"/>
                <a:gd name="T22" fmla="*/ 2147483646 w 346"/>
                <a:gd name="T23" fmla="*/ 0 h 570"/>
                <a:gd name="T24" fmla="*/ 2147483646 w 346"/>
                <a:gd name="T25" fmla="*/ 0 h 570"/>
                <a:gd name="T26" fmla="*/ 2147483646 w 346"/>
                <a:gd name="T27" fmla="*/ 0 h 570"/>
                <a:gd name="T28" fmla="*/ 2147483646 w 346"/>
                <a:gd name="T29" fmla="*/ 0 h 570"/>
                <a:gd name="T30" fmla="*/ 2147483646 w 346"/>
                <a:gd name="T31" fmla="*/ 0 h 570"/>
                <a:gd name="T32" fmla="*/ 2147483646 w 346"/>
                <a:gd name="T33" fmla="*/ 0 h 570"/>
                <a:gd name="T34" fmla="*/ 2147483646 w 346"/>
                <a:gd name="T35" fmla="*/ 0 h 570"/>
                <a:gd name="T36" fmla="*/ 2147483646 w 346"/>
                <a:gd name="T37" fmla="*/ 0 h 570"/>
                <a:gd name="T38" fmla="*/ 2147483646 w 346"/>
                <a:gd name="T39" fmla="*/ 0 h 570"/>
                <a:gd name="T40" fmla="*/ 2147483646 w 346"/>
                <a:gd name="T41" fmla="*/ 0 h 570"/>
                <a:gd name="T42" fmla="*/ 2147483646 w 346"/>
                <a:gd name="T43" fmla="*/ 0 h 570"/>
                <a:gd name="T44" fmla="*/ 2147483646 w 346"/>
                <a:gd name="T45" fmla="*/ 0 h 570"/>
                <a:gd name="T46" fmla="*/ 2147483646 w 346"/>
                <a:gd name="T47" fmla="*/ 0 h 570"/>
                <a:gd name="T48" fmla="*/ 2147483646 w 346"/>
                <a:gd name="T49" fmla="*/ 0 h 570"/>
                <a:gd name="T50" fmla="*/ 2147483646 w 346"/>
                <a:gd name="T51" fmla="*/ 0 h 570"/>
                <a:gd name="T52" fmla="*/ 2147483646 w 346"/>
                <a:gd name="T53" fmla="*/ 0 h 570"/>
                <a:gd name="T54" fmla="*/ 2147483646 w 346"/>
                <a:gd name="T55" fmla="*/ 0 h 570"/>
                <a:gd name="T56" fmla="*/ 2147483646 w 346"/>
                <a:gd name="T57" fmla="*/ 0 h 570"/>
                <a:gd name="T58" fmla="*/ 2147483646 w 346"/>
                <a:gd name="T59" fmla="*/ 0 h 570"/>
                <a:gd name="T60" fmla="*/ 2147483646 w 346"/>
                <a:gd name="T61" fmla="*/ 0 h 570"/>
                <a:gd name="T62" fmla="*/ 2147483646 w 346"/>
                <a:gd name="T63" fmla="*/ 0 h 570"/>
                <a:gd name="T64" fmla="*/ 2147483646 w 346"/>
                <a:gd name="T65" fmla="*/ 0 h 570"/>
                <a:gd name="T66" fmla="*/ 2147483646 w 346"/>
                <a:gd name="T67" fmla="*/ 0 h 570"/>
                <a:gd name="T68" fmla="*/ 2147483646 w 346"/>
                <a:gd name="T69" fmla="*/ 0 h 570"/>
                <a:gd name="T70" fmla="*/ 2147483646 w 346"/>
                <a:gd name="T71" fmla="*/ 0 h 570"/>
                <a:gd name="T72" fmla="*/ 17694720 60000 65536"/>
                <a:gd name="T73" fmla="*/ 0 60000 65536"/>
                <a:gd name="T74" fmla="*/ 5898240 60000 65536"/>
                <a:gd name="T75" fmla="*/ 1179648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6"/>
                <a:gd name="T109" fmla="*/ 0 h 570"/>
                <a:gd name="T110" fmla="*/ 346 w 346"/>
                <a:gd name="T111" fmla="*/ 570 h 5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6" name="Freeform 44"/>
            <p:cNvSpPr/>
            <p:nvPr/>
          </p:nvSpPr>
          <p:spPr bwMode="auto">
            <a:xfrm flipH="1">
              <a:off x="980736" y="2517976"/>
              <a:ext cx="210991" cy="341410"/>
            </a:xfrm>
            <a:custGeom>
              <a:avLst/>
              <a:gdLst>
                <a:gd name="T0" fmla="*/ 2147483646 w 257"/>
                <a:gd name="T1" fmla="*/ 0 h 282"/>
                <a:gd name="T2" fmla="*/ 2147483646 w 257"/>
                <a:gd name="T3" fmla="*/ 2147483646 h 282"/>
                <a:gd name="T4" fmla="*/ 2147483646 w 257"/>
                <a:gd name="T5" fmla="*/ 2147483646 h 282"/>
                <a:gd name="T6" fmla="*/ 0 w 257"/>
                <a:gd name="T7" fmla="*/ 2147483646 h 282"/>
                <a:gd name="T8" fmla="*/ 2147483646 w 257"/>
                <a:gd name="T9" fmla="*/ 2147483646 h 282"/>
                <a:gd name="T10" fmla="*/ 2147483646 w 257"/>
                <a:gd name="T11" fmla="*/ 2147483646 h 282"/>
                <a:gd name="T12" fmla="*/ 2147483646 w 257"/>
                <a:gd name="T13" fmla="*/ 2147483646 h 282"/>
                <a:gd name="T14" fmla="*/ 2147483646 w 257"/>
                <a:gd name="T15" fmla="*/ 2147483646 h 282"/>
                <a:gd name="T16" fmla="*/ 2147483646 w 257"/>
                <a:gd name="T17" fmla="*/ 2147483646 h 282"/>
                <a:gd name="T18" fmla="*/ 2147483646 w 257"/>
                <a:gd name="T19" fmla="*/ 2147483646 h 282"/>
                <a:gd name="T20" fmla="*/ 0 w 257"/>
                <a:gd name="T21" fmla="*/ 2147483646 h 282"/>
                <a:gd name="T22" fmla="*/ 2147483646 w 257"/>
                <a:gd name="T23" fmla="*/ 2147483646 h 282"/>
                <a:gd name="T24" fmla="*/ 2147483646 w 257"/>
                <a:gd name="T25" fmla="*/ 2147483646 h 282"/>
                <a:gd name="T26" fmla="*/ 2147483646 w 257"/>
                <a:gd name="T27" fmla="*/ 0 h 282"/>
                <a:gd name="T28" fmla="*/ 2147483646 w 257"/>
                <a:gd name="T29" fmla="*/ 2147483646 h 282"/>
                <a:gd name="T30" fmla="*/ 2147483646 w 257"/>
                <a:gd name="T31" fmla="*/ 2147483646 h 282"/>
                <a:gd name="T32" fmla="*/ 2147483646 w 257"/>
                <a:gd name="T33" fmla="*/ 2147483646 h 282"/>
                <a:gd name="T34" fmla="*/ 2147483646 w 257"/>
                <a:gd name="T35" fmla="*/ 2147483646 h 282"/>
                <a:gd name="T36" fmla="*/ 2147483646 w 257"/>
                <a:gd name="T37" fmla="*/ 2147483646 h 282"/>
                <a:gd name="T38" fmla="*/ 2147483646 w 257"/>
                <a:gd name="T39" fmla="*/ 2147483646 h 282"/>
                <a:gd name="T40" fmla="*/ 2147483646 w 257"/>
                <a:gd name="T41" fmla="*/ 2147483646 h 282"/>
                <a:gd name="T42" fmla="*/ 2147483646 w 257"/>
                <a:gd name="T43" fmla="*/ 2147483646 h 282"/>
                <a:gd name="T44" fmla="*/ 2147483646 w 257"/>
                <a:gd name="T45" fmla="*/ 2147483646 h 282"/>
                <a:gd name="T46" fmla="*/ 2147483646 w 257"/>
                <a:gd name="T47" fmla="*/ 2147483646 h 282"/>
                <a:gd name="T48" fmla="*/ 2147483646 w 257"/>
                <a:gd name="T49" fmla="*/ 2147483646 h 282"/>
                <a:gd name="T50" fmla="*/ 2147483646 w 257"/>
                <a:gd name="T51" fmla="*/ 2147483646 h 282"/>
                <a:gd name="T52" fmla="*/ 2147483646 w 257"/>
                <a:gd name="T53" fmla="*/ 2147483646 h 282"/>
                <a:gd name="T54" fmla="*/ 2147483646 w 257"/>
                <a:gd name="T55" fmla="*/ 2147483646 h 282"/>
                <a:gd name="T56" fmla="*/ 2147483646 w 257"/>
                <a:gd name="T57" fmla="*/ 2147483646 h 282"/>
                <a:gd name="T58" fmla="*/ 2147483646 w 257"/>
                <a:gd name="T59" fmla="*/ 2147483646 h 282"/>
                <a:gd name="T60" fmla="*/ 2147483646 w 257"/>
                <a:gd name="T61" fmla="*/ 2147483646 h 282"/>
                <a:gd name="T62" fmla="*/ 2147483646 w 257"/>
                <a:gd name="T63" fmla="*/ 2147483646 h 282"/>
                <a:gd name="T64" fmla="*/ 2147483646 w 257"/>
                <a:gd name="T65" fmla="*/ 2147483646 h 282"/>
                <a:gd name="T66" fmla="*/ 2147483646 w 257"/>
                <a:gd name="T67" fmla="*/ 2147483646 h 282"/>
                <a:gd name="T68" fmla="*/ 2147483646 w 257"/>
                <a:gd name="T69" fmla="*/ 2147483646 h 282"/>
                <a:gd name="T70" fmla="*/ 2147483646 w 257"/>
                <a:gd name="T71" fmla="*/ 2147483646 h 282"/>
                <a:gd name="T72" fmla="*/ 2147483646 w 257"/>
                <a:gd name="T73" fmla="*/ 2147483646 h 282"/>
                <a:gd name="T74" fmla="*/ 2147483646 w 257"/>
                <a:gd name="T75" fmla="*/ 2147483646 h 282"/>
                <a:gd name="T76" fmla="*/ 2147483646 w 257"/>
                <a:gd name="T77" fmla="*/ 2147483646 h 282"/>
                <a:gd name="T78" fmla="*/ 2147483646 w 257"/>
                <a:gd name="T79" fmla="*/ 2147483646 h 282"/>
                <a:gd name="T80" fmla="*/ 2147483646 w 257"/>
                <a:gd name="T81" fmla="*/ 2147483646 h 282"/>
                <a:gd name="T82" fmla="*/ 2147483646 w 257"/>
                <a:gd name="T83" fmla="*/ 2147483646 h 282"/>
                <a:gd name="T84" fmla="*/ 2147483646 w 257"/>
                <a:gd name="T85" fmla="*/ 2147483646 h 282"/>
                <a:gd name="T86" fmla="*/ 2147483646 w 257"/>
                <a:gd name="T87" fmla="*/ 2147483646 h 282"/>
                <a:gd name="T88" fmla="*/ 2147483646 w 257"/>
                <a:gd name="T89" fmla="*/ 2147483646 h 282"/>
                <a:gd name="T90" fmla="*/ 2147483646 w 257"/>
                <a:gd name="T91" fmla="*/ 2147483646 h 282"/>
                <a:gd name="T92" fmla="*/ 2147483646 w 257"/>
                <a:gd name="T93" fmla="*/ 2147483646 h 282"/>
                <a:gd name="T94" fmla="*/ 2147483646 w 257"/>
                <a:gd name="T95" fmla="*/ 2147483646 h 282"/>
                <a:gd name="T96" fmla="*/ 2147483646 w 257"/>
                <a:gd name="T97" fmla="*/ 2147483646 h 282"/>
                <a:gd name="T98" fmla="*/ 2147483646 w 257"/>
                <a:gd name="T99" fmla="*/ 2147483646 h 282"/>
                <a:gd name="T100" fmla="*/ 2147483646 w 257"/>
                <a:gd name="T101" fmla="*/ 2147483646 h 282"/>
                <a:gd name="T102" fmla="*/ 2147483646 w 257"/>
                <a:gd name="T103" fmla="*/ 2147483646 h 282"/>
                <a:gd name="T104" fmla="*/ 2147483646 w 257"/>
                <a:gd name="T105" fmla="*/ 2147483646 h 28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7"/>
                <a:gd name="T160" fmla="*/ 0 h 282"/>
                <a:gd name="T161" fmla="*/ 257 w 257"/>
                <a:gd name="T162" fmla="*/ 282 h 2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7" name="Freeform 45"/>
            <p:cNvSpPr/>
            <p:nvPr/>
          </p:nvSpPr>
          <p:spPr bwMode="auto">
            <a:xfrm flipH="1">
              <a:off x="983586" y="2522243"/>
              <a:ext cx="199586" cy="328607"/>
            </a:xfrm>
            <a:custGeom>
              <a:avLst/>
              <a:gdLst>
                <a:gd name="T0" fmla="*/ 2147483646 w 241"/>
                <a:gd name="T1" fmla="*/ 0 h 274"/>
                <a:gd name="T2" fmla="*/ 2147483646 w 241"/>
                <a:gd name="T3" fmla="*/ 2147483646 h 274"/>
                <a:gd name="T4" fmla="*/ 2147483646 w 241"/>
                <a:gd name="T5" fmla="*/ 2147483646 h 274"/>
                <a:gd name="T6" fmla="*/ 0 w 241"/>
                <a:gd name="T7" fmla="*/ 2147483646 h 274"/>
                <a:gd name="T8" fmla="*/ 2147483646 w 241"/>
                <a:gd name="T9" fmla="*/ 2147483646 h 274"/>
                <a:gd name="T10" fmla="*/ 2147483646 w 241"/>
                <a:gd name="T11" fmla="*/ 0 h 274"/>
                <a:gd name="T12" fmla="*/ 2147483646 w 241"/>
                <a:gd name="T13" fmla="*/ 2147483646 h 274"/>
                <a:gd name="T14" fmla="*/ 2147483646 w 241"/>
                <a:gd name="T15" fmla="*/ 2147483646 h 274"/>
                <a:gd name="T16" fmla="*/ 2147483646 w 241"/>
                <a:gd name="T17" fmla="*/ 2147483646 h 274"/>
                <a:gd name="T18" fmla="*/ 2147483646 w 241"/>
                <a:gd name="T19" fmla="*/ 2147483646 h 274"/>
                <a:gd name="T20" fmla="*/ 2147483646 w 241"/>
                <a:gd name="T21" fmla="*/ 2147483646 h 274"/>
                <a:gd name="T22" fmla="*/ 2147483646 w 241"/>
                <a:gd name="T23" fmla="*/ 2147483646 h 274"/>
                <a:gd name="T24" fmla="*/ 2147483646 w 241"/>
                <a:gd name="T25" fmla="*/ 2147483646 h 274"/>
                <a:gd name="T26" fmla="*/ 2147483646 w 241"/>
                <a:gd name="T27" fmla="*/ 2147483646 h 274"/>
                <a:gd name="T28" fmla="*/ 2147483646 w 241"/>
                <a:gd name="T29" fmla="*/ 2147483646 h 274"/>
                <a:gd name="T30" fmla="*/ 2147483646 w 241"/>
                <a:gd name="T31" fmla="*/ 2147483646 h 274"/>
                <a:gd name="T32" fmla="*/ 2147483646 w 241"/>
                <a:gd name="T33" fmla="*/ 2147483646 h 274"/>
                <a:gd name="T34" fmla="*/ 2147483646 w 241"/>
                <a:gd name="T35" fmla="*/ 2147483646 h 274"/>
                <a:gd name="T36" fmla="*/ 2147483646 w 241"/>
                <a:gd name="T37" fmla="*/ 2147483646 h 274"/>
                <a:gd name="T38" fmla="*/ 2147483646 w 241"/>
                <a:gd name="T39" fmla="*/ 2147483646 h 274"/>
                <a:gd name="T40" fmla="*/ 2147483646 w 241"/>
                <a:gd name="T41" fmla="*/ 2147483646 h 274"/>
                <a:gd name="T42" fmla="*/ 2147483646 w 241"/>
                <a:gd name="T43" fmla="*/ 2147483646 h 274"/>
                <a:gd name="T44" fmla="*/ 2147483646 w 241"/>
                <a:gd name="T45" fmla="*/ 2147483646 h 274"/>
                <a:gd name="T46" fmla="*/ 2147483646 w 241"/>
                <a:gd name="T47" fmla="*/ 2147483646 h 274"/>
                <a:gd name="T48" fmla="*/ 2147483646 w 241"/>
                <a:gd name="T49" fmla="*/ 2147483646 h 274"/>
                <a:gd name="T50" fmla="*/ 2147483646 w 241"/>
                <a:gd name="T51" fmla="*/ 2147483646 h 274"/>
                <a:gd name="T52" fmla="*/ 2147483646 w 241"/>
                <a:gd name="T53" fmla="*/ 2147483646 h 274"/>
                <a:gd name="T54" fmla="*/ 2147483646 w 241"/>
                <a:gd name="T55" fmla="*/ 2147483646 h 274"/>
                <a:gd name="T56" fmla="*/ 2147483646 w 241"/>
                <a:gd name="T57" fmla="*/ 2147483646 h 274"/>
                <a:gd name="T58" fmla="*/ 2147483646 w 241"/>
                <a:gd name="T59" fmla="*/ 2147483646 h 274"/>
                <a:gd name="T60" fmla="*/ 2147483646 w 241"/>
                <a:gd name="T61" fmla="*/ 2147483646 h 274"/>
                <a:gd name="T62" fmla="*/ 2147483646 w 241"/>
                <a:gd name="T63" fmla="*/ 2147483646 h 274"/>
                <a:gd name="T64" fmla="*/ 2147483646 w 241"/>
                <a:gd name="T65" fmla="*/ 2147483646 h 274"/>
                <a:gd name="T66" fmla="*/ 2147483646 w 241"/>
                <a:gd name="T67" fmla="*/ 2147483646 h 274"/>
                <a:gd name="T68" fmla="*/ 2147483646 w 241"/>
                <a:gd name="T69" fmla="*/ 2147483646 h 274"/>
                <a:gd name="T70" fmla="*/ 2147483646 w 241"/>
                <a:gd name="T71" fmla="*/ 2147483646 h 274"/>
                <a:gd name="T72" fmla="*/ 2147483646 w 241"/>
                <a:gd name="T73" fmla="*/ 2147483646 h 274"/>
                <a:gd name="T74" fmla="*/ 2147483646 w 241"/>
                <a:gd name="T75" fmla="*/ 2147483646 h 274"/>
                <a:gd name="T76" fmla="*/ 2147483646 w 241"/>
                <a:gd name="T77" fmla="*/ 2147483646 h 274"/>
                <a:gd name="T78" fmla="*/ 2147483646 w 241"/>
                <a:gd name="T79" fmla="*/ 2147483646 h 274"/>
                <a:gd name="T80" fmla="*/ 2147483646 w 241"/>
                <a:gd name="T81" fmla="*/ 2147483646 h 274"/>
                <a:gd name="T82" fmla="*/ 2147483646 w 241"/>
                <a:gd name="T83" fmla="*/ 2147483646 h 274"/>
                <a:gd name="T84" fmla="*/ 2147483646 w 241"/>
                <a:gd name="T85" fmla="*/ 2147483646 h 274"/>
                <a:gd name="T86" fmla="*/ 2147483646 w 241"/>
                <a:gd name="T87" fmla="*/ 2147483646 h 274"/>
                <a:gd name="T88" fmla="*/ 2147483646 w 241"/>
                <a:gd name="T89" fmla="*/ 2147483646 h 274"/>
                <a:gd name="T90" fmla="*/ 2147483646 w 241"/>
                <a:gd name="T91" fmla="*/ 2147483646 h 274"/>
                <a:gd name="T92" fmla="*/ 2147483646 w 241"/>
                <a:gd name="T93" fmla="*/ 2147483646 h 274"/>
                <a:gd name="T94" fmla="*/ 2147483646 w 241"/>
                <a:gd name="T95" fmla="*/ 2147483646 h 274"/>
                <a:gd name="T96" fmla="*/ 2147483646 w 241"/>
                <a:gd name="T97" fmla="*/ 2147483646 h 274"/>
                <a:gd name="T98" fmla="*/ 2147483646 w 241"/>
                <a:gd name="T99" fmla="*/ 2147483646 h 274"/>
                <a:gd name="T100" fmla="*/ 2147483646 w 241"/>
                <a:gd name="T101" fmla="*/ 2147483646 h 274"/>
                <a:gd name="T102" fmla="*/ 2147483646 w 241"/>
                <a:gd name="T103" fmla="*/ 2147483646 h 274"/>
                <a:gd name="T104" fmla="*/ 2147483646 w 241"/>
                <a:gd name="T105" fmla="*/ 2147483646 h 274"/>
                <a:gd name="T106" fmla="*/ 2147483646 w 241"/>
                <a:gd name="T107" fmla="*/ 2147483646 h 274"/>
                <a:gd name="T108" fmla="*/ 2147483646 w 241"/>
                <a:gd name="T109" fmla="*/ 2147483646 h 274"/>
                <a:gd name="T110" fmla="*/ 2147483646 w 241"/>
                <a:gd name="T111" fmla="*/ 2147483646 h 274"/>
                <a:gd name="T112" fmla="*/ 2147483646 w 241"/>
                <a:gd name="T113" fmla="*/ 2147483646 h 274"/>
                <a:gd name="T114" fmla="*/ 0 w 241"/>
                <a:gd name="T115" fmla="*/ 2147483646 h 274"/>
                <a:gd name="T116" fmla="*/ 2147483646 w 241"/>
                <a:gd name="T117" fmla="*/ 2147483646 h 274"/>
                <a:gd name="T118" fmla="*/ 2147483646 w 241"/>
                <a:gd name="T119" fmla="*/ 2147483646 h 274"/>
                <a:gd name="T120" fmla="*/ 2147483646 w 241"/>
                <a:gd name="T121" fmla="*/ 2147483646 h 274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1"/>
                <a:gd name="T184" fmla="*/ 0 h 274"/>
                <a:gd name="T185" fmla="*/ 241 w 241"/>
                <a:gd name="T186" fmla="*/ 274 h 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8" name="Freeform 46"/>
            <p:cNvSpPr/>
            <p:nvPr/>
          </p:nvSpPr>
          <p:spPr bwMode="auto">
            <a:xfrm flipH="1">
              <a:off x="986439" y="2526511"/>
              <a:ext cx="185329" cy="322205"/>
            </a:xfrm>
            <a:custGeom>
              <a:avLst/>
              <a:gdLst>
                <a:gd name="T0" fmla="*/ 2147483646 w 224"/>
                <a:gd name="T1" fmla="*/ 0 h 267"/>
                <a:gd name="T2" fmla="*/ 2147483646 w 224"/>
                <a:gd name="T3" fmla="*/ 2147483646 h 267"/>
                <a:gd name="T4" fmla="*/ 2147483646 w 224"/>
                <a:gd name="T5" fmla="*/ 2147483646 h 267"/>
                <a:gd name="T6" fmla="*/ 0 w 224"/>
                <a:gd name="T7" fmla="*/ 2147483646 h 267"/>
                <a:gd name="T8" fmla="*/ 2147483646 w 224"/>
                <a:gd name="T9" fmla="*/ 2147483646 h 267"/>
                <a:gd name="T10" fmla="*/ 2147483646 w 224"/>
                <a:gd name="T11" fmla="*/ 0 h 267"/>
                <a:gd name="T12" fmla="*/ 2147483646 w 224"/>
                <a:gd name="T13" fmla="*/ 2147483646 h 267"/>
                <a:gd name="T14" fmla="*/ 2147483646 w 224"/>
                <a:gd name="T15" fmla="*/ 2147483646 h 267"/>
                <a:gd name="T16" fmla="*/ 2147483646 w 224"/>
                <a:gd name="T17" fmla="*/ 2147483646 h 267"/>
                <a:gd name="T18" fmla="*/ 2147483646 w 224"/>
                <a:gd name="T19" fmla="*/ 2147483646 h 267"/>
                <a:gd name="T20" fmla="*/ 2147483646 w 224"/>
                <a:gd name="T21" fmla="*/ 2147483646 h 267"/>
                <a:gd name="T22" fmla="*/ 2147483646 w 224"/>
                <a:gd name="T23" fmla="*/ 2147483646 h 267"/>
                <a:gd name="T24" fmla="*/ 2147483646 w 224"/>
                <a:gd name="T25" fmla="*/ 2147483646 h 267"/>
                <a:gd name="T26" fmla="*/ 2147483646 w 224"/>
                <a:gd name="T27" fmla="*/ 2147483646 h 267"/>
                <a:gd name="T28" fmla="*/ 2147483646 w 224"/>
                <a:gd name="T29" fmla="*/ 2147483646 h 267"/>
                <a:gd name="T30" fmla="*/ 2147483646 w 224"/>
                <a:gd name="T31" fmla="*/ 2147483646 h 267"/>
                <a:gd name="T32" fmla="*/ 2147483646 w 224"/>
                <a:gd name="T33" fmla="*/ 2147483646 h 267"/>
                <a:gd name="T34" fmla="*/ 2147483646 w 224"/>
                <a:gd name="T35" fmla="*/ 2147483646 h 267"/>
                <a:gd name="T36" fmla="*/ 2147483646 w 224"/>
                <a:gd name="T37" fmla="*/ 2147483646 h 267"/>
                <a:gd name="T38" fmla="*/ 2147483646 w 224"/>
                <a:gd name="T39" fmla="*/ 2147483646 h 267"/>
                <a:gd name="T40" fmla="*/ 2147483646 w 224"/>
                <a:gd name="T41" fmla="*/ 2147483646 h 267"/>
                <a:gd name="T42" fmla="*/ 2147483646 w 224"/>
                <a:gd name="T43" fmla="*/ 2147483646 h 267"/>
                <a:gd name="T44" fmla="*/ 2147483646 w 224"/>
                <a:gd name="T45" fmla="*/ 2147483646 h 267"/>
                <a:gd name="T46" fmla="*/ 2147483646 w 224"/>
                <a:gd name="T47" fmla="*/ 2147483646 h 267"/>
                <a:gd name="T48" fmla="*/ 2147483646 w 224"/>
                <a:gd name="T49" fmla="*/ 2147483646 h 267"/>
                <a:gd name="T50" fmla="*/ 2147483646 w 224"/>
                <a:gd name="T51" fmla="*/ 2147483646 h 267"/>
                <a:gd name="T52" fmla="*/ 2147483646 w 224"/>
                <a:gd name="T53" fmla="*/ 2147483646 h 267"/>
                <a:gd name="T54" fmla="*/ 2147483646 w 224"/>
                <a:gd name="T55" fmla="*/ 2147483646 h 267"/>
                <a:gd name="T56" fmla="*/ 2147483646 w 224"/>
                <a:gd name="T57" fmla="*/ 2147483646 h 267"/>
                <a:gd name="T58" fmla="*/ 2147483646 w 224"/>
                <a:gd name="T59" fmla="*/ 2147483646 h 267"/>
                <a:gd name="T60" fmla="*/ 2147483646 w 224"/>
                <a:gd name="T61" fmla="*/ 2147483646 h 267"/>
                <a:gd name="T62" fmla="*/ 2147483646 w 224"/>
                <a:gd name="T63" fmla="*/ 2147483646 h 267"/>
                <a:gd name="T64" fmla="*/ 2147483646 w 224"/>
                <a:gd name="T65" fmla="*/ 2147483646 h 267"/>
                <a:gd name="T66" fmla="*/ 2147483646 w 224"/>
                <a:gd name="T67" fmla="*/ 2147483646 h 267"/>
                <a:gd name="T68" fmla="*/ 2147483646 w 224"/>
                <a:gd name="T69" fmla="*/ 2147483646 h 267"/>
                <a:gd name="T70" fmla="*/ 2147483646 w 224"/>
                <a:gd name="T71" fmla="*/ 2147483646 h 267"/>
                <a:gd name="T72" fmla="*/ 2147483646 w 224"/>
                <a:gd name="T73" fmla="*/ 2147483646 h 267"/>
                <a:gd name="T74" fmla="*/ 2147483646 w 224"/>
                <a:gd name="T75" fmla="*/ 2147483646 h 267"/>
                <a:gd name="T76" fmla="*/ 2147483646 w 224"/>
                <a:gd name="T77" fmla="*/ 2147483646 h 267"/>
                <a:gd name="T78" fmla="*/ 2147483646 w 224"/>
                <a:gd name="T79" fmla="*/ 2147483646 h 267"/>
                <a:gd name="T80" fmla="*/ 2147483646 w 224"/>
                <a:gd name="T81" fmla="*/ 2147483646 h 267"/>
                <a:gd name="T82" fmla="*/ 2147483646 w 224"/>
                <a:gd name="T83" fmla="*/ 2147483646 h 267"/>
                <a:gd name="T84" fmla="*/ 2147483646 w 224"/>
                <a:gd name="T85" fmla="*/ 2147483646 h 267"/>
                <a:gd name="T86" fmla="*/ 2147483646 w 224"/>
                <a:gd name="T87" fmla="*/ 2147483646 h 267"/>
                <a:gd name="T88" fmla="*/ 2147483646 w 224"/>
                <a:gd name="T89" fmla="*/ 2147483646 h 267"/>
                <a:gd name="T90" fmla="*/ 2147483646 w 224"/>
                <a:gd name="T91" fmla="*/ 2147483646 h 267"/>
                <a:gd name="T92" fmla="*/ 2147483646 w 224"/>
                <a:gd name="T93" fmla="*/ 2147483646 h 267"/>
                <a:gd name="T94" fmla="*/ 2147483646 w 224"/>
                <a:gd name="T95" fmla="*/ 2147483646 h 267"/>
                <a:gd name="T96" fmla="*/ 2147483646 w 224"/>
                <a:gd name="T97" fmla="*/ 2147483646 h 267"/>
                <a:gd name="T98" fmla="*/ 2147483646 w 224"/>
                <a:gd name="T99" fmla="*/ 2147483646 h 267"/>
                <a:gd name="T100" fmla="*/ 2147483646 w 224"/>
                <a:gd name="T101" fmla="*/ 2147483646 h 267"/>
                <a:gd name="T102" fmla="*/ 2147483646 w 224"/>
                <a:gd name="T103" fmla="*/ 2147483646 h 267"/>
                <a:gd name="T104" fmla="*/ 2147483646 w 224"/>
                <a:gd name="T105" fmla="*/ 2147483646 h 267"/>
                <a:gd name="T106" fmla="*/ 2147483646 w 224"/>
                <a:gd name="T107" fmla="*/ 2147483646 h 267"/>
                <a:gd name="T108" fmla="*/ 2147483646 w 224"/>
                <a:gd name="T109" fmla="*/ 2147483646 h 267"/>
                <a:gd name="T110" fmla="*/ 2147483646 w 224"/>
                <a:gd name="T111" fmla="*/ 2147483646 h 267"/>
                <a:gd name="T112" fmla="*/ 2147483646 w 224"/>
                <a:gd name="T113" fmla="*/ 2147483646 h 267"/>
                <a:gd name="T114" fmla="*/ 0 w 224"/>
                <a:gd name="T115" fmla="*/ 2147483646 h 267"/>
                <a:gd name="T116" fmla="*/ 2147483646 w 224"/>
                <a:gd name="T117" fmla="*/ 2147483646 h 267"/>
                <a:gd name="T118" fmla="*/ 2147483646 w 224"/>
                <a:gd name="T119" fmla="*/ 2147483646 h 267"/>
                <a:gd name="T120" fmla="*/ 2147483646 w 224"/>
                <a:gd name="T121" fmla="*/ 2147483646 h 267"/>
                <a:gd name="T122" fmla="*/ 17694720 60000 65536"/>
                <a:gd name="T123" fmla="*/ 0 60000 65536"/>
                <a:gd name="T124" fmla="*/ 5898240 60000 65536"/>
                <a:gd name="T125" fmla="*/ 1179648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4"/>
                <a:gd name="T184" fmla="*/ 0 h 267"/>
                <a:gd name="T185" fmla="*/ 224 w 224"/>
                <a:gd name="T186" fmla="*/ 267 h 26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49" name="Freeform 47"/>
            <p:cNvSpPr/>
            <p:nvPr/>
          </p:nvSpPr>
          <p:spPr bwMode="auto">
            <a:xfrm flipH="1">
              <a:off x="989289" y="2530779"/>
              <a:ext cx="171074" cy="311536"/>
            </a:xfrm>
            <a:custGeom>
              <a:avLst/>
              <a:gdLst>
                <a:gd name="T0" fmla="*/ 2147483646 w 206"/>
                <a:gd name="T1" fmla="*/ 0 h 260"/>
                <a:gd name="T2" fmla="*/ 2147483646 w 206"/>
                <a:gd name="T3" fmla="*/ 2147483646 h 260"/>
                <a:gd name="T4" fmla="*/ 2147483646 w 206"/>
                <a:gd name="T5" fmla="*/ 2147483646 h 260"/>
                <a:gd name="T6" fmla="*/ 0 w 206"/>
                <a:gd name="T7" fmla="*/ 2147483646 h 260"/>
                <a:gd name="T8" fmla="*/ 2147483646 w 206"/>
                <a:gd name="T9" fmla="*/ 0 h 260"/>
                <a:gd name="T10" fmla="*/ 2147483646 w 206"/>
                <a:gd name="T11" fmla="*/ 0 h 260"/>
                <a:gd name="T12" fmla="*/ 2147483646 w 206"/>
                <a:gd name="T13" fmla="*/ 0 h 260"/>
                <a:gd name="T14" fmla="*/ 2147483646 w 206"/>
                <a:gd name="T15" fmla="*/ 0 h 260"/>
                <a:gd name="T16" fmla="*/ 2147483646 w 206"/>
                <a:gd name="T17" fmla="*/ 0 h 260"/>
                <a:gd name="T18" fmla="*/ 2147483646 w 206"/>
                <a:gd name="T19" fmla="*/ 0 h 260"/>
                <a:gd name="T20" fmla="*/ 2147483646 w 206"/>
                <a:gd name="T21" fmla="*/ 0 h 260"/>
                <a:gd name="T22" fmla="*/ 2147483646 w 206"/>
                <a:gd name="T23" fmla="*/ 0 h 260"/>
                <a:gd name="T24" fmla="*/ 2147483646 w 206"/>
                <a:gd name="T25" fmla="*/ 0 h 260"/>
                <a:gd name="T26" fmla="*/ 2147483646 w 206"/>
                <a:gd name="T27" fmla="*/ 0 h 260"/>
                <a:gd name="T28" fmla="*/ 2147483646 w 206"/>
                <a:gd name="T29" fmla="*/ 0 h 260"/>
                <a:gd name="T30" fmla="*/ 2147483646 w 206"/>
                <a:gd name="T31" fmla="*/ 0 h 260"/>
                <a:gd name="T32" fmla="*/ 2147483646 w 206"/>
                <a:gd name="T33" fmla="*/ 0 h 260"/>
                <a:gd name="T34" fmla="*/ 2147483646 w 206"/>
                <a:gd name="T35" fmla="*/ 0 h 260"/>
                <a:gd name="T36" fmla="*/ 2147483646 w 206"/>
                <a:gd name="T37" fmla="*/ 0 h 260"/>
                <a:gd name="T38" fmla="*/ 2147483646 w 206"/>
                <a:gd name="T39" fmla="*/ 0 h 260"/>
                <a:gd name="T40" fmla="*/ 2147483646 w 206"/>
                <a:gd name="T41" fmla="*/ 0 h 260"/>
                <a:gd name="T42" fmla="*/ 2147483646 w 206"/>
                <a:gd name="T43" fmla="*/ 0 h 260"/>
                <a:gd name="T44" fmla="*/ 2147483646 w 206"/>
                <a:gd name="T45" fmla="*/ 0 h 260"/>
                <a:gd name="T46" fmla="*/ 2147483646 w 206"/>
                <a:gd name="T47" fmla="*/ 0 h 260"/>
                <a:gd name="T48" fmla="*/ 2147483646 w 206"/>
                <a:gd name="T49" fmla="*/ 0 h 260"/>
                <a:gd name="T50" fmla="*/ 2147483646 w 206"/>
                <a:gd name="T51" fmla="*/ 0 h 260"/>
                <a:gd name="T52" fmla="*/ 2147483646 w 206"/>
                <a:gd name="T53" fmla="*/ 0 h 260"/>
                <a:gd name="T54" fmla="*/ 2147483646 w 206"/>
                <a:gd name="T55" fmla="*/ 0 h 260"/>
                <a:gd name="T56" fmla="*/ 2147483646 w 206"/>
                <a:gd name="T57" fmla="*/ 0 h 260"/>
                <a:gd name="T58" fmla="*/ 2147483646 w 206"/>
                <a:gd name="T59" fmla="*/ 0 h 260"/>
                <a:gd name="T60" fmla="*/ 2147483646 w 206"/>
                <a:gd name="T61" fmla="*/ 0 h 260"/>
                <a:gd name="T62" fmla="*/ 2147483646 w 206"/>
                <a:gd name="T63" fmla="*/ 0 h 260"/>
                <a:gd name="T64" fmla="*/ 2147483646 w 206"/>
                <a:gd name="T65" fmla="*/ 0 h 260"/>
                <a:gd name="T66" fmla="*/ 2147483646 w 206"/>
                <a:gd name="T67" fmla="*/ 0 h 260"/>
                <a:gd name="T68" fmla="*/ 2147483646 w 206"/>
                <a:gd name="T69" fmla="*/ 0 h 260"/>
                <a:gd name="T70" fmla="*/ 2147483646 w 206"/>
                <a:gd name="T71" fmla="*/ 0 h 260"/>
                <a:gd name="T72" fmla="*/ 2147483646 w 206"/>
                <a:gd name="T73" fmla="*/ 0 h 260"/>
                <a:gd name="T74" fmla="*/ 2147483646 w 206"/>
                <a:gd name="T75" fmla="*/ 0 h 260"/>
                <a:gd name="T76" fmla="*/ 2147483646 w 206"/>
                <a:gd name="T77" fmla="*/ 0 h 260"/>
                <a:gd name="T78" fmla="*/ 2147483646 w 206"/>
                <a:gd name="T79" fmla="*/ 0 h 260"/>
                <a:gd name="T80" fmla="*/ 2147483646 w 206"/>
                <a:gd name="T81" fmla="*/ 0 h 260"/>
                <a:gd name="T82" fmla="*/ 2147483646 w 206"/>
                <a:gd name="T83" fmla="*/ 0 h 260"/>
                <a:gd name="T84" fmla="*/ 2147483646 w 206"/>
                <a:gd name="T85" fmla="*/ 0 h 260"/>
                <a:gd name="T86" fmla="*/ 2147483646 w 206"/>
                <a:gd name="T87" fmla="*/ 0 h 260"/>
                <a:gd name="T88" fmla="*/ 2147483646 w 206"/>
                <a:gd name="T89" fmla="*/ 0 h 260"/>
                <a:gd name="T90" fmla="*/ 2147483646 w 206"/>
                <a:gd name="T91" fmla="*/ 0 h 260"/>
                <a:gd name="T92" fmla="*/ 2147483646 w 206"/>
                <a:gd name="T93" fmla="*/ 0 h 260"/>
                <a:gd name="T94" fmla="*/ 2147483646 w 206"/>
                <a:gd name="T95" fmla="*/ 0 h 260"/>
                <a:gd name="T96" fmla="*/ 2147483646 w 206"/>
                <a:gd name="T97" fmla="*/ 0 h 260"/>
                <a:gd name="T98" fmla="*/ 0 w 206"/>
                <a:gd name="T99" fmla="*/ 0 h 260"/>
                <a:gd name="T100" fmla="*/ 0 w 206"/>
                <a:gd name="T101" fmla="*/ 0 h 260"/>
                <a:gd name="T102" fmla="*/ 2147483646 w 206"/>
                <a:gd name="T103" fmla="*/ 0 h 260"/>
                <a:gd name="T104" fmla="*/ 2147483646 w 206"/>
                <a:gd name="T105" fmla="*/ 0 h 260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6"/>
                <a:gd name="T160" fmla="*/ 0 h 260"/>
                <a:gd name="T161" fmla="*/ 206 w 20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0" name="Freeform 48"/>
            <p:cNvSpPr/>
            <p:nvPr/>
          </p:nvSpPr>
          <p:spPr bwMode="auto">
            <a:xfrm flipH="1">
              <a:off x="992141" y="2532912"/>
              <a:ext cx="156817" cy="307269"/>
            </a:xfrm>
            <a:custGeom>
              <a:avLst/>
              <a:gdLst>
                <a:gd name="T0" fmla="*/ 2147483646 w 191"/>
                <a:gd name="T1" fmla="*/ 0 h 252"/>
                <a:gd name="T2" fmla="*/ 2147483646 w 191"/>
                <a:gd name="T3" fmla="*/ 2147483646 h 252"/>
                <a:gd name="T4" fmla="*/ 2147483646 w 191"/>
                <a:gd name="T5" fmla="*/ 2147483646 h 252"/>
                <a:gd name="T6" fmla="*/ 0 w 191"/>
                <a:gd name="T7" fmla="*/ 2147483646 h 252"/>
                <a:gd name="T8" fmla="*/ 0 w 191"/>
                <a:gd name="T9" fmla="*/ 0 h 252"/>
                <a:gd name="T10" fmla="*/ 0 w 191"/>
                <a:gd name="T11" fmla="*/ 2147483646 h 252"/>
                <a:gd name="T12" fmla="*/ 0 w 191"/>
                <a:gd name="T13" fmla="*/ 2147483646 h 252"/>
                <a:gd name="T14" fmla="*/ 0 w 191"/>
                <a:gd name="T15" fmla="*/ 2147483646 h 252"/>
                <a:gd name="T16" fmla="*/ 0 w 191"/>
                <a:gd name="T17" fmla="*/ 2147483646 h 252"/>
                <a:gd name="T18" fmla="*/ 0 w 191"/>
                <a:gd name="T19" fmla="*/ 2147483646 h 252"/>
                <a:gd name="T20" fmla="*/ 0 w 191"/>
                <a:gd name="T21" fmla="*/ 2147483646 h 252"/>
                <a:gd name="T22" fmla="*/ 0 w 191"/>
                <a:gd name="T23" fmla="*/ 2147483646 h 252"/>
                <a:gd name="T24" fmla="*/ 0 w 191"/>
                <a:gd name="T25" fmla="*/ 2147483646 h 252"/>
                <a:gd name="T26" fmla="*/ 0 w 191"/>
                <a:gd name="T27" fmla="*/ 2147483646 h 252"/>
                <a:gd name="T28" fmla="*/ 0 w 191"/>
                <a:gd name="T29" fmla="*/ 2147483646 h 252"/>
                <a:gd name="T30" fmla="*/ 0 w 191"/>
                <a:gd name="T31" fmla="*/ 2147483646 h 252"/>
                <a:gd name="T32" fmla="*/ 0 w 191"/>
                <a:gd name="T33" fmla="*/ 2147483646 h 252"/>
                <a:gd name="T34" fmla="*/ 0 w 191"/>
                <a:gd name="T35" fmla="*/ 2147483646 h 252"/>
                <a:gd name="T36" fmla="*/ 0 w 191"/>
                <a:gd name="T37" fmla="*/ 2147483646 h 252"/>
                <a:gd name="T38" fmla="*/ 0 w 191"/>
                <a:gd name="T39" fmla="*/ 2147483646 h 252"/>
                <a:gd name="T40" fmla="*/ 0 w 191"/>
                <a:gd name="T41" fmla="*/ 2147483646 h 252"/>
                <a:gd name="T42" fmla="*/ 0 w 191"/>
                <a:gd name="T43" fmla="*/ 2147483646 h 252"/>
                <a:gd name="T44" fmla="*/ 0 w 191"/>
                <a:gd name="T45" fmla="*/ 2147483646 h 252"/>
                <a:gd name="T46" fmla="*/ 0 w 191"/>
                <a:gd name="T47" fmla="*/ 2147483646 h 252"/>
                <a:gd name="T48" fmla="*/ 0 w 191"/>
                <a:gd name="T49" fmla="*/ 2147483646 h 252"/>
                <a:gd name="T50" fmla="*/ 0 w 191"/>
                <a:gd name="T51" fmla="*/ 2147483646 h 252"/>
                <a:gd name="T52" fmla="*/ 0 w 191"/>
                <a:gd name="T53" fmla="*/ 2147483646 h 252"/>
                <a:gd name="T54" fmla="*/ 0 w 191"/>
                <a:gd name="T55" fmla="*/ 2147483646 h 252"/>
                <a:gd name="T56" fmla="*/ 0 w 191"/>
                <a:gd name="T57" fmla="*/ 2147483646 h 252"/>
                <a:gd name="T58" fmla="*/ 0 w 191"/>
                <a:gd name="T59" fmla="*/ 2147483646 h 252"/>
                <a:gd name="T60" fmla="*/ 0 w 191"/>
                <a:gd name="T61" fmla="*/ 2147483646 h 252"/>
                <a:gd name="T62" fmla="*/ 0 w 191"/>
                <a:gd name="T63" fmla="*/ 2147483646 h 252"/>
                <a:gd name="T64" fmla="*/ 0 w 191"/>
                <a:gd name="T65" fmla="*/ 2147483646 h 252"/>
                <a:gd name="T66" fmla="*/ 0 w 191"/>
                <a:gd name="T67" fmla="*/ 2147483646 h 252"/>
                <a:gd name="T68" fmla="*/ 0 w 191"/>
                <a:gd name="T69" fmla="*/ 2147483646 h 252"/>
                <a:gd name="T70" fmla="*/ 0 w 191"/>
                <a:gd name="T71" fmla="*/ 2147483646 h 252"/>
                <a:gd name="T72" fmla="*/ 0 w 191"/>
                <a:gd name="T73" fmla="*/ 2147483646 h 252"/>
                <a:gd name="T74" fmla="*/ 0 w 191"/>
                <a:gd name="T75" fmla="*/ 2147483646 h 252"/>
                <a:gd name="T76" fmla="*/ 0 w 191"/>
                <a:gd name="T77" fmla="*/ 2147483646 h 252"/>
                <a:gd name="T78" fmla="*/ 0 w 191"/>
                <a:gd name="T79" fmla="*/ 2147483646 h 252"/>
                <a:gd name="T80" fmla="*/ 0 w 191"/>
                <a:gd name="T81" fmla="*/ 2147483646 h 252"/>
                <a:gd name="T82" fmla="*/ 0 w 191"/>
                <a:gd name="T83" fmla="*/ 2147483646 h 252"/>
                <a:gd name="T84" fmla="*/ 0 w 191"/>
                <a:gd name="T85" fmla="*/ 2147483646 h 252"/>
                <a:gd name="T86" fmla="*/ 0 w 191"/>
                <a:gd name="T87" fmla="*/ 2147483646 h 252"/>
                <a:gd name="T88" fmla="*/ 0 w 191"/>
                <a:gd name="T89" fmla="*/ 2147483646 h 252"/>
                <a:gd name="T90" fmla="*/ 0 w 191"/>
                <a:gd name="T91" fmla="*/ 2147483646 h 252"/>
                <a:gd name="T92" fmla="*/ 0 w 191"/>
                <a:gd name="T93" fmla="*/ 2147483646 h 252"/>
                <a:gd name="T94" fmla="*/ 0 w 191"/>
                <a:gd name="T95" fmla="*/ 2147483646 h 252"/>
                <a:gd name="T96" fmla="*/ 0 w 191"/>
                <a:gd name="T97" fmla="*/ 2147483646 h 252"/>
                <a:gd name="T98" fmla="*/ 0 w 191"/>
                <a:gd name="T99" fmla="*/ 2147483646 h 252"/>
                <a:gd name="T100" fmla="*/ 0 w 191"/>
                <a:gd name="T101" fmla="*/ 2147483646 h 252"/>
                <a:gd name="T102" fmla="*/ 0 w 191"/>
                <a:gd name="T103" fmla="*/ 2147483646 h 252"/>
                <a:gd name="T104" fmla="*/ 0 w 191"/>
                <a:gd name="T105" fmla="*/ 0 h 252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1"/>
                <a:gd name="T160" fmla="*/ 0 h 252"/>
                <a:gd name="T161" fmla="*/ 191 w 191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1" name="Freeform 49"/>
            <p:cNvSpPr/>
            <p:nvPr/>
          </p:nvSpPr>
          <p:spPr bwMode="auto">
            <a:xfrm flipH="1">
              <a:off x="994991" y="2537179"/>
              <a:ext cx="145414" cy="294466"/>
            </a:xfrm>
            <a:custGeom>
              <a:avLst/>
              <a:gdLst>
                <a:gd name="T0" fmla="*/ 2147483646 w 174"/>
                <a:gd name="T1" fmla="*/ 0 h 245"/>
                <a:gd name="T2" fmla="*/ 2147483646 w 174"/>
                <a:gd name="T3" fmla="*/ 2147483646 h 245"/>
                <a:gd name="T4" fmla="*/ 2147483646 w 174"/>
                <a:gd name="T5" fmla="*/ 2147483646 h 245"/>
                <a:gd name="T6" fmla="*/ 0 w 174"/>
                <a:gd name="T7" fmla="*/ 2147483646 h 245"/>
                <a:gd name="T8" fmla="*/ 2147483646 w 174"/>
                <a:gd name="T9" fmla="*/ 0 h 245"/>
                <a:gd name="T10" fmla="*/ 2147483646 w 174"/>
                <a:gd name="T11" fmla="*/ 0 h 245"/>
                <a:gd name="T12" fmla="*/ 2147483646 w 174"/>
                <a:gd name="T13" fmla="*/ 0 h 245"/>
                <a:gd name="T14" fmla="*/ 2147483646 w 174"/>
                <a:gd name="T15" fmla="*/ 0 h 245"/>
                <a:gd name="T16" fmla="*/ 2147483646 w 174"/>
                <a:gd name="T17" fmla="*/ 0 h 245"/>
                <a:gd name="T18" fmla="*/ 2147483646 w 174"/>
                <a:gd name="T19" fmla="*/ 0 h 245"/>
                <a:gd name="T20" fmla="*/ 2147483646 w 174"/>
                <a:gd name="T21" fmla="*/ 0 h 245"/>
                <a:gd name="T22" fmla="*/ 2147483646 w 174"/>
                <a:gd name="T23" fmla="*/ 0 h 245"/>
                <a:gd name="T24" fmla="*/ 2147483646 w 174"/>
                <a:gd name="T25" fmla="*/ 0 h 245"/>
                <a:gd name="T26" fmla="*/ 2147483646 w 174"/>
                <a:gd name="T27" fmla="*/ 0 h 245"/>
                <a:gd name="T28" fmla="*/ 2147483646 w 174"/>
                <a:gd name="T29" fmla="*/ 0 h 245"/>
                <a:gd name="T30" fmla="*/ 2147483646 w 174"/>
                <a:gd name="T31" fmla="*/ 0 h 245"/>
                <a:gd name="T32" fmla="*/ 2147483646 w 174"/>
                <a:gd name="T33" fmla="*/ 0 h 245"/>
                <a:gd name="T34" fmla="*/ 2147483646 w 174"/>
                <a:gd name="T35" fmla="*/ 0 h 245"/>
                <a:gd name="T36" fmla="*/ 2147483646 w 174"/>
                <a:gd name="T37" fmla="*/ 0 h 245"/>
                <a:gd name="T38" fmla="*/ 2147483646 w 174"/>
                <a:gd name="T39" fmla="*/ 0 h 245"/>
                <a:gd name="T40" fmla="*/ 2147483646 w 174"/>
                <a:gd name="T41" fmla="*/ 0 h 245"/>
                <a:gd name="T42" fmla="*/ 2147483646 w 174"/>
                <a:gd name="T43" fmla="*/ 0 h 245"/>
                <a:gd name="T44" fmla="*/ 2147483646 w 174"/>
                <a:gd name="T45" fmla="*/ 0 h 245"/>
                <a:gd name="T46" fmla="*/ 2147483646 w 174"/>
                <a:gd name="T47" fmla="*/ 0 h 245"/>
                <a:gd name="T48" fmla="*/ 2147483646 w 174"/>
                <a:gd name="T49" fmla="*/ 0 h 245"/>
                <a:gd name="T50" fmla="*/ 2147483646 w 174"/>
                <a:gd name="T51" fmla="*/ 0 h 245"/>
                <a:gd name="T52" fmla="*/ 2147483646 w 174"/>
                <a:gd name="T53" fmla="*/ 0 h 245"/>
                <a:gd name="T54" fmla="*/ 2147483646 w 174"/>
                <a:gd name="T55" fmla="*/ 0 h 245"/>
                <a:gd name="T56" fmla="*/ 2147483646 w 174"/>
                <a:gd name="T57" fmla="*/ 0 h 245"/>
                <a:gd name="T58" fmla="*/ 2147483646 w 174"/>
                <a:gd name="T59" fmla="*/ 0 h 245"/>
                <a:gd name="T60" fmla="*/ 2147483646 w 174"/>
                <a:gd name="T61" fmla="*/ 0 h 245"/>
                <a:gd name="T62" fmla="*/ 2147483646 w 174"/>
                <a:gd name="T63" fmla="*/ 0 h 245"/>
                <a:gd name="T64" fmla="*/ 2147483646 w 174"/>
                <a:gd name="T65" fmla="*/ 0 h 245"/>
                <a:gd name="T66" fmla="*/ 2147483646 w 174"/>
                <a:gd name="T67" fmla="*/ 0 h 245"/>
                <a:gd name="T68" fmla="*/ 2147483646 w 174"/>
                <a:gd name="T69" fmla="*/ 0 h 245"/>
                <a:gd name="T70" fmla="*/ 2147483646 w 174"/>
                <a:gd name="T71" fmla="*/ 0 h 245"/>
                <a:gd name="T72" fmla="*/ 2147483646 w 174"/>
                <a:gd name="T73" fmla="*/ 0 h 245"/>
                <a:gd name="T74" fmla="*/ 2147483646 w 174"/>
                <a:gd name="T75" fmla="*/ 0 h 245"/>
                <a:gd name="T76" fmla="*/ 2147483646 w 174"/>
                <a:gd name="T77" fmla="*/ 0 h 245"/>
                <a:gd name="T78" fmla="*/ 2147483646 w 174"/>
                <a:gd name="T79" fmla="*/ 0 h 245"/>
                <a:gd name="T80" fmla="*/ 2147483646 w 174"/>
                <a:gd name="T81" fmla="*/ 0 h 245"/>
                <a:gd name="T82" fmla="*/ 2147483646 w 174"/>
                <a:gd name="T83" fmla="*/ 0 h 245"/>
                <a:gd name="T84" fmla="*/ 2147483646 w 174"/>
                <a:gd name="T85" fmla="*/ 0 h 245"/>
                <a:gd name="T86" fmla="*/ 2147483646 w 174"/>
                <a:gd name="T87" fmla="*/ 0 h 245"/>
                <a:gd name="T88" fmla="*/ 2147483646 w 174"/>
                <a:gd name="T89" fmla="*/ 0 h 245"/>
                <a:gd name="T90" fmla="*/ 2147483646 w 174"/>
                <a:gd name="T91" fmla="*/ 0 h 245"/>
                <a:gd name="T92" fmla="*/ 2147483646 w 174"/>
                <a:gd name="T93" fmla="*/ 0 h 245"/>
                <a:gd name="T94" fmla="*/ 2147483646 w 174"/>
                <a:gd name="T95" fmla="*/ 0 h 245"/>
                <a:gd name="T96" fmla="*/ 2147483646 w 174"/>
                <a:gd name="T97" fmla="*/ 0 h 245"/>
                <a:gd name="T98" fmla="*/ 2147483646 w 174"/>
                <a:gd name="T99" fmla="*/ 0 h 245"/>
                <a:gd name="T100" fmla="*/ 0 w 174"/>
                <a:gd name="T101" fmla="*/ 0 h 245"/>
                <a:gd name="T102" fmla="*/ 2147483646 w 174"/>
                <a:gd name="T103" fmla="*/ 0 h 245"/>
                <a:gd name="T104" fmla="*/ 2147483646 w 174"/>
                <a:gd name="T105" fmla="*/ 0 h 245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74"/>
                <a:gd name="T160" fmla="*/ 0 h 245"/>
                <a:gd name="T161" fmla="*/ 174 w 174"/>
                <a:gd name="T162" fmla="*/ 245 h 24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2" name="Freeform 50"/>
            <p:cNvSpPr/>
            <p:nvPr/>
          </p:nvSpPr>
          <p:spPr bwMode="auto">
            <a:xfrm flipH="1">
              <a:off x="997843" y="2541447"/>
              <a:ext cx="131157" cy="288065"/>
            </a:xfrm>
            <a:custGeom>
              <a:avLst/>
              <a:gdLst>
                <a:gd name="T0" fmla="*/ 2147483646 w 157"/>
                <a:gd name="T1" fmla="*/ 0 h 238"/>
                <a:gd name="T2" fmla="*/ 2147483646 w 157"/>
                <a:gd name="T3" fmla="*/ 2147483646 h 238"/>
                <a:gd name="T4" fmla="*/ 2147483646 w 157"/>
                <a:gd name="T5" fmla="*/ 2147483646 h 238"/>
                <a:gd name="T6" fmla="*/ 0 w 157"/>
                <a:gd name="T7" fmla="*/ 2147483646 h 238"/>
                <a:gd name="T8" fmla="*/ 2147483646 w 157"/>
                <a:gd name="T9" fmla="*/ 0 h 238"/>
                <a:gd name="T10" fmla="*/ 2147483646 w 157"/>
                <a:gd name="T11" fmla="*/ 2147483646 h 238"/>
                <a:gd name="T12" fmla="*/ 2147483646 w 157"/>
                <a:gd name="T13" fmla="*/ 2147483646 h 238"/>
                <a:gd name="T14" fmla="*/ 2147483646 w 157"/>
                <a:gd name="T15" fmla="*/ 2147483646 h 238"/>
                <a:gd name="T16" fmla="*/ 2147483646 w 157"/>
                <a:gd name="T17" fmla="*/ 2147483646 h 238"/>
                <a:gd name="T18" fmla="*/ 2147483646 w 157"/>
                <a:gd name="T19" fmla="*/ 2147483646 h 238"/>
                <a:gd name="T20" fmla="*/ 2147483646 w 157"/>
                <a:gd name="T21" fmla="*/ 2147483646 h 238"/>
                <a:gd name="T22" fmla="*/ 2147483646 w 157"/>
                <a:gd name="T23" fmla="*/ 2147483646 h 238"/>
                <a:gd name="T24" fmla="*/ 2147483646 w 157"/>
                <a:gd name="T25" fmla="*/ 2147483646 h 238"/>
                <a:gd name="T26" fmla="*/ 2147483646 w 157"/>
                <a:gd name="T27" fmla="*/ 2147483646 h 238"/>
                <a:gd name="T28" fmla="*/ 2147483646 w 157"/>
                <a:gd name="T29" fmla="*/ 2147483646 h 238"/>
                <a:gd name="T30" fmla="*/ 2147483646 w 157"/>
                <a:gd name="T31" fmla="*/ 2147483646 h 238"/>
                <a:gd name="T32" fmla="*/ 2147483646 w 157"/>
                <a:gd name="T33" fmla="*/ 2147483646 h 238"/>
                <a:gd name="T34" fmla="*/ 2147483646 w 157"/>
                <a:gd name="T35" fmla="*/ 2147483646 h 238"/>
                <a:gd name="T36" fmla="*/ 2147483646 w 157"/>
                <a:gd name="T37" fmla="*/ 2147483646 h 238"/>
                <a:gd name="T38" fmla="*/ 2147483646 w 157"/>
                <a:gd name="T39" fmla="*/ 2147483646 h 238"/>
                <a:gd name="T40" fmla="*/ 2147483646 w 157"/>
                <a:gd name="T41" fmla="*/ 2147483646 h 238"/>
                <a:gd name="T42" fmla="*/ 2147483646 w 157"/>
                <a:gd name="T43" fmla="*/ 2147483646 h 238"/>
                <a:gd name="T44" fmla="*/ 2147483646 w 157"/>
                <a:gd name="T45" fmla="*/ 2147483646 h 238"/>
                <a:gd name="T46" fmla="*/ 2147483646 w 157"/>
                <a:gd name="T47" fmla="*/ 2147483646 h 238"/>
                <a:gd name="T48" fmla="*/ 2147483646 w 157"/>
                <a:gd name="T49" fmla="*/ 2147483646 h 238"/>
                <a:gd name="T50" fmla="*/ 2147483646 w 157"/>
                <a:gd name="T51" fmla="*/ 2147483646 h 238"/>
                <a:gd name="T52" fmla="*/ 2147483646 w 157"/>
                <a:gd name="T53" fmla="*/ 2147483646 h 238"/>
                <a:gd name="T54" fmla="*/ 2147483646 w 157"/>
                <a:gd name="T55" fmla="*/ 2147483646 h 238"/>
                <a:gd name="T56" fmla="*/ 2147483646 w 157"/>
                <a:gd name="T57" fmla="*/ 2147483646 h 238"/>
                <a:gd name="T58" fmla="*/ 2147483646 w 157"/>
                <a:gd name="T59" fmla="*/ 2147483646 h 238"/>
                <a:gd name="T60" fmla="*/ 2147483646 w 157"/>
                <a:gd name="T61" fmla="*/ 2147483646 h 238"/>
                <a:gd name="T62" fmla="*/ 2147483646 w 157"/>
                <a:gd name="T63" fmla="*/ 2147483646 h 238"/>
                <a:gd name="T64" fmla="*/ 2147483646 w 157"/>
                <a:gd name="T65" fmla="*/ 2147483646 h 238"/>
                <a:gd name="T66" fmla="*/ 2147483646 w 157"/>
                <a:gd name="T67" fmla="*/ 2147483646 h 238"/>
                <a:gd name="T68" fmla="*/ 2147483646 w 157"/>
                <a:gd name="T69" fmla="*/ 2147483646 h 238"/>
                <a:gd name="T70" fmla="*/ 2147483646 w 157"/>
                <a:gd name="T71" fmla="*/ 2147483646 h 238"/>
                <a:gd name="T72" fmla="*/ 2147483646 w 157"/>
                <a:gd name="T73" fmla="*/ 2147483646 h 238"/>
                <a:gd name="T74" fmla="*/ 2147483646 w 157"/>
                <a:gd name="T75" fmla="*/ 2147483646 h 238"/>
                <a:gd name="T76" fmla="*/ 2147483646 w 157"/>
                <a:gd name="T77" fmla="*/ 2147483646 h 238"/>
                <a:gd name="T78" fmla="*/ 2147483646 w 157"/>
                <a:gd name="T79" fmla="*/ 2147483646 h 238"/>
                <a:gd name="T80" fmla="*/ 2147483646 w 157"/>
                <a:gd name="T81" fmla="*/ 2147483646 h 238"/>
                <a:gd name="T82" fmla="*/ 2147483646 w 157"/>
                <a:gd name="T83" fmla="*/ 2147483646 h 238"/>
                <a:gd name="T84" fmla="*/ 2147483646 w 157"/>
                <a:gd name="T85" fmla="*/ 2147483646 h 238"/>
                <a:gd name="T86" fmla="*/ 2147483646 w 157"/>
                <a:gd name="T87" fmla="*/ 2147483646 h 238"/>
                <a:gd name="T88" fmla="*/ 2147483646 w 157"/>
                <a:gd name="T89" fmla="*/ 2147483646 h 238"/>
                <a:gd name="T90" fmla="*/ 2147483646 w 157"/>
                <a:gd name="T91" fmla="*/ 2147483646 h 238"/>
                <a:gd name="T92" fmla="*/ 2147483646 w 157"/>
                <a:gd name="T93" fmla="*/ 2147483646 h 238"/>
                <a:gd name="T94" fmla="*/ 2147483646 w 157"/>
                <a:gd name="T95" fmla="*/ 2147483646 h 238"/>
                <a:gd name="T96" fmla="*/ 2147483646 w 157"/>
                <a:gd name="T97" fmla="*/ 2147483646 h 238"/>
                <a:gd name="T98" fmla="*/ 2147483646 w 157"/>
                <a:gd name="T99" fmla="*/ 2147483646 h 238"/>
                <a:gd name="T100" fmla="*/ 0 w 157"/>
                <a:gd name="T101" fmla="*/ 2147483646 h 238"/>
                <a:gd name="T102" fmla="*/ 2147483646 w 157"/>
                <a:gd name="T103" fmla="*/ 2147483646 h 238"/>
                <a:gd name="T104" fmla="*/ 2147483646 w 157"/>
                <a:gd name="T105" fmla="*/ 0 h 238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7"/>
                <a:gd name="T160" fmla="*/ 0 h 238"/>
                <a:gd name="T161" fmla="*/ 157 w 157"/>
                <a:gd name="T162" fmla="*/ 238 h 2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3" name="Freeform 51"/>
            <p:cNvSpPr/>
            <p:nvPr/>
          </p:nvSpPr>
          <p:spPr bwMode="auto">
            <a:xfrm flipH="1">
              <a:off x="1003546" y="2545715"/>
              <a:ext cx="114049" cy="277395"/>
            </a:xfrm>
            <a:custGeom>
              <a:avLst/>
              <a:gdLst>
                <a:gd name="T0" fmla="*/ 2147483646 w 140"/>
                <a:gd name="T1" fmla="*/ 0 h 230"/>
                <a:gd name="T2" fmla="*/ 2147483646 w 140"/>
                <a:gd name="T3" fmla="*/ 2147483646 h 230"/>
                <a:gd name="T4" fmla="*/ 2147483646 w 140"/>
                <a:gd name="T5" fmla="*/ 2147483646 h 230"/>
                <a:gd name="T6" fmla="*/ 0 w 140"/>
                <a:gd name="T7" fmla="*/ 2147483646 h 230"/>
                <a:gd name="T8" fmla="*/ 2147483646 w 140"/>
                <a:gd name="T9" fmla="*/ 2147483646 h 230"/>
                <a:gd name="T10" fmla="*/ 2147483646 w 140"/>
                <a:gd name="T11" fmla="*/ 2147483646 h 230"/>
                <a:gd name="T12" fmla="*/ 2147483646 w 140"/>
                <a:gd name="T13" fmla="*/ 2147483646 h 230"/>
                <a:gd name="T14" fmla="*/ 2147483646 w 140"/>
                <a:gd name="T15" fmla="*/ 2147483646 h 230"/>
                <a:gd name="T16" fmla="*/ 2147483646 w 140"/>
                <a:gd name="T17" fmla="*/ 2147483646 h 230"/>
                <a:gd name="T18" fmla="*/ 2147483646 w 140"/>
                <a:gd name="T19" fmla="*/ 2147483646 h 230"/>
                <a:gd name="T20" fmla="*/ 0 w 140"/>
                <a:gd name="T21" fmla="*/ 2147483646 h 230"/>
                <a:gd name="T22" fmla="*/ 2147483646 w 140"/>
                <a:gd name="T23" fmla="*/ 2147483646 h 230"/>
                <a:gd name="T24" fmla="*/ 2147483646 w 140"/>
                <a:gd name="T25" fmla="*/ 0 h 230"/>
                <a:gd name="T26" fmla="*/ 2147483646 w 140"/>
                <a:gd name="T27" fmla="*/ 2147483646 h 230"/>
                <a:gd name="T28" fmla="*/ 2147483646 w 140"/>
                <a:gd name="T29" fmla="*/ 2147483646 h 230"/>
                <a:gd name="T30" fmla="*/ 2147483646 w 140"/>
                <a:gd name="T31" fmla="*/ 2147483646 h 230"/>
                <a:gd name="T32" fmla="*/ 2147483646 w 140"/>
                <a:gd name="T33" fmla="*/ 2147483646 h 230"/>
                <a:gd name="T34" fmla="*/ 2147483646 w 140"/>
                <a:gd name="T35" fmla="*/ 2147483646 h 230"/>
                <a:gd name="T36" fmla="*/ 2147483646 w 140"/>
                <a:gd name="T37" fmla="*/ 2147483646 h 230"/>
                <a:gd name="T38" fmla="*/ 2147483646 w 140"/>
                <a:gd name="T39" fmla="*/ 2147483646 h 230"/>
                <a:gd name="T40" fmla="*/ 2147483646 w 140"/>
                <a:gd name="T41" fmla="*/ 2147483646 h 230"/>
                <a:gd name="T42" fmla="*/ 2147483646 w 140"/>
                <a:gd name="T43" fmla="*/ 2147483646 h 230"/>
                <a:gd name="T44" fmla="*/ 2147483646 w 140"/>
                <a:gd name="T45" fmla="*/ 2147483646 h 230"/>
                <a:gd name="T46" fmla="*/ 2147483646 w 140"/>
                <a:gd name="T47" fmla="*/ 2147483646 h 230"/>
                <a:gd name="T48" fmla="*/ 2147483646 w 140"/>
                <a:gd name="T49" fmla="*/ 2147483646 h 230"/>
                <a:gd name="T50" fmla="*/ 2147483646 w 140"/>
                <a:gd name="T51" fmla="*/ 2147483646 h 230"/>
                <a:gd name="T52" fmla="*/ 2147483646 w 140"/>
                <a:gd name="T53" fmla="*/ 2147483646 h 230"/>
                <a:gd name="T54" fmla="*/ 2147483646 w 140"/>
                <a:gd name="T55" fmla="*/ 2147483646 h 230"/>
                <a:gd name="T56" fmla="*/ 2147483646 w 140"/>
                <a:gd name="T57" fmla="*/ 2147483646 h 230"/>
                <a:gd name="T58" fmla="*/ 2147483646 w 140"/>
                <a:gd name="T59" fmla="*/ 2147483646 h 230"/>
                <a:gd name="T60" fmla="*/ 2147483646 w 140"/>
                <a:gd name="T61" fmla="*/ 2147483646 h 230"/>
                <a:gd name="T62" fmla="*/ 2147483646 w 140"/>
                <a:gd name="T63" fmla="*/ 2147483646 h 230"/>
                <a:gd name="T64" fmla="*/ 2147483646 w 140"/>
                <a:gd name="T65" fmla="*/ 2147483646 h 230"/>
                <a:gd name="T66" fmla="*/ 2147483646 w 140"/>
                <a:gd name="T67" fmla="*/ 2147483646 h 230"/>
                <a:gd name="T68" fmla="*/ 2147483646 w 140"/>
                <a:gd name="T69" fmla="*/ 2147483646 h 230"/>
                <a:gd name="T70" fmla="*/ 2147483646 w 140"/>
                <a:gd name="T71" fmla="*/ 2147483646 h 230"/>
                <a:gd name="T72" fmla="*/ 2147483646 w 140"/>
                <a:gd name="T73" fmla="*/ 2147483646 h 230"/>
                <a:gd name="T74" fmla="*/ 2147483646 w 140"/>
                <a:gd name="T75" fmla="*/ 2147483646 h 230"/>
                <a:gd name="T76" fmla="*/ 2147483646 w 140"/>
                <a:gd name="T77" fmla="*/ 2147483646 h 230"/>
                <a:gd name="T78" fmla="*/ 2147483646 w 140"/>
                <a:gd name="T79" fmla="*/ 2147483646 h 230"/>
                <a:gd name="T80" fmla="*/ 2147483646 w 140"/>
                <a:gd name="T81" fmla="*/ 2147483646 h 230"/>
                <a:gd name="T82" fmla="*/ 2147483646 w 140"/>
                <a:gd name="T83" fmla="*/ 2147483646 h 230"/>
                <a:gd name="T84" fmla="*/ 2147483646 w 140"/>
                <a:gd name="T85" fmla="*/ 2147483646 h 230"/>
                <a:gd name="T86" fmla="*/ 2147483646 w 140"/>
                <a:gd name="T87" fmla="*/ 2147483646 h 230"/>
                <a:gd name="T88" fmla="*/ 2147483646 w 140"/>
                <a:gd name="T89" fmla="*/ 2147483646 h 230"/>
                <a:gd name="T90" fmla="*/ 17694720 60000 65536"/>
                <a:gd name="T91" fmla="*/ 0 60000 65536"/>
                <a:gd name="T92" fmla="*/ 5898240 60000 65536"/>
                <a:gd name="T93" fmla="*/ 1179648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0"/>
                <a:gd name="T136" fmla="*/ 0 h 230"/>
                <a:gd name="T137" fmla="*/ 140 w 140"/>
                <a:gd name="T138" fmla="*/ 230 h 23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4" name="Freeform 52"/>
            <p:cNvSpPr/>
            <p:nvPr/>
          </p:nvSpPr>
          <p:spPr bwMode="auto">
            <a:xfrm flipH="1">
              <a:off x="2226723" y="3672366"/>
              <a:ext cx="136859" cy="232586"/>
            </a:xfrm>
            <a:custGeom>
              <a:avLst/>
              <a:gdLst>
                <a:gd name="T0" fmla="*/ 2147483646 w 165"/>
                <a:gd name="T1" fmla="*/ 0 h 194"/>
                <a:gd name="T2" fmla="*/ 2147483646 w 165"/>
                <a:gd name="T3" fmla="*/ 2147483646 h 194"/>
                <a:gd name="T4" fmla="*/ 2147483646 w 165"/>
                <a:gd name="T5" fmla="*/ 2147483646 h 194"/>
                <a:gd name="T6" fmla="*/ 0 w 165"/>
                <a:gd name="T7" fmla="*/ 2147483646 h 194"/>
                <a:gd name="T8" fmla="*/ 2147483646 w 165"/>
                <a:gd name="T9" fmla="*/ 0 h 194"/>
                <a:gd name="T10" fmla="*/ 2147483646 w 165"/>
                <a:gd name="T11" fmla="*/ 2147483646 h 194"/>
                <a:gd name="T12" fmla="*/ 2147483646 w 165"/>
                <a:gd name="T13" fmla="*/ 2147483646 h 194"/>
                <a:gd name="T14" fmla="*/ 2147483646 w 165"/>
                <a:gd name="T15" fmla="*/ 2147483646 h 194"/>
                <a:gd name="T16" fmla="*/ 2147483646 w 165"/>
                <a:gd name="T17" fmla="*/ 2147483646 h 194"/>
                <a:gd name="T18" fmla="*/ 2147483646 w 165"/>
                <a:gd name="T19" fmla="*/ 2147483646 h 194"/>
                <a:gd name="T20" fmla="*/ 2147483646 w 165"/>
                <a:gd name="T21" fmla="*/ 2147483646 h 194"/>
                <a:gd name="T22" fmla="*/ 2147483646 w 165"/>
                <a:gd name="T23" fmla="*/ 2147483646 h 194"/>
                <a:gd name="T24" fmla="*/ 0 w 165"/>
                <a:gd name="T25" fmla="*/ 2147483646 h 194"/>
                <a:gd name="T26" fmla="*/ 2147483646 w 165"/>
                <a:gd name="T27" fmla="*/ 2147483646 h 194"/>
                <a:gd name="T28" fmla="*/ 2147483646 w 165"/>
                <a:gd name="T29" fmla="*/ 2147483646 h 194"/>
                <a:gd name="T30" fmla="*/ 2147483646 w 165"/>
                <a:gd name="T31" fmla="*/ 2147483646 h 194"/>
                <a:gd name="T32" fmla="*/ 2147483646 w 165"/>
                <a:gd name="T33" fmla="*/ 2147483646 h 194"/>
                <a:gd name="T34" fmla="*/ 2147483646 w 165"/>
                <a:gd name="T35" fmla="*/ 2147483646 h 194"/>
                <a:gd name="T36" fmla="*/ 2147483646 w 165"/>
                <a:gd name="T37" fmla="*/ 2147483646 h 194"/>
                <a:gd name="T38" fmla="*/ 2147483646 w 165"/>
                <a:gd name="T39" fmla="*/ 2147483646 h 194"/>
                <a:gd name="T40" fmla="*/ 2147483646 w 165"/>
                <a:gd name="T41" fmla="*/ 2147483646 h 194"/>
                <a:gd name="T42" fmla="*/ 2147483646 w 165"/>
                <a:gd name="T43" fmla="*/ 2147483646 h 194"/>
                <a:gd name="T44" fmla="*/ 2147483646 w 165"/>
                <a:gd name="T45" fmla="*/ 0 h 194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5"/>
                <a:gd name="T70" fmla="*/ 0 h 194"/>
                <a:gd name="T71" fmla="*/ 165 w 165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5" name="Freeform 53"/>
            <p:cNvSpPr/>
            <p:nvPr/>
          </p:nvSpPr>
          <p:spPr bwMode="auto">
            <a:xfrm flipH="1">
              <a:off x="1562387" y="3913487"/>
              <a:ext cx="139709" cy="256057"/>
            </a:xfrm>
            <a:custGeom>
              <a:avLst/>
              <a:gdLst>
                <a:gd name="T0" fmla="*/ 2147483646 w 173"/>
                <a:gd name="T1" fmla="*/ 0 h 210"/>
                <a:gd name="T2" fmla="*/ 2147483646 w 173"/>
                <a:gd name="T3" fmla="*/ 2147483646 h 210"/>
                <a:gd name="T4" fmla="*/ 2147483646 w 173"/>
                <a:gd name="T5" fmla="*/ 2147483646 h 210"/>
                <a:gd name="T6" fmla="*/ 0 w 173"/>
                <a:gd name="T7" fmla="*/ 2147483646 h 210"/>
                <a:gd name="T8" fmla="*/ 0 w 173"/>
                <a:gd name="T9" fmla="*/ 0 h 210"/>
                <a:gd name="T10" fmla="*/ 0 w 173"/>
                <a:gd name="T11" fmla="*/ 2147483646 h 210"/>
                <a:gd name="T12" fmla="*/ 0 w 173"/>
                <a:gd name="T13" fmla="*/ 2147483646 h 210"/>
                <a:gd name="T14" fmla="*/ 0 w 173"/>
                <a:gd name="T15" fmla="*/ 2147483646 h 210"/>
                <a:gd name="T16" fmla="*/ 0 w 173"/>
                <a:gd name="T17" fmla="*/ 2147483646 h 210"/>
                <a:gd name="T18" fmla="*/ 0 w 173"/>
                <a:gd name="T19" fmla="*/ 2147483646 h 210"/>
                <a:gd name="T20" fmla="*/ 0 w 173"/>
                <a:gd name="T21" fmla="*/ 2147483646 h 210"/>
                <a:gd name="T22" fmla="*/ 0 w 173"/>
                <a:gd name="T23" fmla="*/ 2147483646 h 210"/>
                <a:gd name="T24" fmla="*/ 0 w 173"/>
                <a:gd name="T25" fmla="*/ 2147483646 h 210"/>
                <a:gd name="T26" fmla="*/ 0 w 173"/>
                <a:gd name="T27" fmla="*/ 2147483646 h 210"/>
                <a:gd name="T28" fmla="*/ 0 w 173"/>
                <a:gd name="T29" fmla="*/ 2147483646 h 210"/>
                <a:gd name="T30" fmla="*/ 0 w 173"/>
                <a:gd name="T31" fmla="*/ 2147483646 h 210"/>
                <a:gd name="T32" fmla="*/ 0 w 173"/>
                <a:gd name="T33" fmla="*/ 2147483646 h 210"/>
                <a:gd name="T34" fmla="*/ 0 w 173"/>
                <a:gd name="T35" fmla="*/ 2147483646 h 210"/>
                <a:gd name="T36" fmla="*/ 0 w 173"/>
                <a:gd name="T37" fmla="*/ 2147483646 h 210"/>
                <a:gd name="T38" fmla="*/ 0 w 173"/>
                <a:gd name="T39" fmla="*/ 2147483646 h 210"/>
                <a:gd name="T40" fmla="*/ 0 w 173"/>
                <a:gd name="T41" fmla="*/ 2147483646 h 210"/>
                <a:gd name="T42" fmla="*/ 0 w 173"/>
                <a:gd name="T43" fmla="*/ 2147483646 h 210"/>
                <a:gd name="T44" fmla="*/ 0 w 173"/>
                <a:gd name="T45" fmla="*/ 0 h 210"/>
                <a:gd name="T46" fmla="*/ 17694720 60000 65536"/>
                <a:gd name="T47" fmla="*/ 0 60000 65536"/>
                <a:gd name="T48" fmla="*/ 5898240 60000 65536"/>
                <a:gd name="T49" fmla="*/ 1179648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3"/>
                <a:gd name="T70" fmla="*/ 0 h 210"/>
                <a:gd name="T71" fmla="*/ 173 w 173"/>
                <a:gd name="T72" fmla="*/ 210 h 2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6" name="Freeform 54"/>
            <p:cNvSpPr/>
            <p:nvPr/>
          </p:nvSpPr>
          <p:spPr bwMode="auto">
            <a:xfrm flipH="1">
              <a:off x="1069123" y="3198660"/>
              <a:ext cx="439090" cy="815115"/>
            </a:xfrm>
            <a:custGeom>
              <a:avLst/>
              <a:gdLst>
                <a:gd name="T0" fmla="*/ 2147483646 w 536"/>
                <a:gd name="T1" fmla="*/ 0 h 677"/>
                <a:gd name="T2" fmla="*/ 2147483646 w 536"/>
                <a:gd name="T3" fmla="*/ 2147483646 h 677"/>
                <a:gd name="T4" fmla="*/ 2147483646 w 536"/>
                <a:gd name="T5" fmla="*/ 2147483646 h 677"/>
                <a:gd name="T6" fmla="*/ 0 w 536"/>
                <a:gd name="T7" fmla="*/ 2147483646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w 536"/>
                <a:gd name="T101" fmla="*/ 0 h 677"/>
                <a:gd name="T102" fmla="*/ 0 w 536"/>
                <a:gd name="T103" fmla="*/ 0 h 677"/>
                <a:gd name="T104" fmla="*/ 0 w 536"/>
                <a:gd name="T105" fmla="*/ 0 h 677"/>
                <a:gd name="T106" fmla="*/ 0 w 536"/>
                <a:gd name="T107" fmla="*/ 0 h 67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6"/>
                <a:gd name="T163" fmla="*/ 0 h 677"/>
                <a:gd name="T164" fmla="*/ 536 w 536"/>
                <a:gd name="T165" fmla="*/ 677 h 67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7" name="Freeform 55"/>
            <p:cNvSpPr/>
            <p:nvPr/>
          </p:nvSpPr>
          <p:spPr bwMode="auto">
            <a:xfrm flipH="1">
              <a:off x="1365651" y="2769765"/>
              <a:ext cx="59877" cy="401156"/>
            </a:xfrm>
            <a:custGeom>
              <a:avLst/>
              <a:gdLst>
                <a:gd name="T0" fmla="*/ 2147483646 w 72"/>
                <a:gd name="T1" fmla="*/ 0 h 332"/>
                <a:gd name="T2" fmla="*/ 2147483646 w 72"/>
                <a:gd name="T3" fmla="*/ 2147483646 h 332"/>
                <a:gd name="T4" fmla="*/ 2147483646 w 72"/>
                <a:gd name="T5" fmla="*/ 2147483646 h 332"/>
                <a:gd name="T6" fmla="*/ 0 w 72"/>
                <a:gd name="T7" fmla="*/ 2147483646 h 332"/>
                <a:gd name="T8" fmla="*/ 2147483646 w 72"/>
                <a:gd name="T9" fmla="*/ 0 h 332"/>
                <a:gd name="T10" fmla="*/ 2147483646 w 72"/>
                <a:gd name="T11" fmla="*/ 2147483646 h 332"/>
                <a:gd name="T12" fmla="*/ 2147483646 w 72"/>
                <a:gd name="T13" fmla="*/ 2147483646 h 332"/>
                <a:gd name="T14" fmla="*/ 2147483646 w 72"/>
                <a:gd name="T15" fmla="*/ 2147483646 h 332"/>
                <a:gd name="T16" fmla="*/ 2147483646 w 72"/>
                <a:gd name="T17" fmla="*/ 2147483646 h 332"/>
                <a:gd name="T18" fmla="*/ 2147483646 w 72"/>
                <a:gd name="T19" fmla="*/ 2147483646 h 332"/>
                <a:gd name="T20" fmla="*/ 0 w 72"/>
                <a:gd name="T21" fmla="*/ 2147483646 h 332"/>
                <a:gd name="T22" fmla="*/ 0 w 72"/>
                <a:gd name="T23" fmla="*/ 2147483646 h 332"/>
                <a:gd name="T24" fmla="*/ 2147483646 w 72"/>
                <a:gd name="T25" fmla="*/ 2147483646 h 332"/>
                <a:gd name="T26" fmla="*/ 2147483646 w 72"/>
                <a:gd name="T27" fmla="*/ 2147483646 h 332"/>
                <a:gd name="T28" fmla="*/ 2147483646 w 72"/>
                <a:gd name="T29" fmla="*/ 2147483646 h 332"/>
                <a:gd name="T30" fmla="*/ 2147483646 w 72"/>
                <a:gd name="T31" fmla="*/ 2147483646 h 332"/>
                <a:gd name="T32" fmla="*/ 2147483646 w 72"/>
                <a:gd name="T33" fmla="*/ 2147483646 h 332"/>
                <a:gd name="T34" fmla="*/ 2147483646 w 72"/>
                <a:gd name="T35" fmla="*/ 2147483646 h 332"/>
                <a:gd name="T36" fmla="*/ 2147483646 w 72"/>
                <a:gd name="T37" fmla="*/ 2147483646 h 332"/>
                <a:gd name="T38" fmla="*/ 2147483646 w 72"/>
                <a:gd name="T39" fmla="*/ 2147483646 h 332"/>
                <a:gd name="T40" fmla="*/ 2147483646 w 72"/>
                <a:gd name="T41" fmla="*/ 2147483646 h 332"/>
                <a:gd name="T42" fmla="*/ 2147483646 w 72"/>
                <a:gd name="T43" fmla="*/ 2147483646 h 332"/>
                <a:gd name="T44" fmla="*/ 2147483646 w 72"/>
                <a:gd name="T45" fmla="*/ 2147483646 h 332"/>
                <a:gd name="T46" fmla="*/ 2147483646 w 72"/>
                <a:gd name="T47" fmla="*/ 2147483646 h 332"/>
                <a:gd name="T48" fmla="*/ 2147483646 w 72"/>
                <a:gd name="T49" fmla="*/ 2147483646 h 332"/>
                <a:gd name="T50" fmla="*/ 2147483646 w 72"/>
                <a:gd name="T51" fmla="*/ 2147483646 h 332"/>
                <a:gd name="T52" fmla="*/ 2147483646 w 72"/>
                <a:gd name="T53" fmla="*/ 2147483646 h 332"/>
                <a:gd name="T54" fmla="*/ 2147483646 w 72"/>
                <a:gd name="T55" fmla="*/ 2147483646 h 332"/>
                <a:gd name="T56" fmla="*/ 2147483646 w 72"/>
                <a:gd name="T57" fmla="*/ 2147483646 h 332"/>
                <a:gd name="T58" fmla="*/ 2147483646 w 72"/>
                <a:gd name="T59" fmla="*/ 2147483646 h 332"/>
                <a:gd name="T60" fmla="*/ 2147483646 w 72"/>
                <a:gd name="T61" fmla="*/ 2147483646 h 332"/>
                <a:gd name="T62" fmla="*/ 2147483646 w 72"/>
                <a:gd name="T63" fmla="*/ 2147483646 h 332"/>
                <a:gd name="T64" fmla="*/ 2147483646 w 72"/>
                <a:gd name="T65" fmla="*/ 2147483646 h 332"/>
                <a:gd name="T66" fmla="*/ 2147483646 w 72"/>
                <a:gd name="T67" fmla="*/ 2147483646 h 332"/>
                <a:gd name="T68" fmla="*/ 2147483646 w 72"/>
                <a:gd name="T69" fmla="*/ 2147483646 h 332"/>
                <a:gd name="T70" fmla="*/ 2147483646 w 72"/>
                <a:gd name="T71" fmla="*/ 2147483646 h 332"/>
                <a:gd name="T72" fmla="*/ 2147483646 w 72"/>
                <a:gd name="T73" fmla="*/ 2147483646 h 332"/>
                <a:gd name="T74" fmla="*/ 2147483646 w 72"/>
                <a:gd name="T75" fmla="*/ 2147483646 h 332"/>
                <a:gd name="T76" fmla="*/ 2147483646 w 72"/>
                <a:gd name="T77" fmla="*/ 2147483646 h 332"/>
                <a:gd name="T78" fmla="*/ 2147483646 w 72"/>
                <a:gd name="T79" fmla="*/ 2147483646 h 332"/>
                <a:gd name="T80" fmla="*/ 2147483646 w 72"/>
                <a:gd name="T81" fmla="*/ 2147483646 h 332"/>
                <a:gd name="T82" fmla="*/ 2147483646 w 72"/>
                <a:gd name="T83" fmla="*/ 2147483646 h 332"/>
                <a:gd name="T84" fmla="*/ 2147483646 w 72"/>
                <a:gd name="T85" fmla="*/ 2147483646 h 332"/>
                <a:gd name="T86" fmla="*/ 2147483646 w 72"/>
                <a:gd name="T87" fmla="*/ 2147483646 h 332"/>
                <a:gd name="T88" fmla="*/ 2147483646 w 72"/>
                <a:gd name="T89" fmla="*/ 2147483646 h 332"/>
                <a:gd name="T90" fmla="*/ 2147483646 w 72"/>
                <a:gd name="T91" fmla="*/ 2147483646 h 332"/>
                <a:gd name="T92" fmla="*/ 2147483646 w 72"/>
                <a:gd name="T93" fmla="*/ 2147483646 h 332"/>
                <a:gd name="T94" fmla="*/ 2147483646 w 72"/>
                <a:gd name="T95" fmla="*/ 2147483646 h 332"/>
                <a:gd name="T96" fmla="*/ 2147483646 w 72"/>
                <a:gd name="T97" fmla="*/ 2147483646 h 332"/>
                <a:gd name="T98" fmla="*/ 2147483646 w 72"/>
                <a:gd name="T99" fmla="*/ 2147483646 h 332"/>
                <a:gd name="T100" fmla="*/ 2147483646 w 72"/>
                <a:gd name="T101" fmla="*/ 2147483646 h 332"/>
                <a:gd name="T102" fmla="*/ 2147483646 w 72"/>
                <a:gd name="T103" fmla="*/ 2147483646 h 332"/>
                <a:gd name="T104" fmla="*/ 2147483646 w 72"/>
                <a:gd name="T105" fmla="*/ 0 h 332"/>
                <a:gd name="T106" fmla="*/ 2147483646 w 72"/>
                <a:gd name="T107" fmla="*/ 0 h 332"/>
                <a:gd name="T108" fmla="*/ 2147483646 w 72"/>
                <a:gd name="T109" fmla="*/ 0 h 332"/>
                <a:gd name="T110" fmla="*/ 2147483646 w 72"/>
                <a:gd name="T111" fmla="*/ 0 h 332"/>
                <a:gd name="T112" fmla="*/ 2147483646 w 72"/>
                <a:gd name="T113" fmla="*/ 0 h 332"/>
                <a:gd name="T114" fmla="*/ 2147483646 w 72"/>
                <a:gd name="T115" fmla="*/ 0 h 332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2"/>
                <a:gd name="T175" fmla="*/ 0 h 332"/>
                <a:gd name="T176" fmla="*/ 72 w 72"/>
                <a:gd name="T177" fmla="*/ 332 h 3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8" name="Freeform 56"/>
            <p:cNvSpPr/>
            <p:nvPr/>
          </p:nvSpPr>
          <p:spPr bwMode="auto">
            <a:xfrm flipH="1">
              <a:off x="1117595" y="3010885"/>
              <a:ext cx="248056" cy="187775"/>
            </a:xfrm>
            <a:custGeom>
              <a:avLst/>
              <a:gdLst>
                <a:gd name="T0" fmla="*/ 2147483646 w 301"/>
                <a:gd name="T1" fmla="*/ 0 h 157"/>
                <a:gd name="T2" fmla="*/ 2147483646 w 301"/>
                <a:gd name="T3" fmla="*/ 2147483646 h 157"/>
                <a:gd name="T4" fmla="*/ 2147483646 w 301"/>
                <a:gd name="T5" fmla="*/ 2147483646 h 157"/>
                <a:gd name="T6" fmla="*/ 0 w 301"/>
                <a:gd name="T7" fmla="*/ 2147483646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w 301"/>
                <a:gd name="T101" fmla="*/ 0 h 157"/>
                <a:gd name="T102" fmla="*/ 0 w 301"/>
                <a:gd name="T103" fmla="*/ 0 h 157"/>
                <a:gd name="T104" fmla="*/ 0 w 301"/>
                <a:gd name="T105" fmla="*/ 0 h 157"/>
                <a:gd name="T106" fmla="*/ 0 w 301"/>
                <a:gd name="T107" fmla="*/ 0 h 15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1"/>
                <a:gd name="T163" fmla="*/ 0 h 157"/>
                <a:gd name="T164" fmla="*/ 301 w 301"/>
                <a:gd name="T165" fmla="*/ 157 h 15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59" name="Freeform 57"/>
            <p:cNvSpPr/>
            <p:nvPr/>
          </p:nvSpPr>
          <p:spPr bwMode="auto">
            <a:xfrm flipH="1">
              <a:off x="1351396" y="2680145"/>
              <a:ext cx="57025" cy="324339"/>
            </a:xfrm>
            <a:custGeom>
              <a:avLst/>
              <a:gdLst>
                <a:gd name="T0" fmla="*/ 2147483646 w 71"/>
                <a:gd name="T1" fmla="*/ 0 h 267"/>
                <a:gd name="T2" fmla="*/ 2147483646 w 71"/>
                <a:gd name="T3" fmla="*/ 2147483646 h 267"/>
                <a:gd name="T4" fmla="*/ 2147483646 w 71"/>
                <a:gd name="T5" fmla="*/ 2147483646 h 267"/>
                <a:gd name="T6" fmla="*/ 0 w 71"/>
                <a:gd name="T7" fmla="*/ 2147483646 h 267"/>
                <a:gd name="T8" fmla="*/ 0 w 71"/>
                <a:gd name="T9" fmla="*/ 0 h 267"/>
                <a:gd name="T10" fmla="*/ 2147483646 w 71"/>
                <a:gd name="T11" fmla="*/ 2147483646 h 267"/>
                <a:gd name="T12" fmla="*/ 2147483646 w 71"/>
                <a:gd name="T13" fmla="*/ 2147483646 h 267"/>
                <a:gd name="T14" fmla="*/ 2147483646 w 71"/>
                <a:gd name="T15" fmla="*/ 2147483646 h 267"/>
                <a:gd name="T16" fmla="*/ 2147483646 w 71"/>
                <a:gd name="T17" fmla="*/ 2147483646 h 267"/>
                <a:gd name="T18" fmla="*/ 2147483646 w 71"/>
                <a:gd name="T19" fmla="*/ 2147483646 h 267"/>
                <a:gd name="T20" fmla="*/ 2147483646 w 71"/>
                <a:gd name="T21" fmla="*/ 2147483646 h 267"/>
                <a:gd name="T22" fmla="*/ 2147483646 w 71"/>
                <a:gd name="T23" fmla="*/ 2147483646 h 267"/>
                <a:gd name="T24" fmla="*/ 2147483646 w 71"/>
                <a:gd name="T25" fmla="*/ 2147483646 h 267"/>
                <a:gd name="T26" fmla="*/ 2147483646 w 71"/>
                <a:gd name="T27" fmla="*/ 2147483646 h 267"/>
                <a:gd name="T28" fmla="*/ 2147483646 w 71"/>
                <a:gd name="T29" fmla="*/ 2147483646 h 267"/>
                <a:gd name="T30" fmla="*/ 2147483646 w 71"/>
                <a:gd name="T31" fmla="*/ 2147483646 h 267"/>
                <a:gd name="T32" fmla="*/ 2147483646 w 71"/>
                <a:gd name="T33" fmla="*/ 2147483646 h 267"/>
                <a:gd name="T34" fmla="*/ 2147483646 w 71"/>
                <a:gd name="T35" fmla="*/ 2147483646 h 267"/>
                <a:gd name="T36" fmla="*/ 2147483646 w 71"/>
                <a:gd name="T37" fmla="*/ 2147483646 h 267"/>
                <a:gd name="T38" fmla="*/ 2147483646 w 71"/>
                <a:gd name="T39" fmla="*/ 2147483646 h 267"/>
                <a:gd name="T40" fmla="*/ 2147483646 w 71"/>
                <a:gd name="T41" fmla="*/ 2147483646 h 267"/>
                <a:gd name="T42" fmla="*/ 2147483646 w 71"/>
                <a:gd name="T43" fmla="*/ 2147483646 h 267"/>
                <a:gd name="T44" fmla="*/ 2147483646 w 71"/>
                <a:gd name="T45" fmla="*/ 2147483646 h 267"/>
                <a:gd name="T46" fmla="*/ 2147483646 w 71"/>
                <a:gd name="T47" fmla="*/ 2147483646 h 267"/>
                <a:gd name="T48" fmla="*/ 2147483646 w 71"/>
                <a:gd name="T49" fmla="*/ 2147483646 h 267"/>
                <a:gd name="T50" fmla="*/ 2147483646 w 71"/>
                <a:gd name="T51" fmla="*/ 2147483646 h 267"/>
                <a:gd name="T52" fmla="*/ 2147483646 w 71"/>
                <a:gd name="T53" fmla="*/ 2147483646 h 267"/>
                <a:gd name="T54" fmla="*/ 2147483646 w 71"/>
                <a:gd name="T55" fmla="*/ 2147483646 h 267"/>
                <a:gd name="T56" fmla="*/ 2147483646 w 71"/>
                <a:gd name="T57" fmla="*/ 2147483646 h 267"/>
                <a:gd name="T58" fmla="*/ 2147483646 w 71"/>
                <a:gd name="T59" fmla="*/ 2147483646 h 267"/>
                <a:gd name="T60" fmla="*/ 2147483646 w 71"/>
                <a:gd name="T61" fmla="*/ 2147483646 h 267"/>
                <a:gd name="T62" fmla="*/ 2147483646 w 71"/>
                <a:gd name="T63" fmla="*/ 2147483646 h 267"/>
                <a:gd name="T64" fmla="*/ 2147483646 w 71"/>
                <a:gd name="T65" fmla="*/ 2147483646 h 267"/>
                <a:gd name="T66" fmla="*/ 2147483646 w 71"/>
                <a:gd name="T67" fmla="*/ 2147483646 h 267"/>
                <a:gd name="T68" fmla="*/ 2147483646 w 71"/>
                <a:gd name="T69" fmla="*/ 2147483646 h 267"/>
                <a:gd name="T70" fmla="*/ 2147483646 w 71"/>
                <a:gd name="T71" fmla="*/ 2147483646 h 267"/>
                <a:gd name="T72" fmla="*/ 2147483646 w 71"/>
                <a:gd name="T73" fmla="*/ 2147483646 h 267"/>
                <a:gd name="T74" fmla="*/ 2147483646 w 71"/>
                <a:gd name="T75" fmla="*/ 2147483646 h 267"/>
                <a:gd name="T76" fmla="*/ 2147483646 w 71"/>
                <a:gd name="T77" fmla="*/ 2147483646 h 267"/>
                <a:gd name="T78" fmla="*/ 2147483646 w 71"/>
                <a:gd name="T79" fmla="*/ 2147483646 h 267"/>
                <a:gd name="T80" fmla="*/ 2147483646 w 71"/>
                <a:gd name="T81" fmla="*/ 0 h 267"/>
                <a:gd name="T82" fmla="*/ 2147483646 w 71"/>
                <a:gd name="T83" fmla="*/ 0 h 267"/>
                <a:gd name="T84" fmla="*/ 2147483646 w 71"/>
                <a:gd name="T85" fmla="*/ 0 h 267"/>
                <a:gd name="T86" fmla="*/ 0 w 71"/>
                <a:gd name="T87" fmla="*/ 0 h 267"/>
                <a:gd name="T88" fmla="*/ 0 w 71"/>
                <a:gd name="T89" fmla="*/ 0 h 267"/>
                <a:gd name="T90" fmla="*/ 0 w 71"/>
                <a:gd name="T91" fmla="*/ 0 h 26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"/>
                <a:gd name="T139" fmla="*/ 0 h 267"/>
                <a:gd name="T140" fmla="*/ 71 w 71"/>
                <a:gd name="T141" fmla="*/ 267 h 26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0" name="Freeform 58"/>
            <p:cNvSpPr/>
            <p:nvPr/>
          </p:nvSpPr>
          <p:spPr bwMode="auto">
            <a:xfrm flipH="1">
              <a:off x="1351396" y="2767631"/>
              <a:ext cx="39917" cy="32008"/>
            </a:xfrm>
            <a:custGeom>
              <a:avLst/>
              <a:gdLst>
                <a:gd name="T0" fmla="*/ 2147483646 w 45"/>
                <a:gd name="T1" fmla="*/ 0 h 27"/>
                <a:gd name="T2" fmla="*/ 2147483646 w 45"/>
                <a:gd name="T3" fmla="*/ 2147483646 h 27"/>
                <a:gd name="T4" fmla="*/ 2147483646 w 45"/>
                <a:gd name="T5" fmla="*/ 2147483646 h 27"/>
                <a:gd name="T6" fmla="*/ 0 w 45"/>
                <a:gd name="T7" fmla="*/ 2147483646 h 27"/>
                <a:gd name="T8" fmla="*/ 0 w 45"/>
                <a:gd name="T9" fmla="*/ 0 h 27"/>
                <a:gd name="T10" fmla="*/ 0 w 45"/>
                <a:gd name="T11" fmla="*/ 0 h 27"/>
                <a:gd name="T12" fmla="*/ 0 w 45"/>
                <a:gd name="T13" fmla="*/ 0 h 27"/>
                <a:gd name="T14" fmla="*/ 0 w 45"/>
                <a:gd name="T15" fmla="*/ 0 h 27"/>
                <a:gd name="T16" fmla="*/ 2147483646 w 45"/>
                <a:gd name="T17" fmla="*/ 0 h 27"/>
                <a:gd name="T18" fmla="*/ 2147483646 w 45"/>
                <a:gd name="T19" fmla="*/ 0 h 27"/>
                <a:gd name="T20" fmla="*/ 2147483646 w 45"/>
                <a:gd name="T21" fmla="*/ 0 h 27"/>
                <a:gd name="T22" fmla="*/ 2147483646 w 45"/>
                <a:gd name="T23" fmla="*/ 0 h 27"/>
                <a:gd name="T24" fmla="*/ 2147483646 w 45"/>
                <a:gd name="T25" fmla="*/ 0 h 27"/>
                <a:gd name="T26" fmla="*/ 2147483646 w 45"/>
                <a:gd name="T27" fmla="*/ 0 h 27"/>
                <a:gd name="T28" fmla="*/ 2147483646 w 45"/>
                <a:gd name="T29" fmla="*/ 0 h 27"/>
                <a:gd name="T30" fmla="*/ 2147483646 w 45"/>
                <a:gd name="T31" fmla="*/ 0 h 27"/>
                <a:gd name="T32" fmla="*/ 2147483646 w 45"/>
                <a:gd name="T33" fmla="*/ 0 h 27"/>
                <a:gd name="T34" fmla="*/ 2147483646 w 45"/>
                <a:gd name="T35" fmla="*/ 0 h 27"/>
                <a:gd name="T36" fmla="*/ 2147483646 w 45"/>
                <a:gd name="T37" fmla="*/ 0 h 27"/>
                <a:gd name="T38" fmla="*/ 2147483646 w 45"/>
                <a:gd name="T39" fmla="*/ 0 h 27"/>
                <a:gd name="T40" fmla="*/ 2147483646 w 45"/>
                <a:gd name="T41" fmla="*/ 0 h 27"/>
                <a:gd name="T42" fmla="*/ 2147483646 w 45"/>
                <a:gd name="T43" fmla="*/ 0 h 27"/>
                <a:gd name="T44" fmla="*/ 2147483646 w 45"/>
                <a:gd name="T45" fmla="*/ 0 h 27"/>
                <a:gd name="T46" fmla="*/ 2147483646 w 45"/>
                <a:gd name="T47" fmla="*/ 0 h 27"/>
                <a:gd name="T48" fmla="*/ 2147483646 w 45"/>
                <a:gd name="T49" fmla="*/ 0 h 27"/>
                <a:gd name="T50" fmla="*/ 2147483646 w 45"/>
                <a:gd name="T51" fmla="*/ 0 h 27"/>
                <a:gd name="T52" fmla="*/ 2147483646 w 45"/>
                <a:gd name="T53" fmla="*/ 0 h 27"/>
                <a:gd name="T54" fmla="*/ 2147483646 w 45"/>
                <a:gd name="T55" fmla="*/ 0 h 27"/>
                <a:gd name="T56" fmla="*/ 2147483646 w 45"/>
                <a:gd name="T57" fmla="*/ 0 h 27"/>
                <a:gd name="T58" fmla="*/ 2147483646 w 45"/>
                <a:gd name="T59" fmla="*/ 0 h 27"/>
                <a:gd name="T60" fmla="*/ 2147483646 w 45"/>
                <a:gd name="T61" fmla="*/ 0 h 27"/>
                <a:gd name="T62" fmla="*/ 2147483646 w 45"/>
                <a:gd name="T63" fmla="*/ 0 h 27"/>
                <a:gd name="T64" fmla="*/ 2147483646 w 45"/>
                <a:gd name="T65" fmla="*/ 0 h 27"/>
                <a:gd name="T66" fmla="*/ 2147483646 w 45"/>
                <a:gd name="T67" fmla="*/ 0 h 27"/>
                <a:gd name="T68" fmla="*/ 2147483646 w 45"/>
                <a:gd name="T69" fmla="*/ 0 h 27"/>
                <a:gd name="T70" fmla="*/ 2147483646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w 45"/>
                <a:gd name="T77" fmla="*/ 0 h 27"/>
                <a:gd name="T78" fmla="*/ 0 w 45"/>
                <a:gd name="T79" fmla="*/ 0 h 27"/>
                <a:gd name="T80" fmla="*/ 0 w 45"/>
                <a:gd name="T81" fmla="*/ 0 h 27"/>
                <a:gd name="T82" fmla="*/ 0 w 45"/>
                <a:gd name="T83" fmla="*/ 0 h 27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27"/>
                <a:gd name="T128" fmla="*/ 45 w 45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1" name="Freeform 59"/>
            <p:cNvSpPr/>
            <p:nvPr/>
          </p:nvSpPr>
          <p:spPr bwMode="auto">
            <a:xfrm flipH="1">
              <a:off x="1191727" y="2808174"/>
              <a:ext cx="96942" cy="34141"/>
            </a:xfrm>
            <a:custGeom>
              <a:avLst/>
              <a:gdLst>
                <a:gd name="T0" fmla="*/ 2147483646 w 119"/>
                <a:gd name="T1" fmla="*/ 0 h 27"/>
                <a:gd name="T2" fmla="*/ 2147483646 w 119"/>
                <a:gd name="T3" fmla="*/ 2147483646 h 27"/>
                <a:gd name="T4" fmla="*/ 2147483646 w 119"/>
                <a:gd name="T5" fmla="*/ 2147483646 h 27"/>
                <a:gd name="T6" fmla="*/ 0 w 119"/>
                <a:gd name="T7" fmla="*/ 2147483646 h 27"/>
                <a:gd name="T8" fmla="*/ 0 w 119"/>
                <a:gd name="T9" fmla="*/ 0 h 27"/>
                <a:gd name="T10" fmla="*/ 0 w 119"/>
                <a:gd name="T11" fmla="*/ 2147483646 h 27"/>
                <a:gd name="T12" fmla="*/ 0 w 119"/>
                <a:gd name="T13" fmla="*/ 2147483646 h 27"/>
                <a:gd name="T14" fmla="*/ 0 w 119"/>
                <a:gd name="T15" fmla="*/ 2147483646 h 27"/>
                <a:gd name="T16" fmla="*/ 0 w 119"/>
                <a:gd name="T17" fmla="*/ 2147483646 h 27"/>
                <a:gd name="T18" fmla="*/ 0 w 119"/>
                <a:gd name="T19" fmla="*/ 2147483646 h 27"/>
                <a:gd name="T20" fmla="*/ 0 w 119"/>
                <a:gd name="T21" fmla="*/ 2147483646 h 27"/>
                <a:gd name="T22" fmla="*/ 0 w 119"/>
                <a:gd name="T23" fmla="*/ 2147483646 h 27"/>
                <a:gd name="T24" fmla="*/ 0 w 119"/>
                <a:gd name="T25" fmla="*/ 2147483646 h 27"/>
                <a:gd name="T26" fmla="*/ 0 w 119"/>
                <a:gd name="T27" fmla="*/ 2147483646 h 27"/>
                <a:gd name="T28" fmla="*/ 0 w 119"/>
                <a:gd name="T29" fmla="*/ 2147483646 h 27"/>
                <a:gd name="T30" fmla="*/ 0 w 119"/>
                <a:gd name="T31" fmla="*/ 2147483646 h 27"/>
                <a:gd name="T32" fmla="*/ 0 w 119"/>
                <a:gd name="T33" fmla="*/ 2147483646 h 27"/>
                <a:gd name="T34" fmla="*/ 0 w 119"/>
                <a:gd name="T35" fmla="*/ 2147483646 h 27"/>
                <a:gd name="T36" fmla="*/ 0 w 119"/>
                <a:gd name="T37" fmla="*/ 2147483646 h 27"/>
                <a:gd name="T38" fmla="*/ 0 w 119"/>
                <a:gd name="T39" fmla="*/ 2147483646 h 27"/>
                <a:gd name="T40" fmla="*/ 0 w 119"/>
                <a:gd name="T41" fmla="*/ 2147483646 h 27"/>
                <a:gd name="T42" fmla="*/ 0 w 119"/>
                <a:gd name="T43" fmla="*/ 2147483646 h 27"/>
                <a:gd name="T44" fmla="*/ 0 w 119"/>
                <a:gd name="T45" fmla="*/ 2147483646 h 27"/>
                <a:gd name="T46" fmla="*/ 0 w 119"/>
                <a:gd name="T47" fmla="*/ 2147483646 h 27"/>
                <a:gd name="T48" fmla="*/ 0 w 119"/>
                <a:gd name="T49" fmla="*/ 2147483646 h 27"/>
                <a:gd name="T50" fmla="*/ 0 w 119"/>
                <a:gd name="T51" fmla="*/ 2147483646 h 27"/>
                <a:gd name="T52" fmla="*/ 0 w 119"/>
                <a:gd name="T53" fmla="*/ 2147483646 h 27"/>
                <a:gd name="T54" fmla="*/ 0 w 119"/>
                <a:gd name="T55" fmla="*/ 2147483646 h 27"/>
                <a:gd name="T56" fmla="*/ 0 w 119"/>
                <a:gd name="T57" fmla="*/ 2147483646 h 27"/>
                <a:gd name="T58" fmla="*/ 0 w 119"/>
                <a:gd name="T59" fmla="*/ 2147483646 h 27"/>
                <a:gd name="T60" fmla="*/ 0 w 119"/>
                <a:gd name="T61" fmla="*/ 2147483646 h 27"/>
                <a:gd name="T62" fmla="*/ 0 w 119"/>
                <a:gd name="T63" fmla="*/ 2147483646 h 27"/>
                <a:gd name="T64" fmla="*/ 0 w 119"/>
                <a:gd name="T65" fmla="*/ 2147483646 h 27"/>
                <a:gd name="T66" fmla="*/ 0 w 119"/>
                <a:gd name="T67" fmla="*/ 2147483646 h 27"/>
                <a:gd name="T68" fmla="*/ 0 w 119"/>
                <a:gd name="T69" fmla="*/ 2147483646 h 27"/>
                <a:gd name="T70" fmla="*/ 0 w 119"/>
                <a:gd name="T71" fmla="*/ 2147483646 h 27"/>
                <a:gd name="T72" fmla="*/ 0 w 119"/>
                <a:gd name="T73" fmla="*/ 2147483646 h 27"/>
                <a:gd name="T74" fmla="*/ 0 w 119"/>
                <a:gd name="T75" fmla="*/ 2147483646 h 27"/>
                <a:gd name="T76" fmla="*/ 0 w 119"/>
                <a:gd name="T77" fmla="*/ 2147483646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w 119"/>
                <a:gd name="T85" fmla="*/ 0 h 27"/>
                <a:gd name="T86" fmla="*/ 0 w 119"/>
                <a:gd name="T87" fmla="*/ 0 h 27"/>
                <a:gd name="T88" fmla="*/ 0 w 119"/>
                <a:gd name="T89" fmla="*/ 0 h 27"/>
                <a:gd name="T90" fmla="*/ 0 w 119"/>
                <a:gd name="T91" fmla="*/ 0 h 2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9"/>
                <a:gd name="T139" fmla="*/ 0 h 27"/>
                <a:gd name="T140" fmla="*/ 119 w 119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2" name="Freeform 60"/>
            <p:cNvSpPr/>
            <p:nvPr/>
          </p:nvSpPr>
          <p:spPr bwMode="auto">
            <a:xfrm flipH="1">
              <a:off x="1151810" y="2731357"/>
              <a:ext cx="151114" cy="76817"/>
            </a:xfrm>
            <a:custGeom>
              <a:avLst/>
              <a:gdLst>
                <a:gd name="T0" fmla="*/ 2147483646 w 180"/>
                <a:gd name="T1" fmla="*/ 0 h 65"/>
                <a:gd name="T2" fmla="*/ 2147483646 w 180"/>
                <a:gd name="T3" fmla="*/ 2147483646 h 65"/>
                <a:gd name="T4" fmla="*/ 2147483646 w 180"/>
                <a:gd name="T5" fmla="*/ 2147483646 h 65"/>
                <a:gd name="T6" fmla="*/ 0 w 180"/>
                <a:gd name="T7" fmla="*/ 2147483646 h 65"/>
                <a:gd name="T8" fmla="*/ 0 w 180"/>
                <a:gd name="T9" fmla="*/ 0 h 65"/>
                <a:gd name="T10" fmla="*/ 0 w 180"/>
                <a:gd name="T11" fmla="*/ 0 h 65"/>
                <a:gd name="T12" fmla="*/ 0 w 180"/>
                <a:gd name="T13" fmla="*/ 0 h 65"/>
                <a:gd name="T14" fmla="*/ 0 w 180"/>
                <a:gd name="T15" fmla="*/ 0 h 65"/>
                <a:gd name="T16" fmla="*/ 0 w 180"/>
                <a:gd name="T17" fmla="*/ 0 h 65"/>
                <a:gd name="T18" fmla="*/ 2147483646 w 180"/>
                <a:gd name="T19" fmla="*/ 0 h 65"/>
                <a:gd name="T20" fmla="*/ 2147483646 w 180"/>
                <a:gd name="T21" fmla="*/ 0 h 65"/>
                <a:gd name="T22" fmla="*/ 2147483646 w 180"/>
                <a:gd name="T23" fmla="*/ 0 h 65"/>
                <a:gd name="T24" fmla="*/ 2147483646 w 180"/>
                <a:gd name="T25" fmla="*/ 0 h 65"/>
                <a:gd name="T26" fmla="*/ 2147483646 w 180"/>
                <a:gd name="T27" fmla="*/ 0 h 65"/>
                <a:gd name="T28" fmla="*/ 2147483646 w 180"/>
                <a:gd name="T29" fmla="*/ 0 h 65"/>
                <a:gd name="T30" fmla="*/ 2147483646 w 180"/>
                <a:gd name="T31" fmla="*/ 0 h 65"/>
                <a:gd name="T32" fmla="*/ 2147483646 w 180"/>
                <a:gd name="T33" fmla="*/ 0 h 65"/>
                <a:gd name="T34" fmla="*/ 2147483646 w 180"/>
                <a:gd name="T35" fmla="*/ 0 h 65"/>
                <a:gd name="T36" fmla="*/ 2147483646 w 180"/>
                <a:gd name="T37" fmla="*/ 0 h 65"/>
                <a:gd name="T38" fmla="*/ 2147483646 w 180"/>
                <a:gd name="T39" fmla="*/ 0 h 65"/>
                <a:gd name="T40" fmla="*/ 2147483646 w 180"/>
                <a:gd name="T41" fmla="*/ 0 h 65"/>
                <a:gd name="T42" fmla="*/ 2147483646 w 180"/>
                <a:gd name="T43" fmla="*/ 0 h 65"/>
                <a:gd name="T44" fmla="*/ 2147483646 w 180"/>
                <a:gd name="T45" fmla="*/ 0 h 65"/>
                <a:gd name="T46" fmla="*/ 2147483646 w 180"/>
                <a:gd name="T47" fmla="*/ 0 h 65"/>
                <a:gd name="T48" fmla="*/ 2147483646 w 180"/>
                <a:gd name="T49" fmla="*/ 0 h 65"/>
                <a:gd name="T50" fmla="*/ 2147483646 w 180"/>
                <a:gd name="T51" fmla="*/ 0 h 65"/>
                <a:gd name="T52" fmla="*/ 2147483646 w 180"/>
                <a:gd name="T53" fmla="*/ 0 h 65"/>
                <a:gd name="T54" fmla="*/ 2147483646 w 180"/>
                <a:gd name="T55" fmla="*/ 0 h 65"/>
                <a:gd name="T56" fmla="*/ 2147483646 w 180"/>
                <a:gd name="T57" fmla="*/ 0 h 65"/>
                <a:gd name="T58" fmla="*/ 2147483646 w 180"/>
                <a:gd name="T59" fmla="*/ 0 h 65"/>
                <a:gd name="T60" fmla="*/ 2147483646 w 180"/>
                <a:gd name="T61" fmla="*/ 0 h 65"/>
                <a:gd name="T62" fmla="*/ 2147483646 w 180"/>
                <a:gd name="T63" fmla="*/ 0 h 65"/>
                <a:gd name="T64" fmla="*/ 2147483646 w 180"/>
                <a:gd name="T65" fmla="*/ 0 h 65"/>
                <a:gd name="T66" fmla="*/ 2147483646 w 180"/>
                <a:gd name="T67" fmla="*/ 0 h 65"/>
                <a:gd name="T68" fmla="*/ 2147483646 w 180"/>
                <a:gd name="T69" fmla="*/ 0 h 65"/>
                <a:gd name="T70" fmla="*/ 2147483646 w 180"/>
                <a:gd name="T71" fmla="*/ 0 h 65"/>
                <a:gd name="T72" fmla="*/ 2147483646 w 180"/>
                <a:gd name="T73" fmla="*/ 0 h 65"/>
                <a:gd name="T74" fmla="*/ 2147483646 w 180"/>
                <a:gd name="T75" fmla="*/ 0 h 65"/>
                <a:gd name="T76" fmla="*/ 2147483646 w 180"/>
                <a:gd name="T77" fmla="*/ 0 h 65"/>
                <a:gd name="T78" fmla="*/ 2147483646 w 180"/>
                <a:gd name="T79" fmla="*/ 0 h 65"/>
                <a:gd name="T80" fmla="*/ 2147483646 w 180"/>
                <a:gd name="T81" fmla="*/ 0 h 65"/>
                <a:gd name="T82" fmla="*/ 2147483646 w 180"/>
                <a:gd name="T83" fmla="*/ 0 h 65"/>
                <a:gd name="T84" fmla="*/ 2147483646 w 180"/>
                <a:gd name="T85" fmla="*/ 0 h 65"/>
                <a:gd name="T86" fmla="*/ 2147483646 w 180"/>
                <a:gd name="T87" fmla="*/ 0 h 65"/>
                <a:gd name="T88" fmla="*/ 2147483646 w 180"/>
                <a:gd name="T89" fmla="*/ 0 h 65"/>
                <a:gd name="T90" fmla="*/ 2147483646 w 180"/>
                <a:gd name="T91" fmla="*/ 0 h 65"/>
                <a:gd name="T92" fmla="*/ 2147483646 w 180"/>
                <a:gd name="T93" fmla="*/ 0 h 65"/>
                <a:gd name="T94" fmla="*/ 2147483646 w 180"/>
                <a:gd name="T95" fmla="*/ 0 h 65"/>
                <a:gd name="T96" fmla="*/ 2147483646 w 180"/>
                <a:gd name="T97" fmla="*/ 0 h 65"/>
                <a:gd name="T98" fmla="*/ 2147483646 w 180"/>
                <a:gd name="T99" fmla="*/ 0 h 65"/>
                <a:gd name="T100" fmla="*/ 2147483646 w 180"/>
                <a:gd name="T101" fmla="*/ 0 h 65"/>
                <a:gd name="T102" fmla="*/ 2147483646 w 180"/>
                <a:gd name="T103" fmla="*/ 0 h 65"/>
                <a:gd name="T104" fmla="*/ 2147483646 w 180"/>
                <a:gd name="T105" fmla="*/ 0 h 65"/>
                <a:gd name="T106" fmla="*/ 2147483646 w 180"/>
                <a:gd name="T107" fmla="*/ 0 h 65"/>
                <a:gd name="T108" fmla="*/ 2147483646 w 180"/>
                <a:gd name="T109" fmla="*/ 0 h 65"/>
                <a:gd name="T110" fmla="*/ 2147483646 w 180"/>
                <a:gd name="T111" fmla="*/ 0 h 65"/>
                <a:gd name="T112" fmla="*/ 0 w 180"/>
                <a:gd name="T113" fmla="*/ 0 h 65"/>
                <a:gd name="T114" fmla="*/ 0 w 180"/>
                <a:gd name="T115" fmla="*/ 0 h 65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"/>
                <a:gd name="T175" fmla="*/ 0 h 65"/>
                <a:gd name="T176" fmla="*/ 180 w 180"/>
                <a:gd name="T177" fmla="*/ 65 h 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3" name="Freeform 61"/>
            <p:cNvSpPr/>
            <p:nvPr/>
          </p:nvSpPr>
          <p:spPr bwMode="auto">
            <a:xfrm flipH="1">
              <a:off x="1374206" y="2786836"/>
              <a:ext cx="105495" cy="153634"/>
            </a:xfrm>
            <a:custGeom>
              <a:avLst/>
              <a:gdLst>
                <a:gd name="T0" fmla="*/ 2147483646 w 127"/>
                <a:gd name="T1" fmla="*/ 0 h 128"/>
                <a:gd name="T2" fmla="*/ 2147483646 w 127"/>
                <a:gd name="T3" fmla="*/ 2147483646 h 128"/>
                <a:gd name="T4" fmla="*/ 2147483646 w 127"/>
                <a:gd name="T5" fmla="*/ 2147483646 h 128"/>
                <a:gd name="T6" fmla="*/ 0 w 127"/>
                <a:gd name="T7" fmla="*/ 2147483646 h 128"/>
                <a:gd name="T8" fmla="*/ 2147483646 w 127"/>
                <a:gd name="T9" fmla="*/ 2147483646 h 128"/>
                <a:gd name="T10" fmla="*/ 2147483646 w 127"/>
                <a:gd name="T11" fmla="*/ 2147483646 h 128"/>
                <a:gd name="T12" fmla="*/ 2147483646 w 127"/>
                <a:gd name="T13" fmla="*/ 2147483646 h 128"/>
                <a:gd name="T14" fmla="*/ 2147483646 w 127"/>
                <a:gd name="T15" fmla="*/ 2147483646 h 128"/>
                <a:gd name="T16" fmla="*/ 2147483646 w 127"/>
                <a:gd name="T17" fmla="*/ 2147483646 h 128"/>
                <a:gd name="T18" fmla="*/ 2147483646 w 127"/>
                <a:gd name="T19" fmla="*/ 2147483646 h 128"/>
                <a:gd name="T20" fmla="*/ 2147483646 w 127"/>
                <a:gd name="T21" fmla="*/ 2147483646 h 128"/>
                <a:gd name="T22" fmla="*/ 2147483646 w 127"/>
                <a:gd name="T23" fmla="*/ 2147483646 h 128"/>
                <a:gd name="T24" fmla="*/ 2147483646 w 127"/>
                <a:gd name="T25" fmla="*/ 2147483646 h 128"/>
                <a:gd name="T26" fmla="*/ 2147483646 w 127"/>
                <a:gd name="T27" fmla="*/ 0 h 128"/>
                <a:gd name="T28" fmla="*/ 2147483646 w 127"/>
                <a:gd name="T29" fmla="*/ 2147483646 h 128"/>
                <a:gd name="T30" fmla="*/ 2147483646 w 127"/>
                <a:gd name="T31" fmla="*/ 2147483646 h 128"/>
                <a:gd name="T32" fmla="*/ 2147483646 w 127"/>
                <a:gd name="T33" fmla="*/ 2147483646 h 128"/>
                <a:gd name="T34" fmla="*/ 2147483646 w 127"/>
                <a:gd name="T35" fmla="*/ 2147483646 h 128"/>
                <a:gd name="T36" fmla="*/ 2147483646 w 127"/>
                <a:gd name="T37" fmla="*/ 2147483646 h 128"/>
                <a:gd name="T38" fmla="*/ 2147483646 w 127"/>
                <a:gd name="T39" fmla="*/ 2147483646 h 128"/>
                <a:gd name="T40" fmla="*/ 2147483646 w 127"/>
                <a:gd name="T41" fmla="*/ 2147483646 h 128"/>
                <a:gd name="T42" fmla="*/ 0 w 127"/>
                <a:gd name="T43" fmla="*/ 2147483646 h 128"/>
                <a:gd name="T44" fmla="*/ 2147483646 w 127"/>
                <a:gd name="T45" fmla="*/ 2147483646 h 128"/>
                <a:gd name="T46" fmla="*/ 2147483646 w 127"/>
                <a:gd name="T47" fmla="*/ 2147483646 h 128"/>
                <a:gd name="T48" fmla="*/ 2147483646 w 127"/>
                <a:gd name="T49" fmla="*/ 2147483646 h 128"/>
                <a:gd name="T50" fmla="*/ 2147483646 w 127"/>
                <a:gd name="T51" fmla="*/ 2147483646 h 128"/>
                <a:gd name="T52" fmla="*/ 2147483646 w 127"/>
                <a:gd name="T53" fmla="*/ 2147483646 h 128"/>
                <a:gd name="T54" fmla="*/ 2147483646 w 127"/>
                <a:gd name="T55" fmla="*/ 2147483646 h 128"/>
                <a:gd name="T56" fmla="*/ 2147483646 w 127"/>
                <a:gd name="T57" fmla="*/ 2147483646 h 128"/>
                <a:gd name="T58" fmla="*/ 2147483646 w 127"/>
                <a:gd name="T59" fmla="*/ 2147483646 h 128"/>
                <a:gd name="T60" fmla="*/ 2147483646 w 127"/>
                <a:gd name="T61" fmla="*/ 2147483646 h 128"/>
                <a:gd name="T62" fmla="*/ 2147483646 w 127"/>
                <a:gd name="T63" fmla="*/ 2147483646 h 128"/>
                <a:gd name="T64" fmla="*/ 2147483646 w 127"/>
                <a:gd name="T65" fmla="*/ 2147483646 h 128"/>
                <a:gd name="T66" fmla="*/ 2147483646 w 127"/>
                <a:gd name="T67" fmla="*/ 2147483646 h 128"/>
                <a:gd name="T68" fmla="*/ 2147483646 w 127"/>
                <a:gd name="T69" fmla="*/ 2147483646 h 128"/>
                <a:gd name="T70" fmla="*/ 2147483646 w 127"/>
                <a:gd name="T71" fmla="*/ 2147483646 h 128"/>
                <a:gd name="T72" fmla="*/ 2147483646 w 127"/>
                <a:gd name="T73" fmla="*/ 2147483646 h 128"/>
                <a:gd name="T74" fmla="*/ 2147483646 w 127"/>
                <a:gd name="T75" fmla="*/ 2147483646 h 128"/>
                <a:gd name="T76" fmla="*/ 2147483646 w 127"/>
                <a:gd name="T77" fmla="*/ 2147483646 h 128"/>
                <a:gd name="T78" fmla="*/ 2147483646 w 127"/>
                <a:gd name="T79" fmla="*/ 2147483646 h 128"/>
                <a:gd name="T80" fmla="*/ 2147483646 w 127"/>
                <a:gd name="T81" fmla="*/ 2147483646 h 128"/>
                <a:gd name="T82" fmla="*/ 2147483646 w 127"/>
                <a:gd name="T83" fmla="*/ 2147483646 h 128"/>
                <a:gd name="T84" fmla="*/ 2147483646 w 127"/>
                <a:gd name="T85" fmla="*/ 2147483646 h 128"/>
                <a:gd name="T86" fmla="*/ 2147483646 w 127"/>
                <a:gd name="T87" fmla="*/ 2147483646 h 128"/>
                <a:gd name="T88" fmla="*/ 2147483646 w 127"/>
                <a:gd name="T89" fmla="*/ 2147483646 h 128"/>
                <a:gd name="T90" fmla="*/ 2147483646 w 127"/>
                <a:gd name="T91" fmla="*/ 2147483646 h 128"/>
                <a:gd name="T92" fmla="*/ 2147483646 w 127"/>
                <a:gd name="T93" fmla="*/ 2147483646 h 128"/>
                <a:gd name="T94" fmla="*/ 2147483646 w 127"/>
                <a:gd name="T95" fmla="*/ 2147483646 h 128"/>
                <a:gd name="T96" fmla="*/ 2147483646 w 127"/>
                <a:gd name="T97" fmla="*/ 2147483646 h 128"/>
                <a:gd name="T98" fmla="*/ 2147483646 w 127"/>
                <a:gd name="T99" fmla="*/ 2147483646 h 128"/>
                <a:gd name="T100" fmla="*/ 2147483646 w 127"/>
                <a:gd name="T101" fmla="*/ 2147483646 h 128"/>
                <a:gd name="T102" fmla="*/ 2147483646 w 127"/>
                <a:gd name="T103" fmla="*/ 2147483646 h 128"/>
                <a:gd name="T104" fmla="*/ 2147483646 w 127"/>
                <a:gd name="T105" fmla="*/ 2147483646 h 128"/>
                <a:gd name="T106" fmla="*/ 2147483646 w 127"/>
                <a:gd name="T107" fmla="*/ 2147483646 h 128"/>
                <a:gd name="T108" fmla="*/ 2147483646 w 127"/>
                <a:gd name="T109" fmla="*/ 2147483646 h 128"/>
                <a:gd name="T110" fmla="*/ 2147483646 w 127"/>
                <a:gd name="T111" fmla="*/ 2147483646 h 128"/>
                <a:gd name="T112" fmla="*/ 2147483646 w 127"/>
                <a:gd name="T113" fmla="*/ 2147483646 h 128"/>
                <a:gd name="T114" fmla="*/ 2147483646 w 127"/>
                <a:gd name="T115" fmla="*/ 2147483646 h 12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7"/>
                <a:gd name="T175" fmla="*/ 0 h 128"/>
                <a:gd name="T176" fmla="*/ 127 w 127"/>
                <a:gd name="T177" fmla="*/ 128 h 1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4" name="Freeform 62"/>
            <p:cNvSpPr/>
            <p:nvPr/>
          </p:nvSpPr>
          <p:spPr bwMode="auto">
            <a:xfrm flipH="1">
              <a:off x="1331437" y="2861518"/>
              <a:ext cx="45620" cy="44811"/>
            </a:xfrm>
            <a:custGeom>
              <a:avLst/>
              <a:gdLst>
                <a:gd name="T0" fmla="*/ 2147483646 w 54"/>
                <a:gd name="T1" fmla="*/ 0 h 39"/>
                <a:gd name="T2" fmla="*/ 2147483646 w 54"/>
                <a:gd name="T3" fmla="*/ 2147483646 h 39"/>
                <a:gd name="T4" fmla="*/ 2147483646 w 54"/>
                <a:gd name="T5" fmla="*/ 2147483646 h 39"/>
                <a:gd name="T6" fmla="*/ 0 w 54"/>
                <a:gd name="T7" fmla="*/ 2147483646 h 39"/>
                <a:gd name="T8" fmla="*/ 0 w 54"/>
                <a:gd name="T9" fmla="*/ 0 h 39"/>
                <a:gd name="T10" fmla="*/ 2147483646 w 54"/>
                <a:gd name="T11" fmla="*/ 0 h 39"/>
                <a:gd name="T12" fmla="*/ 2147483646 w 54"/>
                <a:gd name="T13" fmla="*/ 0 h 39"/>
                <a:gd name="T14" fmla="*/ 2147483646 w 54"/>
                <a:gd name="T15" fmla="*/ 0 h 39"/>
                <a:gd name="T16" fmla="*/ 2147483646 w 54"/>
                <a:gd name="T17" fmla="*/ 0 h 39"/>
                <a:gd name="T18" fmla="*/ 2147483646 w 54"/>
                <a:gd name="T19" fmla="*/ 0 h 39"/>
                <a:gd name="T20" fmla="*/ 2147483646 w 54"/>
                <a:gd name="T21" fmla="*/ 0 h 39"/>
                <a:gd name="T22" fmla="*/ 2147483646 w 54"/>
                <a:gd name="T23" fmla="*/ 0 h 39"/>
                <a:gd name="T24" fmla="*/ 2147483646 w 54"/>
                <a:gd name="T25" fmla="*/ 0 h 39"/>
                <a:gd name="T26" fmla="*/ 2147483646 w 54"/>
                <a:gd name="T27" fmla="*/ 0 h 39"/>
                <a:gd name="T28" fmla="*/ 2147483646 w 54"/>
                <a:gd name="T29" fmla="*/ 0 h 39"/>
                <a:gd name="T30" fmla="*/ 2147483646 w 54"/>
                <a:gd name="T31" fmla="*/ 0 h 39"/>
                <a:gd name="T32" fmla="*/ 2147483646 w 54"/>
                <a:gd name="T33" fmla="*/ 0 h 39"/>
                <a:gd name="T34" fmla="*/ 2147483646 w 54"/>
                <a:gd name="T35" fmla="*/ 0 h 39"/>
                <a:gd name="T36" fmla="*/ 2147483646 w 54"/>
                <a:gd name="T37" fmla="*/ 0 h 39"/>
                <a:gd name="T38" fmla="*/ 2147483646 w 54"/>
                <a:gd name="T39" fmla="*/ 0 h 39"/>
                <a:gd name="T40" fmla="*/ 2147483646 w 54"/>
                <a:gd name="T41" fmla="*/ 0 h 39"/>
                <a:gd name="T42" fmla="*/ 2147483646 w 54"/>
                <a:gd name="T43" fmla="*/ 0 h 39"/>
                <a:gd name="T44" fmla="*/ 2147483646 w 54"/>
                <a:gd name="T45" fmla="*/ 0 h 39"/>
                <a:gd name="T46" fmla="*/ 2147483646 w 54"/>
                <a:gd name="T47" fmla="*/ 0 h 39"/>
                <a:gd name="T48" fmla="*/ 2147483646 w 54"/>
                <a:gd name="T49" fmla="*/ 0 h 39"/>
                <a:gd name="T50" fmla="*/ 2147483646 w 54"/>
                <a:gd name="T51" fmla="*/ 0 h 39"/>
                <a:gd name="T52" fmla="*/ 2147483646 w 54"/>
                <a:gd name="T53" fmla="*/ 0 h 39"/>
                <a:gd name="T54" fmla="*/ 2147483646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w 54"/>
                <a:gd name="T61" fmla="*/ 0 h 39"/>
                <a:gd name="T62" fmla="*/ 0 w 54"/>
                <a:gd name="T63" fmla="*/ 0 h 39"/>
                <a:gd name="T64" fmla="*/ 0 w 54"/>
                <a:gd name="T65" fmla="*/ 0 h 39"/>
                <a:gd name="T66" fmla="*/ 0 w 54"/>
                <a:gd name="T67" fmla="*/ 0 h 39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4"/>
                <a:gd name="T103" fmla="*/ 0 h 39"/>
                <a:gd name="T104" fmla="*/ 54 w 54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5" name="Freeform 63"/>
            <p:cNvSpPr/>
            <p:nvPr/>
          </p:nvSpPr>
          <p:spPr bwMode="auto">
            <a:xfrm flipH="1">
              <a:off x="1225942" y="2850850"/>
              <a:ext cx="114049" cy="147232"/>
            </a:xfrm>
            <a:custGeom>
              <a:avLst/>
              <a:gdLst>
                <a:gd name="T0" fmla="*/ 2147483646 w 138"/>
                <a:gd name="T1" fmla="*/ 0 h 121"/>
                <a:gd name="T2" fmla="*/ 2147483646 w 138"/>
                <a:gd name="T3" fmla="*/ 2147483646 h 121"/>
                <a:gd name="T4" fmla="*/ 2147483646 w 138"/>
                <a:gd name="T5" fmla="*/ 2147483646 h 121"/>
                <a:gd name="T6" fmla="*/ 0 w 138"/>
                <a:gd name="T7" fmla="*/ 2147483646 h 121"/>
                <a:gd name="T8" fmla="*/ 2147483646 w 138"/>
                <a:gd name="T9" fmla="*/ 2147483646 h 121"/>
                <a:gd name="T10" fmla="*/ 2147483646 w 138"/>
                <a:gd name="T11" fmla="*/ 2147483646 h 121"/>
                <a:gd name="T12" fmla="*/ 2147483646 w 138"/>
                <a:gd name="T13" fmla="*/ 2147483646 h 121"/>
                <a:gd name="T14" fmla="*/ 2147483646 w 138"/>
                <a:gd name="T15" fmla="*/ 2147483646 h 121"/>
                <a:gd name="T16" fmla="*/ 2147483646 w 138"/>
                <a:gd name="T17" fmla="*/ 2147483646 h 121"/>
                <a:gd name="T18" fmla="*/ 2147483646 w 138"/>
                <a:gd name="T19" fmla="*/ 2147483646 h 121"/>
                <a:gd name="T20" fmla="*/ 2147483646 w 138"/>
                <a:gd name="T21" fmla="*/ 2147483646 h 121"/>
                <a:gd name="T22" fmla="*/ 2147483646 w 138"/>
                <a:gd name="T23" fmla="*/ 2147483646 h 121"/>
                <a:gd name="T24" fmla="*/ 2147483646 w 138"/>
                <a:gd name="T25" fmla="*/ 2147483646 h 121"/>
                <a:gd name="T26" fmla="*/ 2147483646 w 138"/>
                <a:gd name="T27" fmla="*/ 2147483646 h 121"/>
                <a:gd name="T28" fmla="*/ 2147483646 w 138"/>
                <a:gd name="T29" fmla="*/ 2147483646 h 121"/>
                <a:gd name="T30" fmla="*/ 2147483646 w 138"/>
                <a:gd name="T31" fmla="*/ 2147483646 h 121"/>
                <a:gd name="T32" fmla="*/ 2147483646 w 138"/>
                <a:gd name="T33" fmla="*/ 2147483646 h 121"/>
                <a:gd name="T34" fmla="*/ 2147483646 w 138"/>
                <a:gd name="T35" fmla="*/ 2147483646 h 121"/>
                <a:gd name="T36" fmla="*/ 2147483646 w 138"/>
                <a:gd name="T37" fmla="*/ 2147483646 h 121"/>
                <a:gd name="T38" fmla="*/ 0 w 138"/>
                <a:gd name="T39" fmla="*/ 2147483646 h 121"/>
                <a:gd name="T40" fmla="*/ 2147483646 w 138"/>
                <a:gd name="T41" fmla="*/ 2147483646 h 121"/>
                <a:gd name="T42" fmla="*/ 2147483646 w 138"/>
                <a:gd name="T43" fmla="*/ 2147483646 h 121"/>
                <a:gd name="T44" fmla="*/ 2147483646 w 138"/>
                <a:gd name="T45" fmla="*/ 2147483646 h 121"/>
                <a:gd name="T46" fmla="*/ 2147483646 w 138"/>
                <a:gd name="T47" fmla="*/ 2147483646 h 121"/>
                <a:gd name="T48" fmla="*/ 2147483646 w 138"/>
                <a:gd name="T49" fmla="*/ 2147483646 h 121"/>
                <a:gd name="T50" fmla="*/ 2147483646 w 138"/>
                <a:gd name="T51" fmla="*/ 2147483646 h 121"/>
                <a:gd name="T52" fmla="*/ 2147483646 w 138"/>
                <a:gd name="T53" fmla="*/ 2147483646 h 121"/>
                <a:gd name="T54" fmla="*/ 2147483646 w 138"/>
                <a:gd name="T55" fmla="*/ 2147483646 h 121"/>
                <a:gd name="T56" fmla="*/ 2147483646 w 138"/>
                <a:gd name="T57" fmla="*/ 2147483646 h 121"/>
                <a:gd name="T58" fmla="*/ 2147483646 w 138"/>
                <a:gd name="T59" fmla="*/ 2147483646 h 121"/>
                <a:gd name="T60" fmla="*/ 2147483646 w 138"/>
                <a:gd name="T61" fmla="*/ 2147483646 h 121"/>
                <a:gd name="T62" fmla="*/ 2147483646 w 138"/>
                <a:gd name="T63" fmla="*/ 2147483646 h 121"/>
                <a:gd name="T64" fmla="*/ 2147483646 w 138"/>
                <a:gd name="T65" fmla="*/ 2147483646 h 121"/>
                <a:gd name="T66" fmla="*/ 2147483646 w 138"/>
                <a:gd name="T67" fmla="*/ 2147483646 h 121"/>
                <a:gd name="T68" fmla="*/ 2147483646 w 138"/>
                <a:gd name="T69" fmla="*/ 2147483646 h 121"/>
                <a:gd name="T70" fmla="*/ 2147483646 w 138"/>
                <a:gd name="T71" fmla="*/ 2147483646 h 121"/>
                <a:gd name="T72" fmla="*/ 2147483646 w 138"/>
                <a:gd name="T73" fmla="*/ 2147483646 h 121"/>
                <a:gd name="T74" fmla="*/ 2147483646 w 138"/>
                <a:gd name="T75" fmla="*/ 2147483646 h 121"/>
                <a:gd name="T76" fmla="*/ 2147483646 w 138"/>
                <a:gd name="T77" fmla="*/ 2147483646 h 121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8"/>
                <a:gd name="T118" fmla="*/ 0 h 121"/>
                <a:gd name="T119" fmla="*/ 138 w 138"/>
                <a:gd name="T120" fmla="*/ 121 h 12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6" name="Freeform 64"/>
            <p:cNvSpPr/>
            <p:nvPr/>
          </p:nvSpPr>
          <p:spPr bwMode="auto">
            <a:xfrm flipH="1">
              <a:off x="1120445" y="2906329"/>
              <a:ext cx="119752" cy="34141"/>
            </a:xfrm>
            <a:custGeom>
              <a:avLst/>
              <a:gdLst>
                <a:gd name="T0" fmla="*/ 2147483646 w 146"/>
                <a:gd name="T1" fmla="*/ 0 h 28"/>
                <a:gd name="T2" fmla="*/ 2147483646 w 146"/>
                <a:gd name="T3" fmla="*/ 2147483646 h 28"/>
                <a:gd name="T4" fmla="*/ 2147483646 w 146"/>
                <a:gd name="T5" fmla="*/ 2147483646 h 28"/>
                <a:gd name="T6" fmla="*/ 0 w 146"/>
                <a:gd name="T7" fmla="*/ 2147483646 h 28"/>
                <a:gd name="T8" fmla="*/ 2147483646 w 146"/>
                <a:gd name="T9" fmla="*/ 0 h 28"/>
                <a:gd name="T10" fmla="*/ 2147483646 w 146"/>
                <a:gd name="T11" fmla="*/ 2147483646 h 28"/>
                <a:gd name="T12" fmla="*/ 2147483646 w 146"/>
                <a:gd name="T13" fmla="*/ 2147483646 h 28"/>
                <a:gd name="T14" fmla="*/ 2147483646 w 146"/>
                <a:gd name="T15" fmla="*/ 2147483646 h 28"/>
                <a:gd name="T16" fmla="*/ 2147483646 w 146"/>
                <a:gd name="T17" fmla="*/ 2147483646 h 28"/>
                <a:gd name="T18" fmla="*/ 2147483646 w 146"/>
                <a:gd name="T19" fmla="*/ 2147483646 h 28"/>
                <a:gd name="T20" fmla="*/ 2147483646 w 146"/>
                <a:gd name="T21" fmla="*/ 2147483646 h 28"/>
                <a:gd name="T22" fmla="*/ 2147483646 w 146"/>
                <a:gd name="T23" fmla="*/ 2147483646 h 28"/>
                <a:gd name="T24" fmla="*/ 2147483646 w 146"/>
                <a:gd name="T25" fmla="*/ 2147483646 h 28"/>
                <a:gd name="T26" fmla="*/ 2147483646 w 146"/>
                <a:gd name="T27" fmla="*/ 2147483646 h 28"/>
                <a:gd name="T28" fmla="*/ 0 w 146"/>
                <a:gd name="T29" fmla="*/ 2147483646 h 28"/>
                <a:gd name="T30" fmla="*/ 0 w 146"/>
                <a:gd name="T31" fmla="*/ 2147483646 h 28"/>
                <a:gd name="T32" fmla="*/ 2147483646 w 146"/>
                <a:gd name="T33" fmla="*/ 2147483646 h 28"/>
                <a:gd name="T34" fmla="*/ 2147483646 w 146"/>
                <a:gd name="T35" fmla="*/ 2147483646 h 28"/>
                <a:gd name="T36" fmla="*/ 2147483646 w 146"/>
                <a:gd name="T37" fmla="*/ 2147483646 h 28"/>
                <a:gd name="T38" fmla="*/ 2147483646 w 146"/>
                <a:gd name="T39" fmla="*/ 2147483646 h 28"/>
                <a:gd name="T40" fmla="*/ 2147483646 w 146"/>
                <a:gd name="T41" fmla="*/ 2147483646 h 28"/>
                <a:gd name="T42" fmla="*/ 2147483646 w 146"/>
                <a:gd name="T43" fmla="*/ 2147483646 h 28"/>
                <a:gd name="T44" fmla="*/ 2147483646 w 146"/>
                <a:gd name="T45" fmla="*/ 2147483646 h 28"/>
                <a:gd name="T46" fmla="*/ 2147483646 w 146"/>
                <a:gd name="T47" fmla="*/ 2147483646 h 28"/>
                <a:gd name="T48" fmla="*/ 2147483646 w 146"/>
                <a:gd name="T49" fmla="*/ 0 h 28"/>
                <a:gd name="T50" fmla="*/ 2147483646 w 146"/>
                <a:gd name="T51" fmla="*/ 0 h 28"/>
                <a:gd name="T52" fmla="*/ 2147483646 w 146"/>
                <a:gd name="T53" fmla="*/ 0 h 28"/>
                <a:gd name="T54" fmla="*/ 2147483646 w 146"/>
                <a:gd name="T55" fmla="*/ 0 h 28"/>
                <a:gd name="T56" fmla="*/ 2147483646 w 146"/>
                <a:gd name="T57" fmla="*/ 0 h 28"/>
                <a:gd name="T58" fmla="*/ 2147483646 w 146"/>
                <a:gd name="T59" fmla="*/ 0 h 28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"/>
                <a:gd name="T92" fmla="*/ 146 w 146"/>
                <a:gd name="T93" fmla="*/ 28 h 2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7" name="Freeform 65"/>
            <p:cNvSpPr/>
            <p:nvPr/>
          </p:nvSpPr>
          <p:spPr bwMode="auto">
            <a:xfrm flipH="1">
              <a:off x="1043463" y="2564920"/>
              <a:ext cx="99792" cy="384086"/>
            </a:xfrm>
            <a:custGeom>
              <a:avLst/>
              <a:gdLst>
                <a:gd name="T0" fmla="*/ 2147483646 w 119"/>
                <a:gd name="T1" fmla="*/ 0 h 319"/>
                <a:gd name="T2" fmla="*/ 2147483646 w 119"/>
                <a:gd name="T3" fmla="*/ 2147483646 h 319"/>
                <a:gd name="T4" fmla="*/ 2147483646 w 119"/>
                <a:gd name="T5" fmla="*/ 2147483646 h 319"/>
                <a:gd name="T6" fmla="*/ 0 w 119"/>
                <a:gd name="T7" fmla="*/ 2147483646 h 319"/>
                <a:gd name="T8" fmla="*/ 2147483646 w 119"/>
                <a:gd name="T9" fmla="*/ 0 h 319"/>
                <a:gd name="T10" fmla="*/ 2147483646 w 119"/>
                <a:gd name="T11" fmla="*/ 0 h 319"/>
                <a:gd name="T12" fmla="*/ 2147483646 w 119"/>
                <a:gd name="T13" fmla="*/ 0 h 319"/>
                <a:gd name="T14" fmla="*/ 2147483646 w 119"/>
                <a:gd name="T15" fmla="*/ 0 h 319"/>
                <a:gd name="T16" fmla="*/ 2147483646 w 119"/>
                <a:gd name="T17" fmla="*/ 0 h 319"/>
                <a:gd name="T18" fmla="*/ 2147483646 w 119"/>
                <a:gd name="T19" fmla="*/ 0 h 319"/>
                <a:gd name="T20" fmla="*/ 2147483646 w 119"/>
                <a:gd name="T21" fmla="*/ 0 h 319"/>
                <a:gd name="T22" fmla="*/ 2147483646 w 119"/>
                <a:gd name="T23" fmla="*/ 0 h 319"/>
                <a:gd name="T24" fmla="*/ 2147483646 w 119"/>
                <a:gd name="T25" fmla="*/ 0 h 319"/>
                <a:gd name="T26" fmla="*/ 2147483646 w 119"/>
                <a:gd name="T27" fmla="*/ 0 h 319"/>
                <a:gd name="T28" fmla="*/ 2147483646 w 119"/>
                <a:gd name="T29" fmla="*/ 0 h 319"/>
                <a:gd name="T30" fmla="*/ 2147483646 w 119"/>
                <a:gd name="T31" fmla="*/ 0 h 319"/>
                <a:gd name="T32" fmla="*/ 2147483646 w 119"/>
                <a:gd name="T33" fmla="*/ 0 h 319"/>
                <a:gd name="T34" fmla="*/ 2147483646 w 119"/>
                <a:gd name="T35" fmla="*/ 0 h 319"/>
                <a:gd name="T36" fmla="*/ 2147483646 w 119"/>
                <a:gd name="T37" fmla="*/ 0 h 319"/>
                <a:gd name="T38" fmla="*/ 2147483646 w 119"/>
                <a:gd name="T39" fmla="*/ 0 h 319"/>
                <a:gd name="T40" fmla="*/ 2147483646 w 119"/>
                <a:gd name="T41" fmla="*/ 0 h 319"/>
                <a:gd name="T42" fmla="*/ 2147483646 w 119"/>
                <a:gd name="T43" fmla="*/ 0 h 319"/>
                <a:gd name="T44" fmla="*/ 2147483646 w 119"/>
                <a:gd name="T45" fmla="*/ 0 h 319"/>
                <a:gd name="T46" fmla="*/ 2147483646 w 119"/>
                <a:gd name="T47" fmla="*/ 0 h 319"/>
                <a:gd name="T48" fmla="*/ 2147483646 w 119"/>
                <a:gd name="T49" fmla="*/ 0 h 319"/>
                <a:gd name="T50" fmla="*/ 2147483646 w 119"/>
                <a:gd name="T51" fmla="*/ 0 h 319"/>
                <a:gd name="T52" fmla="*/ 2147483646 w 119"/>
                <a:gd name="T53" fmla="*/ 0 h 319"/>
                <a:gd name="T54" fmla="*/ 2147483646 w 119"/>
                <a:gd name="T55" fmla="*/ 0 h 319"/>
                <a:gd name="T56" fmla="*/ 2147483646 w 119"/>
                <a:gd name="T57" fmla="*/ 0 h 319"/>
                <a:gd name="T58" fmla="*/ 2147483646 w 119"/>
                <a:gd name="T59" fmla="*/ 0 h 319"/>
                <a:gd name="T60" fmla="*/ 2147483646 w 119"/>
                <a:gd name="T61" fmla="*/ 0 h 319"/>
                <a:gd name="T62" fmla="*/ 2147483646 w 119"/>
                <a:gd name="T63" fmla="*/ 0 h 319"/>
                <a:gd name="T64" fmla="*/ 2147483646 w 119"/>
                <a:gd name="T65" fmla="*/ 0 h 319"/>
                <a:gd name="T66" fmla="*/ 2147483646 w 119"/>
                <a:gd name="T67" fmla="*/ 0 h 319"/>
                <a:gd name="T68" fmla="*/ 0 w 119"/>
                <a:gd name="T69" fmla="*/ 0 h 319"/>
                <a:gd name="T70" fmla="*/ 0 w 119"/>
                <a:gd name="T71" fmla="*/ 0 h 319"/>
                <a:gd name="T72" fmla="*/ 0 w 119"/>
                <a:gd name="T73" fmla="*/ 0 h 319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9"/>
                <a:gd name="T112" fmla="*/ 0 h 319"/>
                <a:gd name="T113" fmla="*/ 119 w 119"/>
                <a:gd name="T114" fmla="*/ 319 h 3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8" name="Freeform 66"/>
            <p:cNvSpPr/>
            <p:nvPr/>
          </p:nvSpPr>
          <p:spPr bwMode="auto">
            <a:xfrm flipH="1">
              <a:off x="1240197" y="2535046"/>
              <a:ext cx="159669" cy="258190"/>
            </a:xfrm>
            <a:custGeom>
              <a:avLst/>
              <a:gdLst>
                <a:gd name="T0" fmla="*/ 2147483646 w 191"/>
                <a:gd name="T1" fmla="*/ 0 h 214"/>
                <a:gd name="T2" fmla="*/ 2147483646 w 191"/>
                <a:gd name="T3" fmla="*/ 2147483646 h 214"/>
                <a:gd name="T4" fmla="*/ 2147483646 w 191"/>
                <a:gd name="T5" fmla="*/ 2147483646 h 214"/>
                <a:gd name="T6" fmla="*/ 0 w 191"/>
                <a:gd name="T7" fmla="*/ 2147483646 h 214"/>
                <a:gd name="T8" fmla="*/ 2147483646 w 191"/>
                <a:gd name="T9" fmla="*/ 0 h 214"/>
                <a:gd name="T10" fmla="*/ 2147483646 w 191"/>
                <a:gd name="T11" fmla="*/ 0 h 214"/>
                <a:gd name="T12" fmla="*/ 2147483646 w 191"/>
                <a:gd name="T13" fmla="*/ 2147483646 h 214"/>
                <a:gd name="T14" fmla="*/ 2147483646 w 191"/>
                <a:gd name="T15" fmla="*/ 2147483646 h 214"/>
                <a:gd name="T16" fmla="*/ 2147483646 w 191"/>
                <a:gd name="T17" fmla="*/ 2147483646 h 214"/>
                <a:gd name="T18" fmla="*/ 2147483646 w 191"/>
                <a:gd name="T19" fmla="*/ 2147483646 h 214"/>
                <a:gd name="T20" fmla="*/ 2147483646 w 191"/>
                <a:gd name="T21" fmla="*/ 2147483646 h 214"/>
                <a:gd name="T22" fmla="*/ 2147483646 w 191"/>
                <a:gd name="T23" fmla="*/ 2147483646 h 214"/>
                <a:gd name="T24" fmla="*/ 2147483646 w 191"/>
                <a:gd name="T25" fmla="*/ 2147483646 h 214"/>
                <a:gd name="T26" fmla="*/ 2147483646 w 191"/>
                <a:gd name="T27" fmla="*/ 2147483646 h 214"/>
                <a:gd name="T28" fmla="*/ 2147483646 w 191"/>
                <a:gd name="T29" fmla="*/ 2147483646 h 214"/>
                <a:gd name="T30" fmla="*/ 2147483646 w 191"/>
                <a:gd name="T31" fmla="*/ 2147483646 h 214"/>
                <a:gd name="T32" fmla="*/ 2147483646 w 191"/>
                <a:gd name="T33" fmla="*/ 2147483646 h 214"/>
                <a:gd name="T34" fmla="*/ 0 w 191"/>
                <a:gd name="T35" fmla="*/ 2147483646 h 214"/>
                <a:gd name="T36" fmla="*/ 2147483646 w 191"/>
                <a:gd name="T37" fmla="*/ 2147483646 h 214"/>
                <a:gd name="T38" fmla="*/ 2147483646 w 191"/>
                <a:gd name="T39" fmla="*/ 2147483646 h 214"/>
                <a:gd name="T40" fmla="*/ 2147483646 w 191"/>
                <a:gd name="T41" fmla="*/ 2147483646 h 214"/>
                <a:gd name="T42" fmla="*/ 2147483646 w 191"/>
                <a:gd name="T43" fmla="*/ 2147483646 h 214"/>
                <a:gd name="T44" fmla="*/ 2147483646 w 191"/>
                <a:gd name="T45" fmla="*/ 2147483646 h 214"/>
                <a:gd name="T46" fmla="*/ 2147483646 w 191"/>
                <a:gd name="T47" fmla="*/ 2147483646 h 214"/>
                <a:gd name="T48" fmla="*/ 2147483646 w 191"/>
                <a:gd name="T49" fmla="*/ 2147483646 h 214"/>
                <a:gd name="T50" fmla="*/ 2147483646 w 191"/>
                <a:gd name="T51" fmla="*/ 2147483646 h 214"/>
                <a:gd name="T52" fmla="*/ 2147483646 w 191"/>
                <a:gd name="T53" fmla="*/ 2147483646 h 214"/>
                <a:gd name="T54" fmla="*/ 2147483646 w 191"/>
                <a:gd name="T55" fmla="*/ 2147483646 h 214"/>
                <a:gd name="T56" fmla="*/ 2147483646 w 191"/>
                <a:gd name="T57" fmla="*/ 2147483646 h 214"/>
                <a:gd name="T58" fmla="*/ 2147483646 w 191"/>
                <a:gd name="T59" fmla="*/ 2147483646 h 214"/>
                <a:gd name="T60" fmla="*/ 2147483646 w 191"/>
                <a:gd name="T61" fmla="*/ 2147483646 h 214"/>
                <a:gd name="T62" fmla="*/ 2147483646 w 191"/>
                <a:gd name="T63" fmla="*/ 2147483646 h 214"/>
                <a:gd name="T64" fmla="*/ 2147483646 w 191"/>
                <a:gd name="T65" fmla="*/ 2147483646 h 214"/>
                <a:gd name="T66" fmla="*/ 2147483646 w 191"/>
                <a:gd name="T67" fmla="*/ 2147483646 h 214"/>
                <a:gd name="T68" fmla="*/ 2147483646 w 191"/>
                <a:gd name="T69" fmla="*/ 2147483646 h 214"/>
                <a:gd name="T70" fmla="*/ 2147483646 w 191"/>
                <a:gd name="T71" fmla="*/ 2147483646 h 214"/>
                <a:gd name="T72" fmla="*/ 2147483646 w 191"/>
                <a:gd name="T73" fmla="*/ 2147483646 h 214"/>
                <a:gd name="T74" fmla="*/ 2147483646 w 191"/>
                <a:gd name="T75" fmla="*/ 2147483646 h 214"/>
                <a:gd name="T76" fmla="*/ 2147483646 w 191"/>
                <a:gd name="T77" fmla="*/ 2147483646 h 214"/>
                <a:gd name="T78" fmla="*/ 2147483646 w 191"/>
                <a:gd name="T79" fmla="*/ 2147483646 h 214"/>
                <a:gd name="T80" fmla="*/ 2147483646 w 191"/>
                <a:gd name="T81" fmla="*/ 0 h 214"/>
                <a:gd name="T82" fmla="*/ 2147483646 w 191"/>
                <a:gd name="T83" fmla="*/ 0 h 214"/>
                <a:gd name="T84" fmla="*/ 2147483646 w 191"/>
                <a:gd name="T85" fmla="*/ 0 h 214"/>
                <a:gd name="T86" fmla="*/ 2147483646 w 191"/>
                <a:gd name="T87" fmla="*/ 0 h 214"/>
                <a:gd name="T88" fmla="*/ 2147483646 w 191"/>
                <a:gd name="T89" fmla="*/ 0 h 214"/>
                <a:gd name="T90" fmla="*/ 2147483646 w 191"/>
                <a:gd name="T91" fmla="*/ 0 h 21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1"/>
                <a:gd name="T139" fmla="*/ 0 h 214"/>
                <a:gd name="T140" fmla="*/ 191 w 191"/>
                <a:gd name="T141" fmla="*/ 214 h 21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69" name="Freeform 67"/>
            <p:cNvSpPr/>
            <p:nvPr/>
          </p:nvSpPr>
          <p:spPr bwMode="auto">
            <a:xfrm flipH="1">
              <a:off x="975034" y="2492370"/>
              <a:ext cx="265164" cy="392621"/>
            </a:xfrm>
            <a:custGeom>
              <a:avLst/>
              <a:gdLst>
                <a:gd name="T0" fmla="*/ 2147483646 w 325"/>
                <a:gd name="T1" fmla="*/ 0 h 327"/>
                <a:gd name="T2" fmla="*/ 2147483646 w 325"/>
                <a:gd name="T3" fmla="*/ 2147483646 h 327"/>
                <a:gd name="T4" fmla="*/ 2147483646 w 325"/>
                <a:gd name="T5" fmla="*/ 2147483646 h 327"/>
                <a:gd name="T6" fmla="*/ 0 w 325"/>
                <a:gd name="T7" fmla="*/ 2147483646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w 325"/>
                <a:gd name="T67" fmla="*/ 0 h 327"/>
                <a:gd name="T68" fmla="*/ 0 w 325"/>
                <a:gd name="T69" fmla="*/ 0 h 327"/>
                <a:gd name="T70" fmla="*/ 0 w 325"/>
                <a:gd name="T71" fmla="*/ 0 h 327"/>
                <a:gd name="T72" fmla="*/ 0 w 325"/>
                <a:gd name="T73" fmla="*/ 0 h 32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5"/>
                <a:gd name="T112" fmla="*/ 0 h 327"/>
                <a:gd name="T113" fmla="*/ 325 w 325"/>
                <a:gd name="T114" fmla="*/ 327 h 3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0" name="Freeform 68"/>
            <p:cNvSpPr/>
            <p:nvPr/>
          </p:nvSpPr>
          <p:spPr bwMode="auto">
            <a:xfrm flipH="1">
              <a:off x="975034" y="2549982"/>
              <a:ext cx="233801" cy="162170"/>
            </a:xfrm>
            <a:custGeom>
              <a:avLst/>
              <a:gdLst>
                <a:gd name="T0" fmla="*/ 2147483646 w 285"/>
                <a:gd name="T1" fmla="*/ 0 h 133"/>
                <a:gd name="T2" fmla="*/ 2147483646 w 285"/>
                <a:gd name="T3" fmla="*/ 2147483646 h 133"/>
                <a:gd name="T4" fmla="*/ 2147483646 w 285"/>
                <a:gd name="T5" fmla="*/ 2147483646 h 133"/>
                <a:gd name="T6" fmla="*/ 0 w 285"/>
                <a:gd name="T7" fmla="*/ 2147483646 h 133"/>
                <a:gd name="T8" fmla="*/ 0 w 285"/>
                <a:gd name="T9" fmla="*/ 0 h 133"/>
                <a:gd name="T10" fmla="*/ 0 w 285"/>
                <a:gd name="T11" fmla="*/ 2147483646 h 133"/>
                <a:gd name="T12" fmla="*/ 0 w 285"/>
                <a:gd name="T13" fmla="*/ 2147483646 h 133"/>
                <a:gd name="T14" fmla="*/ 0 w 285"/>
                <a:gd name="T15" fmla="*/ 2147483646 h 133"/>
                <a:gd name="T16" fmla="*/ 0 w 285"/>
                <a:gd name="T17" fmla="*/ 2147483646 h 133"/>
                <a:gd name="T18" fmla="*/ 0 w 285"/>
                <a:gd name="T19" fmla="*/ 2147483646 h 133"/>
                <a:gd name="T20" fmla="*/ 0 w 285"/>
                <a:gd name="T21" fmla="*/ 2147483646 h 133"/>
                <a:gd name="T22" fmla="*/ 0 w 285"/>
                <a:gd name="T23" fmla="*/ 2147483646 h 133"/>
                <a:gd name="T24" fmla="*/ 0 w 285"/>
                <a:gd name="T25" fmla="*/ 2147483646 h 133"/>
                <a:gd name="T26" fmla="*/ 0 w 285"/>
                <a:gd name="T27" fmla="*/ 2147483646 h 133"/>
                <a:gd name="T28" fmla="*/ 0 w 285"/>
                <a:gd name="T29" fmla="*/ 2147483646 h 133"/>
                <a:gd name="T30" fmla="*/ 0 w 285"/>
                <a:gd name="T31" fmla="*/ 2147483646 h 133"/>
                <a:gd name="T32" fmla="*/ 0 w 285"/>
                <a:gd name="T33" fmla="*/ 2147483646 h 133"/>
                <a:gd name="T34" fmla="*/ 0 w 285"/>
                <a:gd name="T35" fmla="*/ 2147483646 h 133"/>
                <a:gd name="T36" fmla="*/ 0 w 285"/>
                <a:gd name="T37" fmla="*/ 2147483646 h 133"/>
                <a:gd name="T38" fmla="*/ 0 w 285"/>
                <a:gd name="T39" fmla="*/ 2147483646 h 133"/>
                <a:gd name="T40" fmla="*/ 0 w 285"/>
                <a:gd name="T41" fmla="*/ 2147483646 h 133"/>
                <a:gd name="T42" fmla="*/ 0 w 285"/>
                <a:gd name="T43" fmla="*/ 2147483646 h 133"/>
                <a:gd name="T44" fmla="*/ 0 w 285"/>
                <a:gd name="T45" fmla="*/ 2147483646 h 133"/>
                <a:gd name="T46" fmla="*/ 0 w 285"/>
                <a:gd name="T47" fmla="*/ 2147483646 h 133"/>
                <a:gd name="T48" fmla="*/ 0 w 285"/>
                <a:gd name="T49" fmla="*/ 2147483646 h 133"/>
                <a:gd name="T50" fmla="*/ 0 w 285"/>
                <a:gd name="T51" fmla="*/ 2147483646 h 133"/>
                <a:gd name="T52" fmla="*/ 0 w 285"/>
                <a:gd name="T53" fmla="*/ 2147483646 h 133"/>
                <a:gd name="T54" fmla="*/ 0 w 285"/>
                <a:gd name="T55" fmla="*/ 2147483646 h 133"/>
                <a:gd name="T56" fmla="*/ 0 w 285"/>
                <a:gd name="T57" fmla="*/ 2147483646 h 133"/>
                <a:gd name="T58" fmla="*/ 0 w 285"/>
                <a:gd name="T59" fmla="*/ 2147483646 h 133"/>
                <a:gd name="T60" fmla="*/ 0 w 285"/>
                <a:gd name="T61" fmla="*/ 2147483646 h 133"/>
                <a:gd name="T62" fmla="*/ 0 w 285"/>
                <a:gd name="T63" fmla="*/ 2147483646 h 133"/>
                <a:gd name="T64" fmla="*/ 0 w 285"/>
                <a:gd name="T65" fmla="*/ 2147483646 h 133"/>
                <a:gd name="T66" fmla="*/ 0 w 285"/>
                <a:gd name="T67" fmla="*/ 2147483646 h 133"/>
                <a:gd name="T68" fmla="*/ 0 w 285"/>
                <a:gd name="T69" fmla="*/ 2147483646 h 133"/>
                <a:gd name="T70" fmla="*/ 0 w 285"/>
                <a:gd name="T71" fmla="*/ 2147483646 h 133"/>
                <a:gd name="T72" fmla="*/ 0 w 285"/>
                <a:gd name="T73" fmla="*/ 2147483646 h 133"/>
                <a:gd name="T74" fmla="*/ 0 w 285"/>
                <a:gd name="T75" fmla="*/ 2147483646 h 133"/>
                <a:gd name="T76" fmla="*/ 0 w 285"/>
                <a:gd name="T77" fmla="*/ 2147483646 h 133"/>
                <a:gd name="T78" fmla="*/ 0 w 285"/>
                <a:gd name="T79" fmla="*/ 2147483646 h 133"/>
                <a:gd name="T80" fmla="*/ 0 w 285"/>
                <a:gd name="T81" fmla="*/ 0 h 133"/>
                <a:gd name="T82" fmla="*/ 0 w 285"/>
                <a:gd name="T83" fmla="*/ 0 h 133"/>
                <a:gd name="T84" fmla="*/ 0 w 285"/>
                <a:gd name="T85" fmla="*/ 0 h 133"/>
                <a:gd name="T86" fmla="*/ 0 w 285"/>
                <a:gd name="T87" fmla="*/ 0 h 133"/>
                <a:gd name="T88" fmla="*/ 0 w 285"/>
                <a:gd name="T89" fmla="*/ 0 h 133"/>
                <a:gd name="T90" fmla="*/ 0 w 285"/>
                <a:gd name="T91" fmla="*/ 0 h 133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85"/>
                <a:gd name="T139" fmla="*/ 0 h 133"/>
                <a:gd name="T140" fmla="*/ 285 w 285"/>
                <a:gd name="T141" fmla="*/ 133 h 13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1" name="Freeform 69"/>
            <p:cNvSpPr/>
            <p:nvPr/>
          </p:nvSpPr>
          <p:spPr bwMode="auto">
            <a:xfrm flipH="1">
              <a:off x="1029206" y="2844448"/>
              <a:ext cx="99794" cy="166437"/>
            </a:xfrm>
            <a:custGeom>
              <a:avLst/>
              <a:gdLst>
                <a:gd name="T0" fmla="*/ 2147483646 w 122"/>
                <a:gd name="T1" fmla="*/ 0 h 138"/>
                <a:gd name="T2" fmla="*/ 2147483646 w 122"/>
                <a:gd name="T3" fmla="*/ 2147483646 h 138"/>
                <a:gd name="T4" fmla="*/ 2147483646 w 122"/>
                <a:gd name="T5" fmla="*/ 2147483646 h 138"/>
                <a:gd name="T6" fmla="*/ 0 w 122"/>
                <a:gd name="T7" fmla="*/ 2147483646 h 138"/>
                <a:gd name="T8" fmla="*/ 2147483646 w 122"/>
                <a:gd name="T9" fmla="*/ 2147483646 h 138"/>
                <a:gd name="T10" fmla="*/ 2147483646 w 122"/>
                <a:gd name="T11" fmla="*/ 2147483646 h 138"/>
                <a:gd name="T12" fmla="*/ 2147483646 w 122"/>
                <a:gd name="T13" fmla="*/ 2147483646 h 138"/>
                <a:gd name="T14" fmla="*/ 2147483646 w 122"/>
                <a:gd name="T15" fmla="*/ 2147483646 h 138"/>
                <a:gd name="T16" fmla="*/ 2147483646 w 122"/>
                <a:gd name="T17" fmla="*/ 2147483646 h 138"/>
                <a:gd name="T18" fmla="*/ 2147483646 w 122"/>
                <a:gd name="T19" fmla="*/ 2147483646 h 138"/>
                <a:gd name="T20" fmla="*/ 2147483646 w 122"/>
                <a:gd name="T21" fmla="*/ 2147483646 h 138"/>
                <a:gd name="T22" fmla="*/ 2147483646 w 122"/>
                <a:gd name="T23" fmla="*/ 2147483646 h 138"/>
                <a:gd name="T24" fmla="*/ 2147483646 w 122"/>
                <a:gd name="T25" fmla="*/ 2147483646 h 138"/>
                <a:gd name="T26" fmla="*/ 2147483646 w 122"/>
                <a:gd name="T27" fmla="*/ 2147483646 h 138"/>
                <a:gd name="T28" fmla="*/ 2147483646 w 122"/>
                <a:gd name="T29" fmla="*/ 2147483646 h 138"/>
                <a:gd name="T30" fmla="*/ 2147483646 w 122"/>
                <a:gd name="T31" fmla="*/ 2147483646 h 138"/>
                <a:gd name="T32" fmla="*/ 2147483646 w 122"/>
                <a:gd name="T33" fmla="*/ 2147483646 h 138"/>
                <a:gd name="T34" fmla="*/ 2147483646 w 122"/>
                <a:gd name="T35" fmla="*/ 2147483646 h 138"/>
                <a:gd name="T36" fmla="*/ 2147483646 w 122"/>
                <a:gd name="T37" fmla="*/ 2147483646 h 138"/>
                <a:gd name="T38" fmla="*/ 2147483646 w 122"/>
                <a:gd name="T39" fmla="*/ 2147483646 h 138"/>
                <a:gd name="T40" fmla="*/ 2147483646 w 122"/>
                <a:gd name="T41" fmla="*/ 2147483646 h 138"/>
                <a:gd name="T42" fmla="*/ 2147483646 w 122"/>
                <a:gd name="T43" fmla="*/ 2147483646 h 138"/>
                <a:gd name="T44" fmla="*/ 2147483646 w 122"/>
                <a:gd name="T45" fmla="*/ 2147483646 h 138"/>
                <a:gd name="T46" fmla="*/ 2147483646 w 122"/>
                <a:gd name="T47" fmla="*/ 2147483646 h 138"/>
                <a:gd name="T48" fmla="*/ 2147483646 w 122"/>
                <a:gd name="T49" fmla="*/ 2147483646 h 138"/>
                <a:gd name="T50" fmla="*/ 2147483646 w 122"/>
                <a:gd name="T51" fmla="*/ 2147483646 h 138"/>
                <a:gd name="T52" fmla="*/ 2147483646 w 122"/>
                <a:gd name="T53" fmla="*/ 2147483646 h 138"/>
                <a:gd name="T54" fmla="*/ 2147483646 w 122"/>
                <a:gd name="T55" fmla="*/ 2147483646 h 138"/>
                <a:gd name="T56" fmla="*/ 2147483646 w 122"/>
                <a:gd name="T57" fmla="*/ 2147483646 h 138"/>
                <a:gd name="T58" fmla="*/ 2147483646 w 122"/>
                <a:gd name="T59" fmla="*/ 2147483646 h 138"/>
                <a:gd name="T60" fmla="*/ 2147483646 w 122"/>
                <a:gd name="T61" fmla="*/ 2147483646 h 138"/>
                <a:gd name="T62" fmla="*/ 2147483646 w 122"/>
                <a:gd name="T63" fmla="*/ 2147483646 h 138"/>
                <a:gd name="T64" fmla="*/ 2147483646 w 122"/>
                <a:gd name="T65" fmla="*/ 2147483646 h 138"/>
                <a:gd name="T66" fmla="*/ 2147483646 w 122"/>
                <a:gd name="T67" fmla="*/ 2147483646 h 138"/>
                <a:gd name="T68" fmla="*/ 2147483646 w 122"/>
                <a:gd name="T69" fmla="*/ 2147483646 h 138"/>
                <a:gd name="T70" fmla="*/ 2147483646 w 122"/>
                <a:gd name="T71" fmla="*/ 2147483646 h 138"/>
                <a:gd name="T72" fmla="*/ 2147483646 w 122"/>
                <a:gd name="T73" fmla="*/ 2147483646 h 138"/>
                <a:gd name="T74" fmla="*/ 2147483646 w 122"/>
                <a:gd name="T75" fmla="*/ 2147483646 h 138"/>
                <a:gd name="T76" fmla="*/ 2147483646 w 122"/>
                <a:gd name="T77" fmla="*/ 2147483646 h 138"/>
                <a:gd name="T78" fmla="*/ 2147483646 w 122"/>
                <a:gd name="T79" fmla="*/ 2147483646 h 138"/>
                <a:gd name="T80" fmla="*/ 2147483646 w 122"/>
                <a:gd name="T81" fmla="*/ 0 h 138"/>
                <a:gd name="T82" fmla="*/ 2147483646 w 122"/>
                <a:gd name="T83" fmla="*/ 0 h 138"/>
                <a:gd name="T84" fmla="*/ 2147483646 w 122"/>
                <a:gd name="T85" fmla="*/ 2147483646 h 138"/>
                <a:gd name="T86" fmla="*/ 2147483646 w 122"/>
                <a:gd name="T87" fmla="*/ 2147483646 h 138"/>
                <a:gd name="T88" fmla="*/ 2147483646 w 122"/>
                <a:gd name="T89" fmla="*/ 2147483646 h 138"/>
                <a:gd name="T90" fmla="*/ 2147483646 w 122"/>
                <a:gd name="T91" fmla="*/ 2147483646 h 138"/>
                <a:gd name="T92" fmla="*/ 2147483646 w 122"/>
                <a:gd name="T93" fmla="*/ 2147483646 h 138"/>
                <a:gd name="T94" fmla="*/ 2147483646 w 122"/>
                <a:gd name="T95" fmla="*/ 2147483646 h 138"/>
                <a:gd name="T96" fmla="*/ 2147483646 w 122"/>
                <a:gd name="T97" fmla="*/ 2147483646 h 138"/>
                <a:gd name="T98" fmla="*/ 2147483646 w 122"/>
                <a:gd name="T99" fmla="*/ 2147483646 h 138"/>
                <a:gd name="T100" fmla="*/ 2147483646 w 122"/>
                <a:gd name="T101" fmla="*/ 2147483646 h 138"/>
                <a:gd name="T102" fmla="*/ 2147483646 w 122"/>
                <a:gd name="T103" fmla="*/ 2147483646 h 138"/>
                <a:gd name="T104" fmla="*/ 0 w 122"/>
                <a:gd name="T105" fmla="*/ 2147483646 h 138"/>
                <a:gd name="T106" fmla="*/ 0 w 122"/>
                <a:gd name="T107" fmla="*/ 2147483646 h 138"/>
                <a:gd name="T108" fmla="*/ 2147483646 w 122"/>
                <a:gd name="T109" fmla="*/ 2147483646 h 138"/>
                <a:gd name="T110" fmla="*/ 2147483646 w 122"/>
                <a:gd name="T111" fmla="*/ 2147483646 h 138"/>
                <a:gd name="T112" fmla="*/ 2147483646 w 122"/>
                <a:gd name="T113" fmla="*/ 2147483646 h 138"/>
                <a:gd name="T114" fmla="*/ 2147483646 w 122"/>
                <a:gd name="T115" fmla="*/ 2147483646 h 138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2"/>
                <a:gd name="T175" fmla="*/ 0 h 138"/>
                <a:gd name="T176" fmla="*/ 122 w 122"/>
                <a:gd name="T177" fmla="*/ 138 h 1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2" name="Freeform 70"/>
            <p:cNvSpPr/>
            <p:nvPr/>
          </p:nvSpPr>
          <p:spPr bwMode="auto">
            <a:xfrm flipH="1">
              <a:off x="1613709" y="3902818"/>
              <a:ext cx="85537" cy="185642"/>
            </a:xfrm>
            <a:custGeom>
              <a:avLst/>
              <a:gdLst>
                <a:gd name="T0" fmla="*/ 2147483646 w 105"/>
                <a:gd name="T1" fmla="*/ 0 h 153"/>
                <a:gd name="T2" fmla="*/ 2147483646 w 105"/>
                <a:gd name="T3" fmla="*/ 2147483646 h 153"/>
                <a:gd name="T4" fmla="*/ 2147483646 w 105"/>
                <a:gd name="T5" fmla="*/ 2147483646 h 153"/>
                <a:gd name="T6" fmla="*/ 0 w 105"/>
                <a:gd name="T7" fmla="*/ 2147483646 h 153"/>
                <a:gd name="T8" fmla="*/ 0 w 105"/>
                <a:gd name="T9" fmla="*/ 0 h 153"/>
                <a:gd name="T10" fmla="*/ 0 w 105"/>
                <a:gd name="T11" fmla="*/ 2147483646 h 153"/>
                <a:gd name="T12" fmla="*/ 0 w 105"/>
                <a:gd name="T13" fmla="*/ 2147483646 h 153"/>
                <a:gd name="T14" fmla="*/ 0 w 105"/>
                <a:gd name="T15" fmla="*/ 2147483646 h 153"/>
                <a:gd name="T16" fmla="*/ 0 w 105"/>
                <a:gd name="T17" fmla="*/ 2147483646 h 153"/>
                <a:gd name="T18" fmla="*/ 0 w 105"/>
                <a:gd name="T19" fmla="*/ 2147483646 h 153"/>
                <a:gd name="T20" fmla="*/ 0 w 105"/>
                <a:gd name="T21" fmla="*/ 2147483646 h 153"/>
                <a:gd name="T22" fmla="*/ 0 w 105"/>
                <a:gd name="T23" fmla="*/ 2147483646 h 153"/>
                <a:gd name="T24" fmla="*/ 0 w 105"/>
                <a:gd name="T25" fmla="*/ 2147483646 h 153"/>
                <a:gd name="T26" fmla="*/ 0 w 105"/>
                <a:gd name="T27" fmla="*/ 2147483646 h 153"/>
                <a:gd name="T28" fmla="*/ 0 w 105"/>
                <a:gd name="T29" fmla="*/ 2147483646 h 153"/>
                <a:gd name="T30" fmla="*/ 0 w 105"/>
                <a:gd name="T31" fmla="*/ 2147483646 h 153"/>
                <a:gd name="T32" fmla="*/ 0 w 105"/>
                <a:gd name="T33" fmla="*/ 2147483646 h 153"/>
                <a:gd name="T34" fmla="*/ 0 w 105"/>
                <a:gd name="T35" fmla="*/ 2147483646 h 153"/>
                <a:gd name="T36" fmla="*/ 0 w 105"/>
                <a:gd name="T37" fmla="*/ 2147483646 h 153"/>
                <a:gd name="T38" fmla="*/ 0 w 105"/>
                <a:gd name="T39" fmla="*/ 2147483646 h 153"/>
                <a:gd name="T40" fmla="*/ 0 w 105"/>
                <a:gd name="T41" fmla="*/ 2147483646 h 153"/>
                <a:gd name="T42" fmla="*/ 0 w 105"/>
                <a:gd name="T43" fmla="*/ 2147483646 h 153"/>
                <a:gd name="T44" fmla="*/ 0 w 105"/>
                <a:gd name="T45" fmla="*/ 2147483646 h 153"/>
                <a:gd name="T46" fmla="*/ 0 w 105"/>
                <a:gd name="T47" fmla="*/ 2147483646 h 153"/>
                <a:gd name="T48" fmla="*/ 0 w 105"/>
                <a:gd name="T49" fmla="*/ 2147483646 h 153"/>
                <a:gd name="T50" fmla="*/ 0 w 105"/>
                <a:gd name="T51" fmla="*/ 2147483646 h 153"/>
                <a:gd name="T52" fmla="*/ 0 w 105"/>
                <a:gd name="T53" fmla="*/ 2147483646 h 153"/>
                <a:gd name="T54" fmla="*/ 0 w 105"/>
                <a:gd name="T55" fmla="*/ 2147483646 h 153"/>
                <a:gd name="T56" fmla="*/ 0 w 105"/>
                <a:gd name="T57" fmla="*/ 2147483646 h 153"/>
                <a:gd name="T58" fmla="*/ 0 w 105"/>
                <a:gd name="T59" fmla="*/ 2147483646 h 153"/>
                <a:gd name="T60" fmla="*/ 0 w 105"/>
                <a:gd name="T61" fmla="*/ 2147483646 h 153"/>
                <a:gd name="T62" fmla="*/ 0 w 105"/>
                <a:gd name="T63" fmla="*/ 2147483646 h 153"/>
                <a:gd name="T64" fmla="*/ 0 w 105"/>
                <a:gd name="T65" fmla="*/ 2147483646 h 153"/>
                <a:gd name="T66" fmla="*/ 0 w 105"/>
                <a:gd name="T67" fmla="*/ 2147483646 h 153"/>
                <a:gd name="T68" fmla="*/ 0 w 105"/>
                <a:gd name="T69" fmla="*/ 2147483646 h 153"/>
                <a:gd name="T70" fmla="*/ 0 w 105"/>
                <a:gd name="T71" fmla="*/ 2147483646 h 153"/>
                <a:gd name="T72" fmla="*/ 0 w 105"/>
                <a:gd name="T73" fmla="*/ 0 h 153"/>
                <a:gd name="T74" fmla="*/ 0 w 105"/>
                <a:gd name="T75" fmla="*/ 0 h 153"/>
                <a:gd name="T76" fmla="*/ 0 w 105"/>
                <a:gd name="T77" fmla="*/ 0 h 153"/>
                <a:gd name="T78" fmla="*/ 0 w 105"/>
                <a:gd name="T79" fmla="*/ 0 h 153"/>
                <a:gd name="T80" fmla="*/ 0 w 105"/>
                <a:gd name="T81" fmla="*/ 0 h 153"/>
                <a:gd name="T82" fmla="*/ 0 w 105"/>
                <a:gd name="T83" fmla="*/ 0 h 153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5"/>
                <a:gd name="T127" fmla="*/ 0 h 153"/>
                <a:gd name="T128" fmla="*/ 105 w 105"/>
                <a:gd name="T129" fmla="*/ 153 h 15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3" name="Freeform 71"/>
            <p:cNvSpPr/>
            <p:nvPr/>
          </p:nvSpPr>
          <p:spPr bwMode="auto">
            <a:xfrm flipH="1">
              <a:off x="1573792" y="3941226"/>
              <a:ext cx="111197" cy="253924"/>
            </a:xfrm>
            <a:custGeom>
              <a:avLst/>
              <a:gdLst>
                <a:gd name="T0" fmla="*/ 2147483646 w 136"/>
                <a:gd name="T1" fmla="*/ 0 h 210"/>
                <a:gd name="T2" fmla="*/ 2147483646 w 136"/>
                <a:gd name="T3" fmla="*/ 2147483646 h 210"/>
                <a:gd name="T4" fmla="*/ 2147483646 w 136"/>
                <a:gd name="T5" fmla="*/ 2147483646 h 210"/>
                <a:gd name="T6" fmla="*/ 0 w 136"/>
                <a:gd name="T7" fmla="*/ 2147483646 h 210"/>
                <a:gd name="T8" fmla="*/ 2147483646 w 136"/>
                <a:gd name="T9" fmla="*/ 0 h 210"/>
                <a:gd name="T10" fmla="*/ 2147483646 w 136"/>
                <a:gd name="T11" fmla="*/ 2147483646 h 210"/>
                <a:gd name="T12" fmla="*/ 2147483646 w 136"/>
                <a:gd name="T13" fmla="*/ 2147483646 h 210"/>
                <a:gd name="T14" fmla="*/ 2147483646 w 136"/>
                <a:gd name="T15" fmla="*/ 2147483646 h 210"/>
                <a:gd name="T16" fmla="*/ 2147483646 w 136"/>
                <a:gd name="T17" fmla="*/ 2147483646 h 210"/>
                <a:gd name="T18" fmla="*/ 2147483646 w 136"/>
                <a:gd name="T19" fmla="*/ 2147483646 h 210"/>
                <a:gd name="T20" fmla="*/ 2147483646 w 136"/>
                <a:gd name="T21" fmla="*/ 2147483646 h 210"/>
                <a:gd name="T22" fmla="*/ 2147483646 w 136"/>
                <a:gd name="T23" fmla="*/ 2147483646 h 210"/>
                <a:gd name="T24" fmla="*/ 2147483646 w 136"/>
                <a:gd name="T25" fmla="*/ 2147483646 h 210"/>
                <a:gd name="T26" fmla="*/ 2147483646 w 136"/>
                <a:gd name="T27" fmla="*/ 2147483646 h 210"/>
                <a:gd name="T28" fmla="*/ 2147483646 w 136"/>
                <a:gd name="T29" fmla="*/ 2147483646 h 210"/>
                <a:gd name="T30" fmla="*/ 2147483646 w 136"/>
                <a:gd name="T31" fmla="*/ 2147483646 h 210"/>
                <a:gd name="T32" fmla="*/ 2147483646 w 136"/>
                <a:gd name="T33" fmla="*/ 2147483646 h 210"/>
                <a:gd name="T34" fmla="*/ 2147483646 w 136"/>
                <a:gd name="T35" fmla="*/ 2147483646 h 210"/>
                <a:gd name="T36" fmla="*/ 2147483646 w 136"/>
                <a:gd name="T37" fmla="*/ 2147483646 h 210"/>
                <a:gd name="T38" fmla="*/ 2147483646 w 136"/>
                <a:gd name="T39" fmla="*/ 2147483646 h 210"/>
                <a:gd name="T40" fmla="*/ 2147483646 w 136"/>
                <a:gd name="T41" fmla="*/ 2147483646 h 210"/>
                <a:gd name="T42" fmla="*/ 2147483646 w 136"/>
                <a:gd name="T43" fmla="*/ 2147483646 h 210"/>
                <a:gd name="T44" fmla="*/ 0 w 136"/>
                <a:gd name="T45" fmla="*/ 2147483646 h 210"/>
                <a:gd name="T46" fmla="*/ 0 w 136"/>
                <a:gd name="T47" fmla="*/ 2147483646 h 210"/>
                <a:gd name="T48" fmla="*/ 2147483646 w 136"/>
                <a:gd name="T49" fmla="*/ 2147483646 h 210"/>
                <a:gd name="T50" fmla="*/ 2147483646 w 136"/>
                <a:gd name="T51" fmla="*/ 2147483646 h 210"/>
                <a:gd name="T52" fmla="*/ 2147483646 w 136"/>
                <a:gd name="T53" fmla="*/ 2147483646 h 210"/>
                <a:gd name="T54" fmla="*/ 2147483646 w 136"/>
                <a:gd name="T55" fmla="*/ 2147483646 h 210"/>
                <a:gd name="T56" fmla="*/ 2147483646 w 136"/>
                <a:gd name="T57" fmla="*/ 2147483646 h 210"/>
                <a:gd name="T58" fmla="*/ 2147483646 w 136"/>
                <a:gd name="T59" fmla="*/ 2147483646 h 210"/>
                <a:gd name="T60" fmla="*/ 2147483646 w 136"/>
                <a:gd name="T61" fmla="*/ 2147483646 h 210"/>
                <a:gd name="T62" fmla="*/ 2147483646 w 136"/>
                <a:gd name="T63" fmla="*/ 2147483646 h 210"/>
                <a:gd name="T64" fmla="*/ 2147483646 w 136"/>
                <a:gd name="T65" fmla="*/ 2147483646 h 210"/>
                <a:gd name="T66" fmla="*/ 2147483646 w 136"/>
                <a:gd name="T67" fmla="*/ 2147483646 h 210"/>
                <a:gd name="T68" fmla="*/ 2147483646 w 136"/>
                <a:gd name="T69" fmla="*/ 2147483646 h 210"/>
                <a:gd name="T70" fmla="*/ 2147483646 w 136"/>
                <a:gd name="T71" fmla="*/ 2147483646 h 210"/>
                <a:gd name="T72" fmla="*/ 2147483646 w 136"/>
                <a:gd name="T73" fmla="*/ 0 h 210"/>
                <a:gd name="T74" fmla="*/ 2147483646 w 136"/>
                <a:gd name="T75" fmla="*/ 0 h 210"/>
                <a:gd name="T76" fmla="*/ 2147483646 w 136"/>
                <a:gd name="T77" fmla="*/ 0 h 210"/>
                <a:gd name="T78" fmla="*/ 2147483646 w 136"/>
                <a:gd name="T79" fmla="*/ 0 h 210"/>
                <a:gd name="T80" fmla="*/ 2147483646 w 136"/>
                <a:gd name="T81" fmla="*/ 0 h 210"/>
                <a:gd name="T82" fmla="*/ 2147483646 w 136"/>
                <a:gd name="T83" fmla="*/ 0 h 210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210"/>
                <a:gd name="T128" fmla="*/ 136 w 136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4" name="Freeform 72"/>
            <p:cNvSpPr/>
            <p:nvPr/>
          </p:nvSpPr>
          <p:spPr bwMode="auto">
            <a:xfrm flipH="1">
              <a:off x="1613709" y="3484591"/>
              <a:ext cx="319338" cy="473706"/>
            </a:xfrm>
            <a:custGeom>
              <a:avLst/>
              <a:gdLst>
                <a:gd name="T0" fmla="*/ 2147483646 w 392"/>
                <a:gd name="T1" fmla="*/ 0 h 395"/>
                <a:gd name="T2" fmla="*/ 2147483646 w 392"/>
                <a:gd name="T3" fmla="*/ 2147483646 h 395"/>
                <a:gd name="T4" fmla="*/ 2147483646 w 392"/>
                <a:gd name="T5" fmla="*/ 2147483646 h 395"/>
                <a:gd name="T6" fmla="*/ 0 w 392"/>
                <a:gd name="T7" fmla="*/ 2147483646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w 392"/>
                <a:gd name="T91" fmla="*/ 0 h 395"/>
                <a:gd name="T92" fmla="*/ 0 w 392"/>
                <a:gd name="T93" fmla="*/ 0 h 395"/>
                <a:gd name="T94" fmla="*/ 0 w 392"/>
                <a:gd name="T95" fmla="*/ 0 h 395"/>
                <a:gd name="T96" fmla="*/ 0 w 392"/>
                <a:gd name="T97" fmla="*/ 0 h 395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2"/>
                <a:gd name="T148" fmla="*/ 0 h 395"/>
                <a:gd name="T149" fmla="*/ 392 w 392"/>
                <a:gd name="T150" fmla="*/ 395 h 39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5" name="Freeform 73"/>
            <p:cNvSpPr/>
            <p:nvPr/>
          </p:nvSpPr>
          <p:spPr bwMode="auto">
            <a:xfrm flipH="1">
              <a:off x="1665032" y="3785459"/>
              <a:ext cx="171074" cy="283796"/>
            </a:xfrm>
            <a:custGeom>
              <a:avLst/>
              <a:gdLst>
                <a:gd name="T0" fmla="*/ 2147483646 w 206"/>
                <a:gd name="T1" fmla="*/ 0 h 237"/>
                <a:gd name="T2" fmla="*/ 2147483646 w 206"/>
                <a:gd name="T3" fmla="*/ 2147483646 h 237"/>
                <a:gd name="T4" fmla="*/ 2147483646 w 206"/>
                <a:gd name="T5" fmla="*/ 2147483646 h 237"/>
                <a:gd name="T6" fmla="*/ 0 w 206"/>
                <a:gd name="T7" fmla="*/ 2147483646 h 237"/>
                <a:gd name="T8" fmla="*/ 2147483646 w 206"/>
                <a:gd name="T9" fmla="*/ 0 h 237"/>
                <a:gd name="T10" fmla="*/ 2147483646 w 206"/>
                <a:gd name="T11" fmla="*/ 0 h 237"/>
                <a:gd name="T12" fmla="*/ 2147483646 w 206"/>
                <a:gd name="T13" fmla="*/ 0 h 237"/>
                <a:gd name="T14" fmla="*/ 2147483646 w 206"/>
                <a:gd name="T15" fmla="*/ 0 h 237"/>
                <a:gd name="T16" fmla="*/ 2147483646 w 206"/>
                <a:gd name="T17" fmla="*/ 0 h 237"/>
                <a:gd name="T18" fmla="*/ 2147483646 w 206"/>
                <a:gd name="T19" fmla="*/ 0 h 237"/>
                <a:gd name="T20" fmla="*/ 2147483646 w 206"/>
                <a:gd name="T21" fmla="*/ 0 h 237"/>
                <a:gd name="T22" fmla="*/ 2147483646 w 206"/>
                <a:gd name="T23" fmla="*/ 0 h 237"/>
                <a:gd name="T24" fmla="*/ 2147483646 w 206"/>
                <a:gd name="T25" fmla="*/ 0 h 237"/>
                <a:gd name="T26" fmla="*/ 2147483646 w 206"/>
                <a:gd name="T27" fmla="*/ 0 h 237"/>
                <a:gd name="T28" fmla="*/ 2147483646 w 206"/>
                <a:gd name="T29" fmla="*/ 0 h 237"/>
                <a:gd name="T30" fmla="*/ 2147483646 w 206"/>
                <a:gd name="T31" fmla="*/ 0 h 237"/>
                <a:gd name="T32" fmla="*/ 2147483646 w 206"/>
                <a:gd name="T33" fmla="*/ 0 h 237"/>
                <a:gd name="T34" fmla="*/ 2147483646 w 206"/>
                <a:gd name="T35" fmla="*/ 0 h 237"/>
                <a:gd name="T36" fmla="*/ 2147483646 w 206"/>
                <a:gd name="T37" fmla="*/ 0 h 237"/>
                <a:gd name="T38" fmla="*/ 2147483646 w 206"/>
                <a:gd name="T39" fmla="*/ 0 h 237"/>
                <a:gd name="T40" fmla="*/ 2147483646 w 206"/>
                <a:gd name="T41" fmla="*/ 0 h 237"/>
                <a:gd name="T42" fmla="*/ 2147483646 w 206"/>
                <a:gd name="T43" fmla="*/ 0 h 237"/>
                <a:gd name="T44" fmla="*/ 2147483646 w 206"/>
                <a:gd name="T45" fmla="*/ 0 h 237"/>
                <a:gd name="T46" fmla="*/ 2147483646 w 206"/>
                <a:gd name="T47" fmla="*/ 0 h 237"/>
                <a:gd name="T48" fmla="*/ 2147483646 w 206"/>
                <a:gd name="T49" fmla="*/ 0 h 237"/>
                <a:gd name="T50" fmla="*/ 2147483646 w 206"/>
                <a:gd name="T51" fmla="*/ 0 h 237"/>
                <a:gd name="T52" fmla="*/ 2147483646 w 206"/>
                <a:gd name="T53" fmla="*/ 0 h 237"/>
                <a:gd name="T54" fmla="*/ 2147483646 w 206"/>
                <a:gd name="T55" fmla="*/ 0 h 237"/>
                <a:gd name="T56" fmla="*/ 2147483646 w 206"/>
                <a:gd name="T57" fmla="*/ 0 h 237"/>
                <a:gd name="T58" fmla="*/ 2147483646 w 206"/>
                <a:gd name="T59" fmla="*/ 0 h 237"/>
                <a:gd name="T60" fmla="*/ 2147483646 w 206"/>
                <a:gd name="T61" fmla="*/ 0 h 237"/>
                <a:gd name="T62" fmla="*/ 2147483646 w 206"/>
                <a:gd name="T63" fmla="*/ 0 h 237"/>
                <a:gd name="T64" fmla="*/ 2147483646 w 206"/>
                <a:gd name="T65" fmla="*/ 0 h 237"/>
                <a:gd name="T66" fmla="*/ 2147483646 w 206"/>
                <a:gd name="T67" fmla="*/ 0 h 237"/>
                <a:gd name="T68" fmla="*/ 0 w 206"/>
                <a:gd name="T69" fmla="*/ 0 h 237"/>
                <a:gd name="T70" fmla="*/ 0 w 206"/>
                <a:gd name="T71" fmla="*/ 0 h 237"/>
                <a:gd name="T72" fmla="*/ 0 w 206"/>
                <a:gd name="T73" fmla="*/ 0 h 237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6"/>
                <a:gd name="T112" fmla="*/ 0 h 237"/>
                <a:gd name="T113" fmla="*/ 206 w 206"/>
                <a:gd name="T114" fmla="*/ 237 h 23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6" name="Freeform 74"/>
            <p:cNvSpPr/>
            <p:nvPr/>
          </p:nvSpPr>
          <p:spPr bwMode="auto">
            <a:xfrm flipH="1">
              <a:off x="1779081" y="3736380"/>
              <a:ext cx="125454" cy="87487"/>
            </a:xfrm>
            <a:custGeom>
              <a:avLst/>
              <a:gdLst>
                <a:gd name="T0" fmla="*/ 2147483646 w 153"/>
                <a:gd name="T1" fmla="*/ 0 h 72"/>
                <a:gd name="T2" fmla="*/ 2147483646 w 153"/>
                <a:gd name="T3" fmla="*/ 2147483646 h 72"/>
                <a:gd name="T4" fmla="*/ 2147483646 w 153"/>
                <a:gd name="T5" fmla="*/ 2147483646 h 72"/>
                <a:gd name="T6" fmla="*/ 0 w 153"/>
                <a:gd name="T7" fmla="*/ 2147483646 h 72"/>
                <a:gd name="T8" fmla="*/ 0 w 153"/>
                <a:gd name="T9" fmla="*/ 2147483646 h 72"/>
                <a:gd name="T10" fmla="*/ 0 w 153"/>
                <a:gd name="T11" fmla="*/ 2147483646 h 72"/>
                <a:gd name="T12" fmla="*/ 0 w 153"/>
                <a:gd name="T13" fmla="*/ 2147483646 h 72"/>
                <a:gd name="T14" fmla="*/ 0 w 153"/>
                <a:gd name="T15" fmla="*/ 2147483646 h 72"/>
                <a:gd name="T16" fmla="*/ 0 w 153"/>
                <a:gd name="T17" fmla="*/ 2147483646 h 72"/>
                <a:gd name="T18" fmla="*/ 0 w 153"/>
                <a:gd name="T19" fmla="*/ 2147483646 h 72"/>
                <a:gd name="T20" fmla="*/ 0 w 153"/>
                <a:gd name="T21" fmla="*/ 2147483646 h 72"/>
                <a:gd name="T22" fmla="*/ 0 w 153"/>
                <a:gd name="T23" fmla="*/ 2147483646 h 72"/>
                <a:gd name="T24" fmla="*/ 0 w 153"/>
                <a:gd name="T25" fmla="*/ 2147483646 h 72"/>
                <a:gd name="T26" fmla="*/ 0 w 153"/>
                <a:gd name="T27" fmla="*/ 2147483646 h 72"/>
                <a:gd name="T28" fmla="*/ 0 w 153"/>
                <a:gd name="T29" fmla="*/ 2147483646 h 72"/>
                <a:gd name="T30" fmla="*/ 0 w 153"/>
                <a:gd name="T31" fmla="*/ 2147483646 h 72"/>
                <a:gd name="T32" fmla="*/ 0 w 153"/>
                <a:gd name="T33" fmla="*/ 2147483646 h 72"/>
                <a:gd name="T34" fmla="*/ 0 w 153"/>
                <a:gd name="T35" fmla="*/ 2147483646 h 72"/>
                <a:gd name="T36" fmla="*/ 0 w 153"/>
                <a:gd name="T37" fmla="*/ 2147483646 h 72"/>
                <a:gd name="T38" fmla="*/ 0 w 153"/>
                <a:gd name="T39" fmla="*/ 2147483646 h 72"/>
                <a:gd name="T40" fmla="*/ 0 w 153"/>
                <a:gd name="T41" fmla="*/ 2147483646 h 72"/>
                <a:gd name="T42" fmla="*/ 0 w 153"/>
                <a:gd name="T43" fmla="*/ 2147483646 h 72"/>
                <a:gd name="T44" fmla="*/ 0 w 153"/>
                <a:gd name="T45" fmla="*/ 2147483646 h 72"/>
                <a:gd name="T46" fmla="*/ 0 w 153"/>
                <a:gd name="T47" fmla="*/ 2147483646 h 72"/>
                <a:gd name="T48" fmla="*/ 0 w 153"/>
                <a:gd name="T49" fmla="*/ 0 h 72"/>
                <a:gd name="T50" fmla="*/ 0 w 153"/>
                <a:gd name="T51" fmla="*/ 2147483646 h 72"/>
                <a:gd name="T52" fmla="*/ 0 w 153"/>
                <a:gd name="T53" fmla="*/ 2147483646 h 72"/>
                <a:gd name="T54" fmla="*/ 0 w 153"/>
                <a:gd name="T55" fmla="*/ 2147483646 h 72"/>
                <a:gd name="T56" fmla="*/ 0 w 153"/>
                <a:gd name="T57" fmla="*/ 2147483646 h 72"/>
                <a:gd name="T58" fmla="*/ 0 w 153"/>
                <a:gd name="T59" fmla="*/ 2147483646 h 72"/>
                <a:gd name="T60" fmla="*/ 0 w 153"/>
                <a:gd name="T61" fmla="*/ 2147483646 h 72"/>
                <a:gd name="T62" fmla="*/ 0 w 153"/>
                <a:gd name="T63" fmla="*/ 2147483646 h 72"/>
                <a:gd name="T64" fmla="*/ 0 w 153"/>
                <a:gd name="T65" fmla="*/ 2147483646 h 72"/>
                <a:gd name="T66" fmla="*/ 0 w 153"/>
                <a:gd name="T67" fmla="*/ 2147483646 h 72"/>
                <a:gd name="T68" fmla="*/ 0 w 153"/>
                <a:gd name="T69" fmla="*/ 2147483646 h 72"/>
                <a:gd name="T70" fmla="*/ 0 w 153"/>
                <a:gd name="T71" fmla="*/ 2147483646 h 72"/>
                <a:gd name="T72" fmla="*/ 0 w 153"/>
                <a:gd name="T73" fmla="*/ 2147483646 h 72"/>
                <a:gd name="T74" fmla="*/ 0 w 153"/>
                <a:gd name="T75" fmla="*/ 2147483646 h 72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3"/>
                <a:gd name="T115" fmla="*/ 0 h 72"/>
                <a:gd name="T116" fmla="*/ 153 w 153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7" name="Freeform 75"/>
            <p:cNvSpPr/>
            <p:nvPr/>
          </p:nvSpPr>
          <p:spPr bwMode="auto">
            <a:xfrm flipH="1">
              <a:off x="1813296" y="3802529"/>
              <a:ext cx="57025" cy="51211"/>
            </a:xfrm>
            <a:custGeom>
              <a:avLst/>
              <a:gdLst>
                <a:gd name="T0" fmla="*/ 2147483646 w 71"/>
                <a:gd name="T1" fmla="*/ 0 h 41"/>
                <a:gd name="T2" fmla="*/ 2147483646 w 71"/>
                <a:gd name="T3" fmla="*/ 2147483646 h 41"/>
                <a:gd name="T4" fmla="*/ 2147483646 w 71"/>
                <a:gd name="T5" fmla="*/ 2147483646 h 41"/>
                <a:gd name="T6" fmla="*/ 0 w 71"/>
                <a:gd name="T7" fmla="*/ 2147483646 h 41"/>
                <a:gd name="T8" fmla="*/ 0 w 71"/>
                <a:gd name="T9" fmla="*/ 2147483646 h 41"/>
                <a:gd name="T10" fmla="*/ 2147483646 w 71"/>
                <a:gd name="T11" fmla="*/ 2147483646 h 41"/>
                <a:gd name="T12" fmla="*/ 2147483646 w 71"/>
                <a:gd name="T13" fmla="*/ 2147483646 h 41"/>
                <a:gd name="T14" fmla="*/ 2147483646 w 71"/>
                <a:gd name="T15" fmla="*/ 2147483646 h 41"/>
                <a:gd name="T16" fmla="*/ 2147483646 w 71"/>
                <a:gd name="T17" fmla="*/ 2147483646 h 41"/>
                <a:gd name="T18" fmla="*/ 2147483646 w 71"/>
                <a:gd name="T19" fmla="*/ 2147483646 h 41"/>
                <a:gd name="T20" fmla="*/ 2147483646 w 71"/>
                <a:gd name="T21" fmla="*/ 2147483646 h 41"/>
                <a:gd name="T22" fmla="*/ 2147483646 w 71"/>
                <a:gd name="T23" fmla="*/ 2147483646 h 41"/>
                <a:gd name="T24" fmla="*/ 2147483646 w 71"/>
                <a:gd name="T25" fmla="*/ 2147483646 h 41"/>
                <a:gd name="T26" fmla="*/ 2147483646 w 71"/>
                <a:gd name="T27" fmla="*/ 2147483646 h 41"/>
                <a:gd name="T28" fmla="*/ 2147483646 w 71"/>
                <a:gd name="T29" fmla="*/ 2147483646 h 41"/>
                <a:gd name="T30" fmla="*/ 2147483646 w 71"/>
                <a:gd name="T31" fmla="*/ 2147483646 h 41"/>
                <a:gd name="T32" fmla="*/ 2147483646 w 71"/>
                <a:gd name="T33" fmla="*/ 2147483646 h 41"/>
                <a:gd name="T34" fmla="*/ 2147483646 w 71"/>
                <a:gd name="T35" fmla="*/ 2147483646 h 41"/>
                <a:gd name="T36" fmla="*/ 2147483646 w 71"/>
                <a:gd name="T37" fmla="*/ 2147483646 h 41"/>
                <a:gd name="T38" fmla="*/ 2147483646 w 71"/>
                <a:gd name="T39" fmla="*/ 2147483646 h 41"/>
                <a:gd name="T40" fmla="*/ 2147483646 w 71"/>
                <a:gd name="T41" fmla="*/ 2147483646 h 41"/>
                <a:gd name="T42" fmla="*/ 2147483646 w 71"/>
                <a:gd name="T43" fmla="*/ 2147483646 h 41"/>
                <a:gd name="T44" fmla="*/ 2147483646 w 71"/>
                <a:gd name="T45" fmla="*/ 2147483646 h 41"/>
                <a:gd name="T46" fmla="*/ 2147483646 w 71"/>
                <a:gd name="T47" fmla="*/ 2147483646 h 41"/>
                <a:gd name="T48" fmla="*/ 2147483646 w 71"/>
                <a:gd name="T49" fmla="*/ 2147483646 h 41"/>
                <a:gd name="T50" fmla="*/ 2147483646 w 71"/>
                <a:gd name="T51" fmla="*/ 2147483646 h 41"/>
                <a:gd name="T52" fmla="*/ 2147483646 w 71"/>
                <a:gd name="T53" fmla="*/ 2147483646 h 41"/>
                <a:gd name="T54" fmla="*/ 2147483646 w 71"/>
                <a:gd name="T55" fmla="*/ 2147483646 h 41"/>
                <a:gd name="T56" fmla="*/ 2147483646 w 71"/>
                <a:gd name="T57" fmla="*/ 2147483646 h 41"/>
                <a:gd name="T58" fmla="*/ 2147483646 w 71"/>
                <a:gd name="T59" fmla="*/ 2147483646 h 41"/>
                <a:gd name="T60" fmla="*/ 2147483646 w 71"/>
                <a:gd name="T61" fmla="*/ 2147483646 h 41"/>
                <a:gd name="T62" fmla="*/ 2147483646 w 71"/>
                <a:gd name="T63" fmla="*/ 2147483646 h 41"/>
                <a:gd name="T64" fmla="*/ 0 w 71"/>
                <a:gd name="T65" fmla="*/ 0 h 41"/>
                <a:gd name="T66" fmla="*/ 0 w 71"/>
                <a:gd name="T67" fmla="*/ 0 h 41"/>
                <a:gd name="T68" fmla="*/ 0 w 71"/>
                <a:gd name="T69" fmla="*/ 0 h 41"/>
                <a:gd name="T70" fmla="*/ 0 w 71"/>
                <a:gd name="T71" fmla="*/ 0 h 41"/>
                <a:gd name="T72" fmla="*/ 0 w 71"/>
                <a:gd name="T73" fmla="*/ 2147483646 h 41"/>
                <a:gd name="T74" fmla="*/ 0 w 71"/>
                <a:gd name="T75" fmla="*/ 2147483646 h 4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"/>
                <a:gd name="T115" fmla="*/ 0 h 41"/>
                <a:gd name="T116" fmla="*/ 71 w 71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8" name="Freeform 76"/>
            <p:cNvSpPr/>
            <p:nvPr/>
          </p:nvSpPr>
          <p:spPr bwMode="auto">
            <a:xfrm flipH="1">
              <a:off x="1801891" y="3828135"/>
              <a:ext cx="99792" cy="93888"/>
            </a:xfrm>
            <a:custGeom>
              <a:avLst/>
              <a:gdLst>
                <a:gd name="T0" fmla="*/ 2147483646 w 120"/>
                <a:gd name="T1" fmla="*/ 0 h 78"/>
                <a:gd name="T2" fmla="*/ 2147483646 w 120"/>
                <a:gd name="T3" fmla="*/ 2147483646 h 78"/>
                <a:gd name="T4" fmla="*/ 2147483646 w 120"/>
                <a:gd name="T5" fmla="*/ 2147483646 h 78"/>
                <a:gd name="T6" fmla="*/ 0 w 120"/>
                <a:gd name="T7" fmla="*/ 2147483646 h 78"/>
                <a:gd name="T8" fmla="*/ 0 w 120"/>
                <a:gd name="T9" fmla="*/ 2147483646 h 78"/>
                <a:gd name="T10" fmla="*/ 2147483646 w 120"/>
                <a:gd name="T11" fmla="*/ 2147483646 h 78"/>
                <a:gd name="T12" fmla="*/ 2147483646 w 120"/>
                <a:gd name="T13" fmla="*/ 2147483646 h 78"/>
                <a:gd name="T14" fmla="*/ 2147483646 w 120"/>
                <a:gd name="T15" fmla="*/ 2147483646 h 78"/>
                <a:gd name="T16" fmla="*/ 2147483646 w 120"/>
                <a:gd name="T17" fmla="*/ 2147483646 h 78"/>
                <a:gd name="T18" fmla="*/ 2147483646 w 120"/>
                <a:gd name="T19" fmla="*/ 2147483646 h 78"/>
                <a:gd name="T20" fmla="*/ 2147483646 w 120"/>
                <a:gd name="T21" fmla="*/ 2147483646 h 78"/>
                <a:gd name="T22" fmla="*/ 2147483646 w 120"/>
                <a:gd name="T23" fmla="*/ 2147483646 h 78"/>
                <a:gd name="T24" fmla="*/ 2147483646 w 120"/>
                <a:gd name="T25" fmla="*/ 2147483646 h 78"/>
                <a:gd name="T26" fmla="*/ 2147483646 w 120"/>
                <a:gd name="T27" fmla="*/ 2147483646 h 78"/>
                <a:gd name="T28" fmla="*/ 2147483646 w 120"/>
                <a:gd name="T29" fmla="*/ 2147483646 h 78"/>
                <a:gd name="T30" fmla="*/ 2147483646 w 120"/>
                <a:gd name="T31" fmla="*/ 2147483646 h 78"/>
                <a:gd name="T32" fmla="*/ 2147483646 w 120"/>
                <a:gd name="T33" fmla="*/ 2147483646 h 78"/>
                <a:gd name="T34" fmla="*/ 2147483646 w 120"/>
                <a:gd name="T35" fmla="*/ 2147483646 h 78"/>
                <a:gd name="T36" fmla="*/ 2147483646 w 120"/>
                <a:gd name="T37" fmla="*/ 2147483646 h 78"/>
                <a:gd name="T38" fmla="*/ 2147483646 w 120"/>
                <a:gd name="T39" fmla="*/ 2147483646 h 78"/>
                <a:gd name="T40" fmla="*/ 2147483646 w 120"/>
                <a:gd name="T41" fmla="*/ 2147483646 h 78"/>
                <a:gd name="T42" fmla="*/ 2147483646 w 120"/>
                <a:gd name="T43" fmla="*/ 2147483646 h 78"/>
                <a:gd name="T44" fmla="*/ 2147483646 w 120"/>
                <a:gd name="T45" fmla="*/ 2147483646 h 78"/>
                <a:gd name="T46" fmla="*/ 2147483646 w 120"/>
                <a:gd name="T47" fmla="*/ 2147483646 h 78"/>
                <a:gd name="T48" fmla="*/ 2147483646 w 120"/>
                <a:gd name="T49" fmla="*/ 2147483646 h 78"/>
                <a:gd name="T50" fmla="*/ 2147483646 w 120"/>
                <a:gd name="T51" fmla="*/ 2147483646 h 78"/>
                <a:gd name="T52" fmla="*/ 2147483646 w 120"/>
                <a:gd name="T53" fmla="*/ 2147483646 h 78"/>
                <a:gd name="T54" fmla="*/ 2147483646 w 120"/>
                <a:gd name="T55" fmla="*/ 2147483646 h 78"/>
                <a:gd name="T56" fmla="*/ 2147483646 w 120"/>
                <a:gd name="T57" fmla="*/ 2147483646 h 78"/>
                <a:gd name="T58" fmla="*/ 2147483646 w 120"/>
                <a:gd name="T59" fmla="*/ 2147483646 h 78"/>
                <a:gd name="T60" fmla="*/ 2147483646 w 120"/>
                <a:gd name="T61" fmla="*/ 2147483646 h 78"/>
                <a:gd name="T62" fmla="*/ 2147483646 w 120"/>
                <a:gd name="T63" fmla="*/ 2147483646 h 78"/>
                <a:gd name="T64" fmla="*/ 2147483646 w 120"/>
                <a:gd name="T65" fmla="*/ 2147483646 h 78"/>
                <a:gd name="T66" fmla="*/ 2147483646 w 120"/>
                <a:gd name="T67" fmla="*/ 2147483646 h 78"/>
                <a:gd name="T68" fmla="*/ 2147483646 w 120"/>
                <a:gd name="T69" fmla="*/ 2147483646 h 78"/>
                <a:gd name="T70" fmla="*/ 2147483646 w 120"/>
                <a:gd name="T71" fmla="*/ 2147483646 h 78"/>
                <a:gd name="T72" fmla="*/ 2147483646 w 120"/>
                <a:gd name="T73" fmla="*/ 2147483646 h 78"/>
                <a:gd name="T74" fmla="*/ 2147483646 w 120"/>
                <a:gd name="T75" fmla="*/ 2147483646 h 78"/>
                <a:gd name="T76" fmla="*/ 2147483646 w 120"/>
                <a:gd name="T77" fmla="*/ 2147483646 h 78"/>
                <a:gd name="T78" fmla="*/ 2147483646 w 120"/>
                <a:gd name="T79" fmla="*/ 2147483646 h 78"/>
                <a:gd name="T80" fmla="*/ 0 w 120"/>
                <a:gd name="T81" fmla="*/ 0 h 78"/>
                <a:gd name="T82" fmla="*/ 0 w 120"/>
                <a:gd name="T83" fmla="*/ 0 h 78"/>
                <a:gd name="T84" fmla="*/ 0 w 120"/>
                <a:gd name="T85" fmla="*/ 0 h 78"/>
                <a:gd name="T86" fmla="*/ 0 w 120"/>
                <a:gd name="T87" fmla="*/ 2147483646 h 78"/>
                <a:gd name="T88" fmla="*/ 0 w 120"/>
                <a:gd name="T89" fmla="*/ 2147483646 h 78"/>
                <a:gd name="T90" fmla="*/ 0 w 120"/>
                <a:gd name="T91" fmla="*/ 2147483646 h 7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78"/>
                <a:gd name="T140" fmla="*/ 120 w 120"/>
                <a:gd name="T141" fmla="*/ 78 h 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79" name="Freeform 77"/>
            <p:cNvSpPr/>
            <p:nvPr/>
          </p:nvSpPr>
          <p:spPr bwMode="auto">
            <a:xfrm flipH="1">
              <a:off x="1759121" y="3700106"/>
              <a:ext cx="156819" cy="89620"/>
            </a:xfrm>
            <a:custGeom>
              <a:avLst/>
              <a:gdLst>
                <a:gd name="T0" fmla="*/ 2147483646 w 190"/>
                <a:gd name="T1" fmla="*/ 0 h 73"/>
                <a:gd name="T2" fmla="*/ 2147483646 w 190"/>
                <a:gd name="T3" fmla="*/ 2147483646 h 73"/>
                <a:gd name="T4" fmla="*/ 2147483646 w 190"/>
                <a:gd name="T5" fmla="*/ 2147483646 h 73"/>
                <a:gd name="T6" fmla="*/ 0 w 190"/>
                <a:gd name="T7" fmla="*/ 2147483646 h 73"/>
                <a:gd name="T8" fmla="*/ 2147483646 w 190"/>
                <a:gd name="T9" fmla="*/ 2147483646 h 73"/>
                <a:gd name="T10" fmla="*/ 2147483646 w 190"/>
                <a:gd name="T11" fmla="*/ 2147483646 h 73"/>
                <a:gd name="T12" fmla="*/ 2147483646 w 190"/>
                <a:gd name="T13" fmla="*/ 2147483646 h 73"/>
                <a:gd name="T14" fmla="*/ 2147483646 w 190"/>
                <a:gd name="T15" fmla="*/ 2147483646 h 73"/>
                <a:gd name="T16" fmla="*/ 2147483646 w 190"/>
                <a:gd name="T17" fmla="*/ 2147483646 h 73"/>
                <a:gd name="T18" fmla="*/ 2147483646 w 190"/>
                <a:gd name="T19" fmla="*/ 2147483646 h 73"/>
                <a:gd name="T20" fmla="*/ 2147483646 w 190"/>
                <a:gd name="T21" fmla="*/ 2147483646 h 73"/>
                <a:gd name="T22" fmla="*/ 2147483646 w 190"/>
                <a:gd name="T23" fmla="*/ 2147483646 h 73"/>
                <a:gd name="T24" fmla="*/ 2147483646 w 190"/>
                <a:gd name="T25" fmla="*/ 2147483646 h 73"/>
                <a:gd name="T26" fmla="*/ 2147483646 w 190"/>
                <a:gd name="T27" fmla="*/ 2147483646 h 73"/>
                <a:gd name="T28" fmla="*/ 2147483646 w 190"/>
                <a:gd name="T29" fmla="*/ 2147483646 h 73"/>
                <a:gd name="T30" fmla="*/ 2147483646 w 190"/>
                <a:gd name="T31" fmla="*/ 2147483646 h 73"/>
                <a:gd name="T32" fmla="*/ 2147483646 w 190"/>
                <a:gd name="T33" fmla="*/ 2147483646 h 73"/>
                <a:gd name="T34" fmla="*/ 2147483646 w 190"/>
                <a:gd name="T35" fmla="*/ 2147483646 h 73"/>
                <a:gd name="T36" fmla="*/ 2147483646 w 190"/>
                <a:gd name="T37" fmla="*/ 2147483646 h 73"/>
                <a:gd name="T38" fmla="*/ 2147483646 w 190"/>
                <a:gd name="T39" fmla="*/ 2147483646 h 73"/>
                <a:gd name="T40" fmla="*/ 2147483646 w 190"/>
                <a:gd name="T41" fmla="*/ 2147483646 h 73"/>
                <a:gd name="T42" fmla="*/ 2147483646 w 190"/>
                <a:gd name="T43" fmla="*/ 2147483646 h 73"/>
                <a:gd name="T44" fmla="*/ 2147483646 w 190"/>
                <a:gd name="T45" fmla="*/ 2147483646 h 73"/>
                <a:gd name="T46" fmla="*/ 2147483646 w 190"/>
                <a:gd name="T47" fmla="*/ 2147483646 h 73"/>
                <a:gd name="T48" fmla="*/ 2147483646 w 190"/>
                <a:gd name="T49" fmla="*/ 2147483646 h 73"/>
                <a:gd name="T50" fmla="*/ 2147483646 w 190"/>
                <a:gd name="T51" fmla="*/ 2147483646 h 73"/>
                <a:gd name="T52" fmla="*/ 2147483646 w 190"/>
                <a:gd name="T53" fmla="*/ 2147483646 h 73"/>
                <a:gd name="T54" fmla="*/ 2147483646 w 190"/>
                <a:gd name="T55" fmla="*/ 2147483646 h 73"/>
                <a:gd name="T56" fmla="*/ 2147483646 w 190"/>
                <a:gd name="T57" fmla="*/ 0 h 73"/>
                <a:gd name="T58" fmla="*/ 2147483646 w 190"/>
                <a:gd name="T59" fmla="*/ 0 h 73"/>
                <a:gd name="T60" fmla="*/ 2147483646 w 190"/>
                <a:gd name="T61" fmla="*/ 2147483646 h 73"/>
                <a:gd name="T62" fmla="*/ 2147483646 w 190"/>
                <a:gd name="T63" fmla="*/ 2147483646 h 73"/>
                <a:gd name="T64" fmla="*/ 2147483646 w 190"/>
                <a:gd name="T65" fmla="*/ 2147483646 h 73"/>
                <a:gd name="T66" fmla="*/ 2147483646 w 190"/>
                <a:gd name="T67" fmla="*/ 2147483646 h 73"/>
                <a:gd name="T68" fmla="*/ 2147483646 w 190"/>
                <a:gd name="T69" fmla="*/ 2147483646 h 73"/>
                <a:gd name="T70" fmla="*/ 2147483646 w 190"/>
                <a:gd name="T71" fmla="*/ 2147483646 h 73"/>
                <a:gd name="T72" fmla="*/ 2147483646 w 190"/>
                <a:gd name="T73" fmla="*/ 2147483646 h 73"/>
                <a:gd name="T74" fmla="*/ 2147483646 w 190"/>
                <a:gd name="T75" fmla="*/ 2147483646 h 73"/>
                <a:gd name="T76" fmla="*/ 2147483646 w 190"/>
                <a:gd name="T77" fmla="*/ 2147483646 h 73"/>
                <a:gd name="T78" fmla="*/ 2147483646 w 190"/>
                <a:gd name="T79" fmla="*/ 2147483646 h 73"/>
                <a:gd name="T80" fmla="*/ 2147483646 w 190"/>
                <a:gd name="T81" fmla="*/ 2147483646 h 73"/>
                <a:gd name="T82" fmla="*/ 2147483646 w 190"/>
                <a:gd name="T83" fmla="*/ 2147483646 h 73"/>
                <a:gd name="T84" fmla="*/ 2147483646 w 190"/>
                <a:gd name="T85" fmla="*/ 2147483646 h 73"/>
                <a:gd name="T86" fmla="*/ 2147483646 w 190"/>
                <a:gd name="T87" fmla="*/ 2147483646 h 73"/>
                <a:gd name="T88" fmla="*/ 2147483646 w 190"/>
                <a:gd name="T89" fmla="*/ 2147483646 h 73"/>
                <a:gd name="T90" fmla="*/ 0 w 190"/>
                <a:gd name="T91" fmla="*/ 2147483646 h 73"/>
                <a:gd name="T92" fmla="*/ 0 w 190"/>
                <a:gd name="T93" fmla="*/ 2147483646 h 73"/>
                <a:gd name="T94" fmla="*/ 2147483646 w 190"/>
                <a:gd name="T95" fmla="*/ 2147483646 h 73"/>
                <a:gd name="T96" fmla="*/ 2147483646 w 190"/>
                <a:gd name="T97" fmla="*/ 2147483646 h 73"/>
                <a:gd name="T98" fmla="*/ 2147483646 w 190"/>
                <a:gd name="T99" fmla="*/ 2147483646 h 73"/>
                <a:gd name="T100" fmla="*/ 2147483646 w 190"/>
                <a:gd name="T101" fmla="*/ 2147483646 h 73"/>
                <a:gd name="T102" fmla="*/ 2147483646 w 190"/>
                <a:gd name="T103" fmla="*/ 2147483646 h 73"/>
                <a:gd name="T104" fmla="*/ 2147483646 w 190"/>
                <a:gd name="T105" fmla="*/ 2147483646 h 73"/>
                <a:gd name="T106" fmla="*/ 2147483646 w 190"/>
                <a:gd name="T107" fmla="*/ 2147483646 h 73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0"/>
                <a:gd name="T163" fmla="*/ 0 h 73"/>
                <a:gd name="T164" fmla="*/ 190 w 190"/>
                <a:gd name="T165" fmla="*/ 73 h 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0" name="Freeform 78"/>
            <p:cNvSpPr/>
            <p:nvPr/>
          </p:nvSpPr>
          <p:spPr bwMode="auto">
            <a:xfrm flipH="1">
              <a:off x="1744866" y="3640360"/>
              <a:ext cx="153966" cy="76817"/>
            </a:xfrm>
            <a:custGeom>
              <a:avLst/>
              <a:gdLst>
                <a:gd name="T0" fmla="*/ 2147483646 w 183"/>
                <a:gd name="T1" fmla="*/ 0 h 64"/>
                <a:gd name="T2" fmla="*/ 2147483646 w 183"/>
                <a:gd name="T3" fmla="*/ 2147483646 h 64"/>
                <a:gd name="T4" fmla="*/ 2147483646 w 183"/>
                <a:gd name="T5" fmla="*/ 2147483646 h 64"/>
                <a:gd name="T6" fmla="*/ 0 w 183"/>
                <a:gd name="T7" fmla="*/ 2147483646 h 64"/>
                <a:gd name="T8" fmla="*/ 2147483646 w 183"/>
                <a:gd name="T9" fmla="*/ 2147483646 h 64"/>
                <a:gd name="T10" fmla="*/ 2147483646 w 183"/>
                <a:gd name="T11" fmla="*/ 2147483646 h 64"/>
                <a:gd name="T12" fmla="*/ 2147483646 w 183"/>
                <a:gd name="T13" fmla="*/ 2147483646 h 64"/>
                <a:gd name="T14" fmla="*/ 2147483646 w 183"/>
                <a:gd name="T15" fmla="*/ 2147483646 h 64"/>
                <a:gd name="T16" fmla="*/ 2147483646 w 183"/>
                <a:gd name="T17" fmla="*/ 2147483646 h 64"/>
                <a:gd name="T18" fmla="*/ 2147483646 w 183"/>
                <a:gd name="T19" fmla="*/ 2147483646 h 64"/>
                <a:gd name="T20" fmla="*/ 2147483646 w 183"/>
                <a:gd name="T21" fmla="*/ 2147483646 h 64"/>
                <a:gd name="T22" fmla="*/ 2147483646 w 183"/>
                <a:gd name="T23" fmla="*/ 2147483646 h 64"/>
                <a:gd name="T24" fmla="*/ 2147483646 w 183"/>
                <a:gd name="T25" fmla="*/ 2147483646 h 64"/>
                <a:gd name="T26" fmla="*/ 2147483646 w 183"/>
                <a:gd name="T27" fmla="*/ 2147483646 h 64"/>
                <a:gd name="T28" fmla="*/ 2147483646 w 183"/>
                <a:gd name="T29" fmla="*/ 2147483646 h 64"/>
                <a:gd name="T30" fmla="*/ 2147483646 w 183"/>
                <a:gd name="T31" fmla="*/ 2147483646 h 64"/>
                <a:gd name="T32" fmla="*/ 2147483646 w 183"/>
                <a:gd name="T33" fmla="*/ 2147483646 h 64"/>
                <a:gd name="T34" fmla="*/ 2147483646 w 183"/>
                <a:gd name="T35" fmla="*/ 2147483646 h 64"/>
                <a:gd name="T36" fmla="*/ 2147483646 w 183"/>
                <a:gd name="T37" fmla="*/ 2147483646 h 64"/>
                <a:gd name="T38" fmla="*/ 2147483646 w 183"/>
                <a:gd name="T39" fmla="*/ 2147483646 h 64"/>
                <a:gd name="T40" fmla="*/ 2147483646 w 183"/>
                <a:gd name="T41" fmla="*/ 2147483646 h 64"/>
                <a:gd name="T42" fmla="*/ 2147483646 w 183"/>
                <a:gd name="T43" fmla="*/ 2147483646 h 64"/>
                <a:gd name="T44" fmla="*/ 2147483646 w 183"/>
                <a:gd name="T45" fmla="*/ 2147483646 h 64"/>
                <a:gd name="T46" fmla="*/ 2147483646 w 183"/>
                <a:gd name="T47" fmla="*/ 2147483646 h 64"/>
                <a:gd name="T48" fmla="*/ 2147483646 w 183"/>
                <a:gd name="T49" fmla="*/ 2147483646 h 64"/>
                <a:gd name="T50" fmla="*/ 2147483646 w 183"/>
                <a:gd name="T51" fmla="*/ 2147483646 h 64"/>
                <a:gd name="T52" fmla="*/ 2147483646 w 183"/>
                <a:gd name="T53" fmla="*/ 2147483646 h 64"/>
                <a:gd name="T54" fmla="*/ 2147483646 w 183"/>
                <a:gd name="T55" fmla="*/ 2147483646 h 64"/>
                <a:gd name="T56" fmla="*/ 2147483646 w 183"/>
                <a:gd name="T57" fmla="*/ 2147483646 h 64"/>
                <a:gd name="T58" fmla="*/ 2147483646 w 183"/>
                <a:gd name="T59" fmla="*/ 2147483646 h 64"/>
                <a:gd name="T60" fmla="*/ 2147483646 w 183"/>
                <a:gd name="T61" fmla="*/ 2147483646 h 64"/>
                <a:gd name="T62" fmla="*/ 2147483646 w 183"/>
                <a:gd name="T63" fmla="*/ 2147483646 h 64"/>
                <a:gd name="T64" fmla="*/ 2147483646 w 183"/>
                <a:gd name="T65" fmla="*/ 2147483646 h 64"/>
                <a:gd name="T66" fmla="*/ 2147483646 w 183"/>
                <a:gd name="T67" fmla="*/ 2147483646 h 64"/>
                <a:gd name="T68" fmla="*/ 2147483646 w 183"/>
                <a:gd name="T69" fmla="*/ 2147483646 h 64"/>
                <a:gd name="T70" fmla="*/ 2147483646 w 183"/>
                <a:gd name="T71" fmla="*/ 2147483646 h 64"/>
                <a:gd name="T72" fmla="*/ 2147483646 w 183"/>
                <a:gd name="T73" fmla="*/ 2147483646 h 64"/>
                <a:gd name="T74" fmla="*/ 2147483646 w 183"/>
                <a:gd name="T75" fmla="*/ 2147483646 h 64"/>
                <a:gd name="T76" fmla="*/ 2147483646 w 183"/>
                <a:gd name="T77" fmla="*/ 2147483646 h 64"/>
                <a:gd name="T78" fmla="*/ 2147483646 w 183"/>
                <a:gd name="T79" fmla="*/ 2147483646 h 64"/>
                <a:gd name="T80" fmla="*/ 2147483646 w 183"/>
                <a:gd name="T81" fmla="*/ 2147483646 h 64"/>
                <a:gd name="T82" fmla="*/ 2147483646 w 183"/>
                <a:gd name="T83" fmla="*/ 2147483646 h 64"/>
                <a:gd name="T84" fmla="*/ 2147483646 w 183"/>
                <a:gd name="T85" fmla="*/ 0 h 64"/>
                <a:gd name="T86" fmla="*/ 2147483646 w 183"/>
                <a:gd name="T87" fmla="*/ 0 h 64"/>
                <a:gd name="T88" fmla="*/ 2147483646 w 183"/>
                <a:gd name="T89" fmla="*/ 2147483646 h 64"/>
                <a:gd name="T90" fmla="*/ 2147483646 w 183"/>
                <a:gd name="T91" fmla="*/ 2147483646 h 64"/>
                <a:gd name="T92" fmla="*/ 2147483646 w 183"/>
                <a:gd name="T93" fmla="*/ 2147483646 h 64"/>
                <a:gd name="T94" fmla="*/ 2147483646 w 183"/>
                <a:gd name="T95" fmla="*/ 2147483646 h 64"/>
                <a:gd name="T96" fmla="*/ 2147483646 w 183"/>
                <a:gd name="T97" fmla="*/ 2147483646 h 64"/>
                <a:gd name="T98" fmla="*/ 2147483646 w 183"/>
                <a:gd name="T99" fmla="*/ 2147483646 h 64"/>
                <a:gd name="T100" fmla="*/ 2147483646 w 183"/>
                <a:gd name="T101" fmla="*/ 2147483646 h 64"/>
                <a:gd name="T102" fmla="*/ 2147483646 w 183"/>
                <a:gd name="T103" fmla="*/ 2147483646 h 64"/>
                <a:gd name="T104" fmla="*/ 2147483646 w 183"/>
                <a:gd name="T105" fmla="*/ 2147483646 h 64"/>
                <a:gd name="T106" fmla="*/ 0 w 183"/>
                <a:gd name="T107" fmla="*/ 2147483646 h 64"/>
                <a:gd name="T108" fmla="*/ 0 w 183"/>
                <a:gd name="T109" fmla="*/ 2147483646 h 64"/>
                <a:gd name="T110" fmla="*/ 2147483646 w 183"/>
                <a:gd name="T111" fmla="*/ 2147483646 h 64"/>
                <a:gd name="T112" fmla="*/ 2147483646 w 183"/>
                <a:gd name="T113" fmla="*/ 2147483646 h 64"/>
                <a:gd name="T114" fmla="*/ 2147483646 w 183"/>
                <a:gd name="T115" fmla="*/ 2147483646 h 64"/>
                <a:gd name="T116" fmla="*/ 2147483646 w 183"/>
                <a:gd name="T117" fmla="*/ 2147483646 h 64"/>
                <a:gd name="T118" fmla="*/ 2147483646 w 183"/>
                <a:gd name="T119" fmla="*/ 2147483646 h 64"/>
                <a:gd name="T120" fmla="*/ 2147483646 w 183"/>
                <a:gd name="T121" fmla="*/ 2147483646 h 64"/>
                <a:gd name="T122" fmla="*/ 2147483646 w 183"/>
                <a:gd name="T123" fmla="*/ 2147483646 h 64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3"/>
                <a:gd name="T187" fmla="*/ 0 h 64"/>
                <a:gd name="T188" fmla="*/ 183 w 183"/>
                <a:gd name="T189" fmla="*/ 64 h 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1" name="Freeform 79"/>
            <p:cNvSpPr/>
            <p:nvPr/>
          </p:nvSpPr>
          <p:spPr bwMode="auto">
            <a:xfrm flipH="1">
              <a:off x="1761973" y="3738515"/>
              <a:ext cx="39917" cy="64014"/>
            </a:xfrm>
            <a:custGeom>
              <a:avLst/>
              <a:gdLst>
                <a:gd name="T0" fmla="*/ 2147483646 w 51"/>
                <a:gd name="T1" fmla="*/ 0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0 w 51"/>
                <a:gd name="T7" fmla="*/ 2147483646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w 51"/>
                <a:gd name="T69" fmla="*/ 0 h 53"/>
                <a:gd name="T70" fmla="*/ 0 w 51"/>
                <a:gd name="T71" fmla="*/ 0 h 53"/>
                <a:gd name="T72" fmla="*/ 0 w 51"/>
                <a:gd name="T73" fmla="*/ 0 h 53"/>
                <a:gd name="T74" fmla="*/ 0 w 51"/>
                <a:gd name="T75" fmla="*/ 0 h 53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"/>
                <a:gd name="T115" fmla="*/ 0 h 53"/>
                <a:gd name="T116" fmla="*/ 51 w 51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2" name="Freeform 80"/>
            <p:cNvSpPr/>
            <p:nvPr/>
          </p:nvSpPr>
          <p:spPr bwMode="auto">
            <a:xfrm flipH="1">
              <a:off x="1733461" y="3708642"/>
              <a:ext cx="42768" cy="46944"/>
            </a:xfrm>
            <a:custGeom>
              <a:avLst/>
              <a:gdLst>
                <a:gd name="T0" fmla="*/ 2147483646 w 52"/>
                <a:gd name="T1" fmla="*/ 0 h 42"/>
                <a:gd name="T2" fmla="*/ 2147483646 w 52"/>
                <a:gd name="T3" fmla="*/ 2147483646 h 42"/>
                <a:gd name="T4" fmla="*/ 2147483646 w 52"/>
                <a:gd name="T5" fmla="*/ 2147483646 h 42"/>
                <a:gd name="T6" fmla="*/ 0 w 52"/>
                <a:gd name="T7" fmla="*/ 2147483646 h 42"/>
                <a:gd name="T8" fmla="*/ 0 w 52"/>
                <a:gd name="T9" fmla="*/ 0 h 42"/>
                <a:gd name="T10" fmla="*/ 2147483646 w 52"/>
                <a:gd name="T11" fmla="*/ 0 h 42"/>
                <a:gd name="T12" fmla="*/ 2147483646 w 52"/>
                <a:gd name="T13" fmla="*/ 0 h 42"/>
                <a:gd name="T14" fmla="*/ 2147483646 w 52"/>
                <a:gd name="T15" fmla="*/ 0 h 42"/>
                <a:gd name="T16" fmla="*/ 2147483646 w 52"/>
                <a:gd name="T17" fmla="*/ 0 h 42"/>
                <a:gd name="T18" fmla="*/ 2147483646 w 52"/>
                <a:gd name="T19" fmla="*/ 0 h 42"/>
                <a:gd name="T20" fmla="*/ 2147483646 w 52"/>
                <a:gd name="T21" fmla="*/ 0 h 42"/>
                <a:gd name="T22" fmla="*/ 2147483646 w 52"/>
                <a:gd name="T23" fmla="*/ 0 h 42"/>
                <a:gd name="T24" fmla="*/ 2147483646 w 52"/>
                <a:gd name="T25" fmla="*/ 0 h 42"/>
                <a:gd name="T26" fmla="*/ 2147483646 w 52"/>
                <a:gd name="T27" fmla="*/ 0 h 42"/>
                <a:gd name="T28" fmla="*/ 2147483646 w 52"/>
                <a:gd name="T29" fmla="*/ 0 h 42"/>
                <a:gd name="T30" fmla="*/ 2147483646 w 52"/>
                <a:gd name="T31" fmla="*/ 0 h 42"/>
                <a:gd name="T32" fmla="*/ 2147483646 w 52"/>
                <a:gd name="T33" fmla="*/ 0 h 42"/>
                <a:gd name="T34" fmla="*/ 2147483646 w 52"/>
                <a:gd name="T35" fmla="*/ 0 h 42"/>
                <a:gd name="T36" fmla="*/ 2147483646 w 52"/>
                <a:gd name="T37" fmla="*/ 0 h 42"/>
                <a:gd name="T38" fmla="*/ 2147483646 w 52"/>
                <a:gd name="T39" fmla="*/ 0 h 42"/>
                <a:gd name="T40" fmla="*/ 2147483646 w 52"/>
                <a:gd name="T41" fmla="*/ 0 h 42"/>
                <a:gd name="T42" fmla="*/ 2147483646 w 52"/>
                <a:gd name="T43" fmla="*/ 0 h 42"/>
                <a:gd name="T44" fmla="*/ 2147483646 w 52"/>
                <a:gd name="T45" fmla="*/ 0 h 42"/>
                <a:gd name="T46" fmla="*/ 2147483646 w 52"/>
                <a:gd name="T47" fmla="*/ 0 h 42"/>
                <a:gd name="T48" fmla="*/ 2147483646 w 52"/>
                <a:gd name="T49" fmla="*/ 0 h 42"/>
                <a:gd name="T50" fmla="*/ 2147483646 w 52"/>
                <a:gd name="T51" fmla="*/ 0 h 42"/>
                <a:gd name="T52" fmla="*/ 2147483646 w 52"/>
                <a:gd name="T53" fmla="*/ 0 h 42"/>
                <a:gd name="T54" fmla="*/ 2147483646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w 52"/>
                <a:gd name="T61" fmla="*/ 0 h 42"/>
                <a:gd name="T62" fmla="*/ 0 w 52"/>
                <a:gd name="T63" fmla="*/ 0 h 42"/>
                <a:gd name="T64" fmla="*/ 0 w 52"/>
                <a:gd name="T65" fmla="*/ 0 h 42"/>
                <a:gd name="T66" fmla="*/ 0 w 52"/>
                <a:gd name="T67" fmla="*/ 0 h 42"/>
                <a:gd name="T68" fmla="*/ 17694720 60000 65536"/>
                <a:gd name="T69" fmla="*/ 0 60000 65536"/>
                <a:gd name="T70" fmla="*/ 5898240 60000 65536"/>
                <a:gd name="T71" fmla="*/ 1179648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"/>
                <a:gd name="T103" fmla="*/ 0 h 42"/>
                <a:gd name="T104" fmla="*/ 52 w 52"/>
                <a:gd name="T105" fmla="*/ 42 h 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3" name="Freeform 81"/>
            <p:cNvSpPr/>
            <p:nvPr/>
          </p:nvSpPr>
          <p:spPr bwMode="auto">
            <a:xfrm flipH="1">
              <a:off x="1719204" y="3676634"/>
              <a:ext cx="42769" cy="51211"/>
            </a:xfrm>
            <a:custGeom>
              <a:avLst/>
              <a:gdLst>
                <a:gd name="T0" fmla="*/ 2147483646 w 50"/>
                <a:gd name="T1" fmla="*/ 0 h 42"/>
                <a:gd name="T2" fmla="*/ 2147483646 w 50"/>
                <a:gd name="T3" fmla="*/ 2147483646 h 42"/>
                <a:gd name="T4" fmla="*/ 2147483646 w 50"/>
                <a:gd name="T5" fmla="*/ 2147483646 h 42"/>
                <a:gd name="T6" fmla="*/ 0 w 50"/>
                <a:gd name="T7" fmla="*/ 2147483646 h 42"/>
                <a:gd name="T8" fmla="*/ 0 w 50"/>
                <a:gd name="T9" fmla="*/ 0 h 42"/>
                <a:gd name="T10" fmla="*/ 2147483646 w 50"/>
                <a:gd name="T11" fmla="*/ 2147483646 h 42"/>
                <a:gd name="T12" fmla="*/ 2147483646 w 50"/>
                <a:gd name="T13" fmla="*/ 2147483646 h 42"/>
                <a:gd name="T14" fmla="*/ 2147483646 w 50"/>
                <a:gd name="T15" fmla="*/ 2147483646 h 42"/>
                <a:gd name="T16" fmla="*/ 2147483646 w 50"/>
                <a:gd name="T17" fmla="*/ 2147483646 h 42"/>
                <a:gd name="T18" fmla="*/ 2147483646 w 50"/>
                <a:gd name="T19" fmla="*/ 2147483646 h 42"/>
                <a:gd name="T20" fmla="*/ 2147483646 w 50"/>
                <a:gd name="T21" fmla="*/ 2147483646 h 42"/>
                <a:gd name="T22" fmla="*/ 2147483646 w 50"/>
                <a:gd name="T23" fmla="*/ 2147483646 h 42"/>
                <a:gd name="T24" fmla="*/ 2147483646 w 50"/>
                <a:gd name="T25" fmla="*/ 2147483646 h 42"/>
                <a:gd name="T26" fmla="*/ 2147483646 w 50"/>
                <a:gd name="T27" fmla="*/ 2147483646 h 42"/>
                <a:gd name="T28" fmla="*/ 2147483646 w 50"/>
                <a:gd name="T29" fmla="*/ 2147483646 h 42"/>
                <a:gd name="T30" fmla="*/ 2147483646 w 50"/>
                <a:gd name="T31" fmla="*/ 2147483646 h 42"/>
                <a:gd name="T32" fmla="*/ 2147483646 w 50"/>
                <a:gd name="T33" fmla="*/ 2147483646 h 42"/>
                <a:gd name="T34" fmla="*/ 2147483646 w 50"/>
                <a:gd name="T35" fmla="*/ 2147483646 h 42"/>
                <a:gd name="T36" fmla="*/ 2147483646 w 50"/>
                <a:gd name="T37" fmla="*/ 2147483646 h 42"/>
                <a:gd name="T38" fmla="*/ 2147483646 w 50"/>
                <a:gd name="T39" fmla="*/ 2147483646 h 42"/>
                <a:gd name="T40" fmla="*/ 2147483646 w 50"/>
                <a:gd name="T41" fmla="*/ 2147483646 h 42"/>
                <a:gd name="T42" fmla="*/ 2147483646 w 50"/>
                <a:gd name="T43" fmla="*/ 2147483646 h 42"/>
                <a:gd name="T44" fmla="*/ 2147483646 w 50"/>
                <a:gd name="T45" fmla="*/ 2147483646 h 42"/>
                <a:gd name="T46" fmla="*/ 2147483646 w 50"/>
                <a:gd name="T47" fmla="*/ 2147483646 h 42"/>
                <a:gd name="T48" fmla="*/ 2147483646 w 50"/>
                <a:gd name="T49" fmla="*/ 0 h 42"/>
                <a:gd name="T50" fmla="*/ 2147483646 w 50"/>
                <a:gd name="T51" fmla="*/ 0 h 42"/>
                <a:gd name="T52" fmla="*/ 2147483646 w 50"/>
                <a:gd name="T53" fmla="*/ 0 h 42"/>
                <a:gd name="T54" fmla="*/ 0 w 50"/>
                <a:gd name="T55" fmla="*/ 0 h 42"/>
                <a:gd name="T56" fmla="*/ 0 w 50"/>
                <a:gd name="T57" fmla="*/ 0 h 42"/>
                <a:gd name="T58" fmla="*/ 0 w 50"/>
                <a:gd name="T59" fmla="*/ 0 h 4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0"/>
                <a:gd name="T91" fmla="*/ 0 h 42"/>
                <a:gd name="T92" fmla="*/ 50 w 50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4" name="Freeform 82"/>
            <p:cNvSpPr/>
            <p:nvPr/>
          </p:nvSpPr>
          <p:spPr bwMode="auto">
            <a:xfrm flipH="1">
              <a:off x="1197430" y="4096995"/>
              <a:ext cx="504667" cy="503579"/>
            </a:xfrm>
            <a:custGeom>
              <a:avLst/>
              <a:gdLst>
                <a:gd name="T0" fmla="*/ 2147483646 w 612"/>
                <a:gd name="T1" fmla="*/ 0 h 418"/>
                <a:gd name="T2" fmla="*/ 2147483646 w 612"/>
                <a:gd name="T3" fmla="*/ 2147483646 h 418"/>
                <a:gd name="T4" fmla="*/ 2147483646 w 612"/>
                <a:gd name="T5" fmla="*/ 2147483646 h 418"/>
                <a:gd name="T6" fmla="*/ 0 w 612"/>
                <a:gd name="T7" fmla="*/ 2147483646 h 418"/>
                <a:gd name="T8" fmla="*/ 2147483646 w 612"/>
                <a:gd name="T9" fmla="*/ 2147483646 h 418"/>
                <a:gd name="T10" fmla="*/ 2147483646 w 612"/>
                <a:gd name="T11" fmla="*/ 2147483646 h 418"/>
                <a:gd name="T12" fmla="*/ 2147483646 w 612"/>
                <a:gd name="T13" fmla="*/ 2147483646 h 418"/>
                <a:gd name="T14" fmla="*/ 2147483646 w 612"/>
                <a:gd name="T15" fmla="*/ 2147483646 h 418"/>
                <a:gd name="T16" fmla="*/ 2147483646 w 612"/>
                <a:gd name="T17" fmla="*/ 2147483646 h 418"/>
                <a:gd name="T18" fmla="*/ 2147483646 w 612"/>
                <a:gd name="T19" fmla="*/ 2147483646 h 418"/>
                <a:gd name="T20" fmla="*/ 2147483646 w 612"/>
                <a:gd name="T21" fmla="*/ 2147483646 h 418"/>
                <a:gd name="T22" fmla="*/ 2147483646 w 612"/>
                <a:gd name="T23" fmla="*/ 2147483646 h 418"/>
                <a:gd name="T24" fmla="*/ 2147483646 w 612"/>
                <a:gd name="T25" fmla="*/ 2147483646 h 418"/>
                <a:gd name="T26" fmla="*/ 2147483646 w 612"/>
                <a:gd name="T27" fmla="*/ 2147483646 h 418"/>
                <a:gd name="T28" fmla="*/ 2147483646 w 612"/>
                <a:gd name="T29" fmla="*/ 2147483646 h 418"/>
                <a:gd name="T30" fmla="*/ 2147483646 w 612"/>
                <a:gd name="T31" fmla="*/ 2147483646 h 418"/>
                <a:gd name="T32" fmla="*/ 2147483646 w 612"/>
                <a:gd name="T33" fmla="*/ 2147483646 h 418"/>
                <a:gd name="T34" fmla="*/ 2147483646 w 612"/>
                <a:gd name="T35" fmla="*/ 2147483646 h 418"/>
                <a:gd name="T36" fmla="*/ 2147483646 w 612"/>
                <a:gd name="T37" fmla="*/ 2147483646 h 418"/>
                <a:gd name="T38" fmla="*/ 2147483646 w 612"/>
                <a:gd name="T39" fmla="*/ 2147483646 h 418"/>
                <a:gd name="T40" fmla="*/ 2147483646 w 612"/>
                <a:gd name="T41" fmla="*/ 2147483646 h 418"/>
                <a:gd name="T42" fmla="*/ 2147483646 w 612"/>
                <a:gd name="T43" fmla="*/ 2147483646 h 418"/>
                <a:gd name="T44" fmla="*/ 2147483646 w 612"/>
                <a:gd name="T45" fmla="*/ 2147483646 h 418"/>
                <a:gd name="T46" fmla="*/ 2147483646 w 612"/>
                <a:gd name="T47" fmla="*/ 2147483646 h 418"/>
                <a:gd name="T48" fmla="*/ 2147483646 w 612"/>
                <a:gd name="T49" fmla="*/ 2147483646 h 418"/>
                <a:gd name="T50" fmla="*/ 2147483646 w 612"/>
                <a:gd name="T51" fmla="*/ 2147483646 h 418"/>
                <a:gd name="T52" fmla="*/ 2147483646 w 612"/>
                <a:gd name="T53" fmla="*/ 2147483646 h 418"/>
                <a:gd name="T54" fmla="*/ 2147483646 w 612"/>
                <a:gd name="T55" fmla="*/ 2147483646 h 418"/>
                <a:gd name="T56" fmla="*/ 2147483646 w 612"/>
                <a:gd name="T57" fmla="*/ 2147483646 h 418"/>
                <a:gd name="T58" fmla="*/ 2147483646 w 612"/>
                <a:gd name="T59" fmla="*/ 2147483646 h 418"/>
                <a:gd name="T60" fmla="*/ 2147483646 w 612"/>
                <a:gd name="T61" fmla="*/ 2147483646 h 418"/>
                <a:gd name="T62" fmla="*/ 2147483646 w 612"/>
                <a:gd name="T63" fmla="*/ 2147483646 h 418"/>
                <a:gd name="T64" fmla="*/ 2147483646 w 612"/>
                <a:gd name="T65" fmla="*/ 2147483646 h 418"/>
                <a:gd name="T66" fmla="*/ 2147483646 w 612"/>
                <a:gd name="T67" fmla="*/ 2147483646 h 418"/>
                <a:gd name="T68" fmla="*/ 2147483646 w 612"/>
                <a:gd name="T69" fmla="*/ 2147483646 h 418"/>
                <a:gd name="T70" fmla="*/ 2147483646 w 612"/>
                <a:gd name="T71" fmla="*/ 2147483646 h 418"/>
                <a:gd name="T72" fmla="*/ 2147483646 w 612"/>
                <a:gd name="T73" fmla="*/ 2147483646 h 418"/>
                <a:gd name="T74" fmla="*/ 2147483646 w 612"/>
                <a:gd name="T75" fmla="*/ 2147483646 h 418"/>
                <a:gd name="T76" fmla="*/ 2147483646 w 612"/>
                <a:gd name="T77" fmla="*/ 2147483646 h 418"/>
                <a:gd name="T78" fmla="*/ 2147483646 w 612"/>
                <a:gd name="T79" fmla="*/ 2147483646 h 418"/>
                <a:gd name="T80" fmla="*/ 0 w 612"/>
                <a:gd name="T81" fmla="*/ 0 h 418"/>
                <a:gd name="T82" fmla="*/ 0 w 612"/>
                <a:gd name="T83" fmla="*/ 0 h 418"/>
                <a:gd name="T84" fmla="*/ 0 w 612"/>
                <a:gd name="T85" fmla="*/ 0 h 418"/>
                <a:gd name="T86" fmla="*/ 17694720 60000 65536"/>
                <a:gd name="T87" fmla="*/ 0 60000 65536"/>
                <a:gd name="T88" fmla="*/ 5898240 60000 65536"/>
                <a:gd name="T89" fmla="*/ 1179648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418"/>
                <a:gd name="T131" fmla="*/ 612 w 612"/>
                <a:gd name="T132" fmla="*/ 418 h 4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5" name="Freeform 83"/>
            <p:cNvSpPr/>
            <p:nvPr/>
          </p:nvSpPr>
          <p:spPr bwMode="auto">
            <a:xfrm flipH="1">
              <a:off x="1168917" y="3913487"/>
              <a:ext cx="444792" cy="458768"/>
            </a:xfrm>
            <a:custGeom>
              <a:avLst/>
              <a:gdLst>
                <a:gd name="T0" fmla="*/ 2147483646 w 538"/>
                <a:gd name="T1" fmla="*/ 0 h 381"/>
                <a:gd name="T2" fmla="*/ 2147483646 w 538"/>
                <a:gd name="T3" fmla="*/ 2147483646 h 381"/>
                <a:gd name="T4" fmla="*/ 2147483646 w 538"/>
                <a:gd name="T5" fmla="*/ 2147483646 h 381"/>
                <a:gd name="T6" fmla="*/ 0 w 538"/>
                <a:gd name="T7" fmla="*/ 2147483646 h 381"/>
                <a:gd name="T8" fmla="*/ 2147483646 w 538"/>
                <a:gd name="T9" fmla="*/ 0 h 381"/>
                <a:gd name="T10" fmla="*/ 2147483646 w 538"/>
                <a:gd name="T11" fmla="*/ 0 h 381"/>
                <a:gd name="T12" fmla="*/ 2147483646 w 538"/>
                <a:gd name="T13" fmla="*/ 0 h 381"/>
                <a:gd name="T14" fmla="*/ 2147483646 w 538"/>
                <a:gd name="T15" fmla="*/ 0 h 381"/>
                <a:gd name="T16" fmla="*/ 2147483646 w 538"/>
                <a:gd name="T17" fmla="*/ 0 h 381"/>
                <a:gd name="T18" fmla="*/ 2147483646 w 538"/>
                <a:gd name="T19" fmla="*/ 0 h 381"/>
                <a:gd name="T20" fmla="*/ 2147483646 w 538"/>
                <a:gd name="T21" fmla="*/ 0 h 381"/>
                <a:gd name="T22" fmla="*/ 2147483646 w 538"/>
                <a:gd name="T23" fmla="*/ 0 h 381"/>
                <a:gd name="T24" fmla="*/ 2147483646 w 538"/>
                <a:gd name="T25" fmla="*/ 0 h 381"/>
                <a:gd name="T26" fmla="*/ 2147483646 w 538"/>
                <a:gd name="T27" fmla="*/ 0 h 381"/>
                <a:gd name="T28" fmla="*/ 2147483646 w 538"/>
                <a:gd name="T29" fmla="*/ 0 h 381"/>
                <a:gd name="T30" fmla="*/ 2147483646 w 538"/>
                <a:gd name="T31" fmla="*/ 0 h 381"/>
                <a:gd name="T32" fmla="*/ 2147483646 w 538"/>
                <a:gd name="T33" fmla="*/ 0 h 381"/>
                <a:gd name="T34" fmla="*/ 2147483646 w 538"/>
                <a:gd name="T35" fmla="*/ 0 h 381"/>
                <a:gd name="T36" fmla="*/ 2147483646 w 538"/>
                <a:gd name="T37" fmla="*/ 0 h 381"/>
                <a:gd name="T38" fmla="*/ 2147483646 w 538"/>
                <a:gd name="T39" fmla="*/ 0 h 381"/>
                <a:gd name="T40" fmla="*/ 2147483646 w 538"/>
                <a:gd name="T41" fmla="*/ 0 h 381"/>
                <a:gd name="T42" fmla="*/ 2147483646 w 538"/>
                <a:gd name="T43" fmla="*/ 0 h 381"/>
                <a:gd name="T44" fmla="*/ 2147483646 w 538"/>
                <a:gd name="T45" fmla="*/ 0 h 381"/>
                <a:gd name="T46" fmla="*/ 2147483646 w 538"/>
                <a:gd name="T47" fmla="*/ 0 h 381"/>
                <a:gd name="T48" fmla="*/ 2147483646 w 538"/>
                <a:gd name="T49" fmla="*/ 0 h 381"/>
                <a:gd name="T50" fmla="*/ 2147483646 w 538"/>
                <a:gd name="T51" fmla="*/ 0 h 381"/>
                <a:gd name="T52" fmla="*/ 2147483646 w 538"/>
                <a:gd name="T53" fmla="*/ 0 h 381"/>
                <a:gd name="T54" fmla="*/ 2147483646 w 538"/>
                <a:gd name="T55" fmla="*/ 0 h 381"/>
                <a:gd name="T56" fmla="*/ 2147483646 w 538"/>
                <a:gd name="T57" fmla="*/ 0 h 381"/>
                <a:gd name="T58" fmla="*/ 2147483646 w 538"/>
                <a:gd name="T59" fmla="*/ 0 h 381"/>
                <a:gd name="T60" fmla="*/ 2147483646 w 538"/>
                <a:gd name="T61" fmla="*/ 0 h 381"/>
                <a:gd name="T62" fmla="*/ 2147483646 w 538"/>
                <a:gd name="T63" fmla="*/ 0 h 381"/>
                <a:gd name="T64" fmla="*/ 2147483646 w 538"/>
                <a:gd name="T65" fmla="*/ 0 h 381"/>
                <a:gd name="T66" fmla="*/ 2147483646 w 538"/>
                <a:gd name="T67" fmla="*/ 0 h 381"/>
                <a:gd name="T68" fmla="*/ 2147483646 w 538"/>
                <a:gd name="T69" fmla="*/ 0 h 381"/>
                <a:gd name="T70" fmla="*/ 2147483646 w 538"/>
                <a:gd name="T71" fmla="*/ 0 h 381"/>
                <a:gd name="T72" fmla="*/ 2147483646 w 538"/>
                <a:gd name="T73" fmla="*/ 0 h 381"/>
                <a:gd name="T74" fmla="*/ 2147483646 w 538"/>
                <a:gd name="T75" fmla="*/ 0 h 381"/>
                <a:gd name="T76" fmla="*/ 2147483646 w 538"/>
                <a:gd name="T77" fmla="*/ 0 h 381"/>
                <a:gd name="T78" fmla="*/ 2147483646 w 538"/>
                <a:gd name="T79" fmla="*/ 0 h 381"/>
                <a:gd name="T80" fmla="*/ 2147483646 w 538"/>
                <a:gd name="T81" fmla="*/ 0 h 381"/>
                <a:gd name="T82" fmla="*/ 2147483646 w 538"/>
                <a:gd name="T83" fmla="*/ 0 h 381"/>
                <a:gd name="T84" fmla="*/ 2147483646 w 538"/>
                <a:gd name="T85" fmla="*/ 0 h 381"/>
                <a:gd name="T86" fmla="*/ 2147483646 w 538"/>
                <a:gd name="T87" fmla="*/ 0 h 381"/>
                <a:gd name="T88" fmla="*/ 2147483646 w 538"/>
                <a:gd name="T89" fmla="*/ 0 h 381"/>
                <a:gd name="T90" fmla="*/ 2147483646 w 538"/>
                <a:gd name="T91" fmla="*/ 0 h 381"/>
                <a:gd name="T92" fmla="*/ 2147483646 w 538"/>
                <a:gd name="T93" fmla="*/ 0 h 381"/>
                <a:gd name="T94" fmla="*/ 2147483646 w 538"/>
                <a:gd name="T95" fmla="*/ 0 h 381"/>
                <a:gd name="T96" fmla="*/ 2147483646 w 538"/>
                <a:gd name="T97" fmla="*/ 0 h 381"/>
                <a:gd name="T98" fmla="*/ 2147483646 w 538"/>
                <a:gd name="T99" fmla="*/ 0 h 381"/>
                <a:gd name="T100" fmla="*/ 0 w 538"/>
                <a:gd name="T101" fmla="*/ 0 h 381"/>
                <a:gd name="T102" fmla="*/ 0 w 538"/>
                <a:gd name="T103" fmla="*/ 0 h 381"/>
                <a:gd name="T104" fmla="*/ 0 w 538"/>
                <a:gd name="T105" fmla="*/ 0 h 381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8"/>
                <a:gd name="T160" fmla="*/ 0 h 381"/>
                <a:gd name="T161" fmla="*/ 538 w 538"/>
                <a:gd name="T162" fmla="*/ 381 h 38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6" name="Freeform 84"/>
            <p:cNvSpPr/>
            <p:nvPr/>
          </p:nvSpPr>
          <p:spPr bwMode="auto">
            <a:xfrm flipH="1">
              <a:off x="684208" y="3569943"/>
              <a:ext cx="536031" cy="631608"/>
            </a:xfrm>
            <a:custGeom>
              <a:avLst/>
              <a:gdLst>
                <a:gd name="T0" fmla="*/ 2147483646 w 649"/>
                <a:gd name="T1" fmla="*/ 0 h 524"/>
                <a:gd name="T2" fmla="*/ 2147483646 w 649"/>
                <a:gd name="T3" fmla="*/ 2147483646 h 524"/>
                <a:gd name="T4" fmla="*/ 2147483646 w 649"/>
                <a:gd name="T5" fmla="*/ 2147483646 h 524"/>
                <a:gd name="T6" fmla="*/ 0 w 649"/>
                <a:gd name="T7" fmla="*/ 2147483646 h 524"/>
                <a:gd name="T8" fmla="*/ 2147483646 w 649"/>
                <a:gd name="T9" fmla="*/ 2147483646 h 524"/>
                <a:gd name="T10" fmla="*/ 2147483646 w 649"/>
                <a:gd name="T11" fmla="*/ 0 h 524"/>
                <a:gd name="T12" fmla="*/ 2147483646 w 649"/>
                <a:gd name="T13" fmla="*/ 2147483646 h 524"/>
                <a:gd name="T14" fmla="*/ 2147483646 w 649"/>
                <a:gd name="T15" fmla="*/ 2147483646 h 524"/>
                <a:gd name="T16" fmla="*/ 2147483646 w 649"/>
                <a:gd name="T17" fmla="*/ 2147483646 h 524"/>
                <a:gd name="T18" fmla="*/ 2147483646 w 649"/>
                <a:gd name="T19" fmla="*/ 2147483646 h 524"/>
                <a:gd name="T20" fmla="*/ 2147483646 w 649"/>
                <a:gd name="T21" fmla="*/ 2147483646 h 524"/>
                <a:gd name="T22" fmla="*/ 2147483646 w 649"/>
                <a:gd name="T23" fmla="*/ 2147483646 h 524"/>
                <a:gd name="T24" fmla="*/ 2147483646 w 649"/>
                <a:gd name="T25" fmla="*/ 2147483646 h 524"/>
                <a:gd name="T26" fmla="*/ 2147483646 w 649"/>
                <a:gd name="T27" fmla="*/ 2147483646 h 524"/>
                <a:gd name="T28" fmla="*/ 2147483646 w 649"/>
                <a:gd name="T29" fmla="*/ 2147483646 h 524"/>
                <a:gd name="T30" fmla="*/ 2147483646 w 649"/>
                <a:gd name="T31" fmla="*/ 2147483646 h 524"/>
                <a:gd name="T32" fmla="*/ 2147483646 w 649"/>
                <a:gd name="T33" fmla="*/ 2147483646 h 524"/>
                <a:gd name="T34" fmla="*/ 2147483646 w 649"/>
                <a:gd name="T35" fmla="*/ 2147483646 h 524"/>
                <a:gd name="T36" fmla="*/ 2147483646 w 649"/>
                <a:gd name="T37" fmla="*/ 2147483646 h 524"/>
                <a:gd name="T38" fmla="*/ 2147483646 w 649"/>
                <a:gd name="T39" fmla="*/ 2147483646 h 524"/>
                <a:gd name="T40" fmla="*/ 2147483646 w 649"/>
                <a:gd name="T41" fmla="*/ 2147483646 h 524"/>
                <a:gd name="T42" fmla="*/ 2147483646 w 649"/>
                <a:gd name="T43" fmla="*/ 2147483646 h 524"/>
                <a:gd name="T44" fmla="*/ 2147483646 w 649"/>
                <a:gd name="T45" fmla="*/ 2147483646 h 524"/>
                <a:gd name="T46" fmla="*/ 2147483646 w 649"/>
                <a:gd name="T47" fmla="*/ 2147483646 h 524"/>
                <a:gd name="T48" fmla="*/ 2147483646 w 649"/>
                <a:gd name="T49" fmla="*/ 2147483646 h 524"/>
                <a:gd name="T50" fmla="*/ 2147483646 w 649"/>
                <a:gd name="T51" fmla="*/ 2147483646 h 524"/>
                <a:gd name="T52" fmla="*/ 2147483646 w 649"/>
                <a:gd name="T53" fmla="*/ 2147483646 h 524"/>
                <a:gd name="T54" fmla="*/ 2147483646 w 649"/>
                <a:gd name="T55" fmla="*/ 2147483646 h 524"/>
                <a:gd name="T56" fmla="*/ 2147483646 w 649"/>
                <a:gd name="T57" fmla="*/ 2147483646 h 524"/>
                <a:gd name="T58" fmla="*/ 2147483646 w 649"/>
                <a:gd name="T59" fmla="*/ 2147483646 h 524"/>
                <a:gd name="T60" fmla="*/ 2147483646 w 649"/>
                <a:gd name="T61" fmla="*/ 2147483646 h 524"/>
                <a:gd name="T62" fmla="*/ 2147483646 w 649"/>
                <a:gd name="T63" fmla="*/ 2147483646 h 524"/>
                <a:gd name="T64" fmla="*/ 2147483646 w 649"/>
                <a:gd name="T65" fmla="*/ 2147483646 h 524"/>
                <a:gd name="T66" fmla="*/ 2147483646 w 649"/>
                <a:gd name="T67" fmla="*/ 2147483646 h 524"/>
                <a:gd name="T68" fmla="*/ 2147483646 w 649"/>
                <a:gd name="T69" fmla="*/ 2147483646 h 524"/>
                <a:gd name="T70" fmla="*/ 2147483646 w 649"/>
                <a:gd name="T71" fmla="*/ 2147483646 h 524"/>
                <a:gd name="T72" fmla="*/ 2147483646 w 649"/>
                <a:gd name="T73" fmla="*/ 2147483646 h 524"/>
                <a:gd name="T74" fmla="*/ 2147483646 w 649"/>
                <a:gd name="T75" fmla="*/ 2147483646 h 524"/>
                <a:gd name="T76" fmla="*/ 2147483646 w 649"/>
                <a:gd name="T77" fmla="*/ 2147483646 h 524"/>
                <a:gd name="T78" fmla="*/ 2147483646 w 649"/>
                <a:gd name="T79" fmla="*/ 2147483646 h 524"/>
                <a:gd name="T80" fmla="*/ 2147483646 w 649"/>
                <a:gd name="T81" fmla="*/ 2147483646 h 524"/>
                <a:gd name="T82" fmla="*/ 2147483646 w 649"/>
                <a:gd name="T83" fmla="*/ 2147483646 h 524"/>
                <a:gd name="T84" fmla="*/ 2147483646 w 649"/>
                <a:gd name="T85" fmla="*/ 2147483646 h 524"/>
                <a:gd name="T86" fmla="*/ 2147483646 w 649"/>
                <a:gd name="T87" fmla="*/ 2147483646 h 524"/>
                <a:gd name="T88" fmla="*/ 2147483646 w 649"/>
                <a:gd name="T89" fmla="*/ 2147483646 h 524"/>
                <a:gd name="T90" fmla="*/ 2147483646 w 649"/>
                <a:gd name="T91" fmla="*/ 2147483646 h 524"/>
                <a:gd name="T92" fmla="*/ 2147483646 w 649"/>
                <a:gd name="T93" fmla="*/ 2147483646 h 524"/>
                <a:gd name="T94" fmla="*/ 2147483646 w 649"/>
                <a:gd name="T95" fmla="*/ 2147483646 h 524"/>
                <a:gd name="T96" fmla="*/ 2147483646 w 649"/>
                <a:gd name="T97" fmla="*/ 2147483646 h 524"/>
                <a:gd name="T98" fmla="*/ 2147483646 w 649"/>
                <a:gd name="T99" fmla="*/ 2147483646 h 524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49"/>
                <a:gd name="T151" fmla="*/ 0 h 524"/>
                <a:gd name="T152" fmla="*/ 649 w 649"/>
                <a:gd name="T153" fmla="*/ 524 h 52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7" name="Freeform 85"/>
            <p:cNvSpPr/>
            <p:nvPr/>
          </p:nvSpPr>
          <p:spPr bwMode="auto">
            <a:xfrm flipH="1">
              <a:off x="1040611" y="3162386"/>
              <a:ext cx="419132" cy="958080"/>
            </a:xfrm>
            <a:custGeom>
              <a:avLst/>
              <a:gdLst>
                <a:gd name="T0" fmla="*/ 2147483646 w 509"/>
                <a:gd name="T1" fmla="*/ 0 h 792"/>
                <a:gd name="T2" fmla="*/ 2147483646 w 509"/>
                <a:gd name="T3" fmla="*/ 2147483646 h 792"/>
                <a:gd name="T4" fmla="*/ 2147483646 w 509"/>
                <a:gd name="T5" fmla="*/ 2147483646 h 792"/>
                <a:gd name="T6" fmla="*/ 0 w 509"/>
                <a:gd name="T7" fmla="*/ 2147483646 h 792"/>
                <a:gd name="T8" fmla="*/ 0 w 509"/>
                <a:gd name="T9" fmla="*/ 2147483646 h 792"/>
                <a:gd name="T10" fmla="*/ 0 w 509"/>
                <a:gd name="T11" fmla="*/ 2147483646 h 792"/>
                <a:gd name="T12" fmla="*/ 0 w 509"/>
                <a:gd name="T13" fmla="*/ 2147483646 h 792"/>
                <a:gd name="T14" fmla="*/ 0 w 509"/>
                <a:gd name="T15" fmla="*/ 2147483646 h 792"/>
                <a:gd name="T16" fmla="*/ 0 w 509"/>
                <a:gd name="T17" fmla="*/ 2147483646 h 792"/>
                <a:gd name="T18" fmla="*/ 0 w 509"/>
                <a:gd name="T19" fmla="*/ 2147483646 h 792"/>
                <a:gd name="T20" fmla="*/ 0 w 509"/>
                <a:gd name="T21" fmla="*/ 2147483646 h 792"/>
                <a:gd name="T22" fmla="*/ 0 w 509"/>
                <a:gd name="T23" fmla="*/ 2147483646 h 792"/>
                <a:gd name="T24" fmla="*/ 0 w 509"/>
                <a:gd name="T25" fmla="*/ 2147483646 h 792"/>
                <a:gd name="T26" fmla="*/ 0 w 509"/>
                <a:gd name="T27" fmla="*/ 2147483646 h 792"/>
                <a:gd name="T28" fmla="*/ 0 w 509"/>
                <a:gd name="T29" fmla="*/ 2147483646 h 792"/>
                <a:gd name="T30" fmla="*/ 0 w 509"/>
                <a:gd name="T31" fmla="*/ 2147483646 h 792"/>
                <a:gd name="T32" fmla="*/ 0 w 509"/>
                <a:gd name="T33" fmla="*/ 2147483646 h 792"/>
                <a:gd name="T34" fmla="*/ 0 w 509"/>
                <a:gd name="T35" fmla="*/ 2147483646 h 792"/>
                <a:gd name="T36" fmla="*/ 0 w 509"/>
                <a:gd name="T37" fmla="*/ 2147483646 h 792"/>
                <a:gd name="T38" fmla="*/ 0 w 509"/>
                <a:gd name="T39" fmla="*/ 2147483646 h 792"/>
                <a:gd name="T40" fmla="*/ 0 w 509"/>
                <a:gd name="T41" fmla="*/ 2147483646 h 792"/>
                <a:gd name="T42" fmla="*/ 0 w 509"/>
                <a:gd name="T43" fmla="*/ 2147483646 h 792"/>
                <a:gd name="T44" fmla="*/ 0 w 509"/>
                <a:gd name="T45" fmla="*/ 2147483646 h 792"/>
                <a:gd name="T46" fmla="*/ 0 w 509"/>
                <a:gd name="T47" fmla="*/ 2147483646 h 792"/>
                <a:gd name="T48" fmla="*/ 0 w 509"/>
                <a:gd name="T49" fmla="*/ 2147483646 h 792"/>
                <a:gd name="T50" fmla="*/ 0 w 509"/>
                <a:gd name="T51" fmla="*/ 2147483646 h 792"/>
                <a:gd name="T52" fmla="*/ 0 w 509"/>
                <a:gd name="T53" fmla="*/ 2147483646 h 792"/>
                <a:gd name="T54" fmla="*/ 0 w 509"/>
                <a:gd name="T55" fmla="*/ 2147483646 h 792"/>
                <a:gd name="T56" fmla="*/ 0 w 509"/>
                <a:gd name="T57" fmla="*/ 2147483646 h 792"/>
                <a:gd name="T58" fmla="*/ 0 w 509"/>
                <a:gd name="T59" fmla="*/ 2147483646 h 792"/>
                <a:gd name="T60" fmla="*/ 0 w 509"/>
                <a:gd name="T61" fmla="*/ 2147483646 h 792"/>
                <a:gd name="T62" fmla="*/ 0 w 509"/>
                <a:gd name="T63" fmla="*/ 2147483646 h 792"/>
                <a:gd name="T64" fmla="*/ 0 w 509"/>
                <a:gd name="T65" fmla="*/ 2147483646 h 792"/>
                <a:gd name="T66" fmla="*/ 0 w 509"/>
                <a:gd name="T67" fmla="*/ 2147483646 h 792"/>
                <a:gd name="T68" fmla="*/ 0 w 509"/>
                <a:gd name="T69" fmla="*/ 2147483646 h 792"/>
                <a:gd name="T70" fmla="*/ 0 w 509"/>
                <a:gd name="T71" fmla="*/ 2147483646 h 792"/>
                <a:gd name="T72" fmla="*/ 0 w 509"/>
                <a:gd name="T73" fmla="*/ 2147483646 h 792"/>
                <a:gd name="T74" fmla="*/ 0 w 509"/>
                <a:gd name="T75" fmla="*/ 2147483646 h 792"/>
                <a:gd name="T76" fmla="*/ 0 w 509"/>
                <a:gd name="T77" fmla="*/ 0 h 792"/>
                <a:gd name="T78" fmla="*/ 0 w 509"/>
                <a:gd name="T79" fmla="*/ 0 h 792"/>
                <a:gd name="T80" fmla="*/ 0 w 509"/>
                <a:gd name="T81" fmla="*/ 0 h 792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09"/>
                <a:gd name="T124" fmla="*/ 0 h 792"/>
                <a:gd name="T125" fmla="*/ 509 w 509"/>
                <a:gd name="T126" fmla="*/ 792 h 79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8" name="Freeform 86"/>
            <p:cNvSpPr/>
            <p:nvPr/>
          </p:nvSpPr>
          <p:spPr bwMode="auto">
            <a:xfrm flipH="1">
              <a:off x="1029206" y="3226401"/>
              <a:ext cx="159669" cy="345677"/>
            </a:xfrm>
            <a:custGeom>
              <a:avLst/>
              <a:gdLst>
                <a:gd name="T0" fmla="*/ 2147483646 w 194"/>
                <a:gd name="T1" fmla="*/ 0 h 288"/>
                <a:gd name="T2" fmla="*/ 2147483646 w 194"/>
                <a:gd name="T3" fmla="*/ 2147483646 h 288"/>
                <a:gd name="T4" fmla="*/ 2147483646 w 194"/>
                <a:gd name="T5" fmla="*/ 2147483646 h 288"/>
                <a:gd name="T6" fmla="*/ 0 w 194"/>
                <a:gd name="T7" fmla="*/ 2147483646 h 288"/>
                <a:gd name="T8" fmla="*/ 2147483646 w 194"/>
                <a:gd name="T9" fmla="*/ 0 h 288"/>
                <a:gd name="T10" fmla="*/ 2147483646 w 194"/>
                <a:gd name="T11" fmla="*/ 2147483646 h 288"/>
                <a:gd name="T12" fmla="*/ 2147483646 w 194"/>
                <a:gd name="T13" fmla="*/ 2147483646 h 288"/>
                <a:gd name="T14" fmla="*/ 2147483646 w 194"/>
                <a:gd name="T15" fmla="*/ 2147483646 h 288"/>
                <a:gd name="T16" fmla="*/ 2147483646 w 194"/>
                <a:gd name="T17" fmla="*/ 2147483646 h 288"/>
                <a:gd name="T18" fmla="*/ 2147483646 w 194"/>
                <a:gd name="T19" fmla="*/ 2147483646 h 288"/>
                <a:gd name="T20" fmla="*/ 2147483646 w 194"/>
                <a:gd name="T21" fmla="*/ 2147483646 h 288"/>
                <a:gd name="T22" fmla="*/ 2147483646 w 194"/>
                <a:gd name="T23" fmla="*/ 2147483646 h 288"/>
                <a:gd name="T24" fmla="*/ 2147483646 w 194"/>
                <a:gd name="T25" fmla="*/ 2147483646 h 288"/>
                <a:gd name="T26" fmla="*/ 2147483646 w 194"/>
                <a:gd name="T27" fmla="*/ 2147483646 h 288"/>
                <a:gd name="T28" fmla="*/ 2147483646 w 194"/>
                <a:gd name="T29" fmla="*/ 2147483646 h 288"/>
                <a:gd name="T30" fmla="*/ 2147483646 w 194"/>
                <a:gd name="T31" fmla="*/ 2147483646 h 288"/>
                <a:gd name="T32" fmla="*/ 2147483646 w 194"/>
                <a:gd name="T33" fmla="*/ 2147483646 h 288"/>
                <a:gd name="T34" fmla="*/ 2147483646 w 194"/>
                <a:gd name="T35" fmla="*/ 2147483646 h 288"/>
                <a:gd name="T36" fmla="*/ 2147483646 w 194"/>
                <a:gd name="T37" fmla="*/ 2147483646 h 288"/>
                <a:gd name="T38" fmla="*/ 2147483646 w 194"/>
                <a:gd name="T39" fmla="*/ 2147483646 h 288"/>
                <a:gd name="T40" fmla="*/ 0 w 194"/>
                <a:gd name="T41" fmla="*/ 2147483646 h 288"/>
                <a:gd name="T42" fmla="*/ 2147483646 w 194"/>
                <a:gd name="T43" fmla="*/ 2147483646 h 288"/>
                <a:gd name="T44" fmla="*/ 2147483646 w 194"/>
                <a:gd name="T45" fmla="*/ 2147483646 h 288"/>
                <a:gd name="T46" fmla="*/ 2147483646 w 194"/>
                <a:gd name="T47" fmla="*/ 2147483646 h 288"/>
                <a:gd name="T48" fmla="*/ 2147483646 w 194"/>
                <a:gd name="T49" fmla="*/ 2147483646 h 288"/>
                <a:gd name="T50" fmla="*/ 2147483646 w 194"/>
                <a:gd name="T51" fmla="*/ 2147483646 h 288"/>
                <a:gd name="T52" fmla="*/ 2147483646 w 194"/>
                <a:gd name="T53" fmla="*/ 2147483646 h 288"/>
                <a:gd name="T54" fmla="*/ 2147483646 w 194"/>
                <a:gd name="T55" fmla="*/ 2147483646 h 288"/>
                <a:gd name="T56" fmla="*/ 2147483646 w 194"/>
                <a:gd name="T57" fmla="*/ 2147483646 h 288"/>
                <a:gd name="T58" fmla="*/ 2147483646 w 194"/>
                <a:gd name="T59" fmla="*/ 2147483646 h 288"/>
                <a:gd name="T60" fmla="*/ 2147483646 w 194"/>
                <a:gd name="T61" fmla="*/ 2147483646 h 288"/>
                <a:gd name="T62" fmla="*/ 2147483646 w 194"/>
                <a:gd name="T63" fmla="*/ 2147483646 h 288"/>
                <a:gd name="T64" fmla="*/ 2147483646 w 194"/>
                <a:gd name="T65" fmla="*/ 2147483646 h 288"/>
                <a:gd name="T66" fmla="*/ 2147483646 w 194"/>
                <a:gd name="T67" fmla="*/ 2147483646 h 288"/>
                <a:gd name="T68" fmla="*/ 2147483646 w 194"/>
                <a:gd name="T69" fmla="*/ 2147483646 h 288"/>
                <a:gd name="T70" fmla="*/ 2147483646 w 194"/>
                <a:gd name="T71" fmla="*/ 2147483646 h 288"/>
                <a:gd name="T72" fmla="*/ 2147483646 w 194"/>
                <a:gd name="T73" fmla="*/ 2147483646 h 288"/>
                <a:gd name="T74" fmla="*/ 2147483646 w 194"/>
                <a:gd name="T75" fmla="*/ 2147483646 h 288"/>
                <a:gd name="T76" fmla="*/ 2147483646 w 194"/>
                <a:gd name="T77" fmla="*/ 2147483646 h 288"/>
                <a:gd name="T78" fmla="*/ 2147483646 w 194"/>
                <a:gd name="T79" fmla="*/ 2147483646 h 288"/>
                <a:gd name="T80" fmla="*/ 2147483646 w 194"/>
                <a:gd name="T81" fmla="*/ 2147483646 h 288"/>
                <a:gd name="T82" fmla="*/ 2147483646 w 194"/>
                <a:gd name="T83" fmla="*/ 2147483646 h 288"/>
                <a:gd name="T84" fmla="*/ 2147483646 w 194"/>
                <a:gd name="T85" fmla="*/ 0 h 288"/>
                <a:gd name="T86" fmla="*/ 2147483646 w 194"/>
                <a:gd name="T87" fmla="*/ 0 h 288"/>
                <a:gd name="T88" fmla="*/ 2147483646 w 194"/>
                <a:gd name="T89" fmla="*/ 0 h 288"/>
                <a:gd name="T90" fmla="*/ 2147483646 w 194"/>
                <a:gd name="T91" fmla="*/ 0 h 28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4"/>
                <a:gd name="T139" fmla="*/ 0 h 288"/>
                <a:gd name="T140" fmla="*/ 194 w 194"/>
                <a:gd name="T141" fmla="*/ 288 h 2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89" name="Freeform 87"/>
            <p:cNvSpPr/>
            <p:nvPr/>
          </p:nvSpPr>
          <p:spPr bwMode="auto">
            <a:xfrm flipH="1">
              <a:off x="1171768" y="3552873"/>
              <a:ext cx="176776" cy="72550"/>
            </a:xfrm>
            <a:custGeom>
              <a:avLst/>
              <a:gdLst>
                <a:gd name="T0" fmla="*/ 2147483646 w 215"/>
                <a:gd name="T1" fmla="*/ 0 h 60"/>
                <a:gd name="T2" fmla="*/ 2147483646 w 215"/>
                <a:gd name="T3" fmla="*/ 2147483646 h 60"/>
                <a:gd name="T4" fmla="*/ 2147483646 w 215"/>
                <a:gd name="T5" fmla="*/ 2147483646 h 60"/>
                <a:gd name="T6" fmla="*/ 0 w 215"/>
                <a:gd name="T7" fmla="*/ 2147483646 h 60"/>
                <a:gd name="T8" fmla="*/ 2147483646 w 215"/>
                <a:gd name="T9" fmla="*/ 2147483646 h 60"/>
                <a:gd name="T10" fmla="*/ 2147483646 w 215"/>
                <a:gd name="T11" fmla="*/ 2147483646 h 60"/>
                <a:gd name="T12" fmla="*/ 2147483646 w 215"/>
                <a:gd name="T13" fmla="*/ 2147483646 h 60"/>
                <a:gd name="T14" fmla="*/ 2147483646 w 215"/>
                <a:gd name="T15" fmla="*/ 2147483646 h 60"/>
                <a:gd name="T16" fmla="*/ 2147483646 w 215"/>
                <a:gd name="T17" fmla="*/ 2147483646 h 60"/>
                <a:gd name="T18" fmla="*/ 2147483646 w 215"/>
                <a:gd name="T19" fmla="*/ 2147483646 h 60"/>
                <a:gd name="T20" fmla="*/ 2147483646 w 215"/>
                <a:gd name="T21" fmla="*/ 2147483646 h 60"/>
                <a:gd name="T22" fmla="*/ 2147483646 w 215"/>
                <a:gd name="T23" fmla="*/ 2147483646 h 60"/>
                <a:gd name="T24" fmla="*/ 2147483646 w 215"/>
                <a:gd name="T25" fmla="*/ 2147483646 h 60"/>
                <a:gd name="T26" fmla="*/ 2147483646 w 215"/>
                <a:gd name="T27" fmla="*/ 2147483646 h 60"/>
                <a:gd name="T28" fmla="*/ 2147483646 w 215"/>
                <a:gd name="T29" fmla="*/ 2147483646 h 60"/>
                <a:gd name="T30" fmla="*/ 2147483646 w 215"/>
                <a:gd name="T31" fmla="*/ 2147483646 h 60"/>
                <a:gd name="T32" fmla="*/ 2147483646 w 215"/>
                <a:gd name="T33" fmla="*/ 2147483646 h 60"/>
                <a:gd name="T34" fmla="*/ 2147483646 w 215"/>
                <a:gd name="T35" fmla="*/ 2147483646 h 60"/>
                <a:gd name="T36" fmla="*/ 2147483646 w 215"/>
                <a:gd name="T37" fmla="*/ 2147483646 h 60"/>
                <a:gd name="T38" fmla="*/ 2147483646 w 215"/>
                <a:gd name="T39" fmla="*/ 2147483646 h 60"/>
                <a:gd name="T40" fmla="*/ 2147483646 w 215"/>
                <a:gd name="T41" fmla="*/ 2147483646 h 60"/>
                <a:gd name="T42" fmla="*/ 2147483646 w 215"/>
                <a:gd name="T43" fmla="*/ 2147483646 h 60"/>
                <a:gd name="T44" fmla="*/ 2147483646 w 215"/>
                <a:gd name="T45" fmla="*/ 2147483646 h 60"/>
                <a:gd name="T46" fmla="*/ 2147483646 w 215"/>
                <a:gd name="T47" fmla="*/ 2147483646 h 60"/>
                <a:gd name="T48" fmla="*/ 2147483646 w 215"/>
                <a:gd name="T49" fmla="*/ 2147483646 h 60"/>
                <a:gd name="T50" fmla="*/ 2147483646 w 215"/>
                <a:gd name="T51" fmla="*/ 0 h 60"/>
                <a:gd name="T52" fmla="*/ 2147483646 w 215"/>
                <a:gd name="T53" fmla="*/ 0 h 60"/>
                <a:gd name="T54" fmla="*/ 2147483646 w 215"/>
                <a:gd name="T55" fmla="*/ 0 h 60"/>
                <a:gd name="T56" fmla="*/ 2147483646 w 215"/>
                <a:gd name="T57" fmla="*/ 2147483646 h 60"/>
                <a:gd name="T58" fmla="*/ 2147483646 w 215"/>
                <a:gd name="T59" fmla="*/ 2147483646 h 60"/>
                <a:gd name="T60" fmla="*/ 2147483646 w 215"/>
                <a:gd name="T61" fmla="*/ 2147483646 h 60"/>
                <a:gd name="T62" fmla="*/ 2147483646 w 215"/>
                <a:gd name="T63" fmla="*/ 2147483646 h 60"/>
                <a:gd name="T64" fmla="*/ 2147483646 w 215"/>
                <a:gd name="T65" fmla="*/ 2147483646 h 60"/>
                <a:gd name="T66" fmla="*/ 2147483646 w 215"/>
                <a:gd name="T67" fmla="*/ 2147483646 h 60"/>
                <a:gd name="T68" fmla="*/ 2147483646 w 215"/>
                <a:gd name="T69" fmla="*/ 2147483646 h 60"/>
                <a:gd name="T70" fmla="*/ 2147483646 w 215"/>
                <a:gd name="T71" fmla="*/ 2147483646 h 60"/>
                <a:gd name="T72" fmla="*/ 2147483646 w 215"/>
                <a:gd name="T73" fmla="*/ 2147483646 h 60"/>
                <a:gd name="T74" fmla="*/ 2147483646 w 215"/>
                <a:gd name="T75" fmla="*/ 2147483646 h 60"/>
                <a:gd name="T76" fmla="*/ 2147483646 w 215"/>
                <a:gd name="T77" fmla="*/ 2147483646 h 60"/>
                <a:gd name="T78" fmla="*/ 2147483646 w 215"/>
                <a:gd name="T79" fmla="*/ 2147483646 h 60"/>
                <a:gd name="T80" fmla="*/ 0 w 215"/>
                <a:gd name="T81" fmla="*/ 2147483646 h 60"/>
                <a:gd name="T82" fmla="*/ 0 w 215"/>
                <a:gd name="T83" fmla="*/ 2147483646 h 60"/>
                <a:gd name="T84" fmla="*/ 0 w 215"/>
                <a:gd name="T85" fmla="*/ 2147483646 h 60"/>
                <a:gd name="T86" fmla="*/ 0 w 215"/>
                <a:gd name="T87" fmla="*/ 2147483646 h 60"/>
                <a:gd name="T88" fmla="*/ 2147483646 w 215"/>
                <a:gd name="T89" fmla="*/ 2147483646 h 60"/>
                <a:gd name="T90" fmla="*/ 2147483646 w 215"/>
                <a:gd name="T91" fmla="*/ 2147483646 h 6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60"/>
                <a:gd name="T140" fmla="*/ 215 w 215"/>
                <a:gd name="T141" fmla="*/ 60 h 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0" name="Freeform 88"/>
            <p:cNvSpPr/>
            <p:nvPr/>
          </p:nvSpPr>
          <p:spPr bwMode="auto">
            <a:xfrm flipH="1">
              <a:off x="1254454" y="3597683"/>
              <a:ext cx="105495" cy="157902"/>
            </a:xfrm>
            <a:custGeom>
              <a:avLst/>
              <a:gdLst>
                <a:gd name="T0" fmla="*/ 2147483646 w 130"/>
                <a:gd name="T1" fmla="*/ 0 h 133"/>
                <a:gd name="T2" fmla="*/ 2147483646 w 130"/>
                <a:gd name="T3" fmla="*/ 2147483646 h 133"/>
                <a:gd name="T4" fmla="*/ 2147483646 w 130"/>
                <a:gd name="T5" fmla="*/ 2147483646 h 133"/>
                <a:gd name="T6" fmla="*/ 0 w 130"/>
                <a:gd name="T7" fmla="*/ 2147483646 h 133"/>
                <a:gd name="T8" fmla="*/ 0 w 130"/>
                <a:gd name="T9" fmla="*/ 0 h 133"/>
                <a:gd name="T10" fmla="*/ 2147483646 w 130"/>
                <a:gd name="T11" fmla="*/ 0 h 133"/>
                <a:gd name="T12" fmla="*/ 2147483646 w 130"/>
                <a:gd name="T13" fmla="*/ 0 h 133"/>
                <a:gd name="T14" fmla="*/ 2147483646 w 130"/>
                <a:gd name="T15" fmla="*/ 0 h 133"/>
                <a:gd name="T16" fmla="*/ 2147483646 w 130"/>
                <a:gd name="T17" fmla="*/ 0 h 133"/>
                <a:gd name="T18" fmla="*/ 2147483646 w 130"/>
                <a:gd name="T19" fmla="*/ 0 h 133"/>
                <a:gd name="T20" fmla="*/ 2147483646 w 130"/>
                <a:gd name="T21" fmla="*/ 0 h 133"/>
                <a:gd name="T22" fmla="*/ 2147483646 w 130"/>
                <a:gd name="T23" fmla="*/ 0 h 133"/>
                <a:gd name="T24" fmla="*/ 2147483646 w 130"/>
                <a:gd name="T25" fmla="*/ 0 h 133"/>
                <a:gd name="T26" fmla="*/ 2147483646 w 130"/>
                <a:gd name="T27" fmla="*/ 0 h 133"/>
                <a:gd name="T28" fmla="*/ 2147483646 w 130"/>
                <a:gd name="T29" fmla="*/ 0 h 133"/>
                <a:gd name="T30" fmla="*/ 2147483646 w 130"/>
                <a:gd name="T31" fmla="*/ 0 h 133"/>
                <a:gd name="T32" fmla="*/ 2147483646 w 130"/>
                <a:gd name="T33" fmla="*/ 0 h 133"/>
                <a:gd name="T34" fmla="*/ 2147483646 w 130"/>
                <a:gd name="T35" fmla="*/ 0 h 133"/>
                <a:gd name="T36" fmla="*/ 2147483646 w 130"/>
                <a:gd name="T37" fmla="*/ 0 h 133"/>
                <a:gd name="T38" fmla="*/ 2147483646 w 130"/>
                <a:gd name="T39" fmla="*/ 0 h 133"/>
                <a:gd name="T40" fmla="*/ 2147483646 w 130"/>
                <a:gd name="T41" fmla="*/ 0 h 133"/>
                <a:gd name="T42" fmla="*/ 2147483646 w 130"/>
                <a:gd name="T43" fmla="*/ 0 h 133"/>
                <a:gd name="T44" fmla="*/ 2147483646 w 130"/>
                <a:gd name="T45" fmla="*/ 0 h 133"/>
                <a:gd name="T46" fmla="*/ 2147483646 w 130"/>
                <a:gd name="T47" fmla="*/ 0 h 133"/>
                <a:gd name="T48" fmla="*/ 2147483646 w 130"/>
                <a:gd name="T49" fmla="*/ 0 h 133"/>
                <a:gd name="T50" fmla="*/ 2147483646 w 130"/>
                <a:gd name="T51" fmla="*/ 0 h 133"/>
                <a:gd name="T52" fmla="*/ 2147483646 w 130"/>
                <a:gd name="T53" fmla="*/ 0 h 133"/>
                <a:gd name="T54" fmla="*/ 0 w 130"/>
                <a:gd name="T55" fmla="*/ 0 h 133"/>
                <a:gd name="T56" fmla="*/ 0 w 130"/>
                <a:gd name="T57" fmla="*/ 0 h 133"/>
                <a:gd name="T58" fmla="*/ 0 w 130"/>
                <a:gd name="T59" fmla="*/ 0 h 13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30"/>
                <a:gd name="T91" fmla="*/ 0 h 133"/>
                <a:gd name="T92" fmla="*/ 130 w 130"/>
                <a:gd name="T93" fmla="*/ 133 h 1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1" name="Freeform 89"/>
            <p:cNvSpPr/>
            <p:nvPr/>
          </p:nvSpPr>
          <p:spPr bwMode="auto">
            <a:xfrm flipH="1">
              <a:off x="1257305" y="3749183"/>
              <a:ext cx="159669" cy="332874"/>
            </a:xfrm>
            <a:custGeom>
              <a:avLst/>
              <a:gdLst>
                <a:gd name="T0" fmla="*/ 0 w 195"/>
                <a:gd name="T1" fmla="*/ 2147483646 h 275"/>
                <a:gd name="T2" fmla="*/ 2147483646 w 195"/>
                <a:gd name="T3" fmla="*/ 2147483646 h 275"/>
                <a:gd name="T4" fmla="*/ 2147483646 w 195"/>
                <a:gd name="T5" fmla="*/ 2147483646 h 275"/>
                <a:gd name="T6" fmla="*/ 2147483646 w 195"/>
                <a:gd name="T7" fmla="*/ 2147483646 h 275"/>
                <a:gd name="T8" fmla="*/ 2147483646 w 195"/>
                <a:gd name="T9" fmla="*/ 2147483646 h 275"/>
                <a:gd name="T10" fmla="*/ 2147483646 w 195"/>
                <a:gd name="T11" fmla="*/ 2147483646 h 275"/>
                <a:gd name="T12" fmla="*/ 2147483646 w 195"/>
                <a:gd name="T13" fmla="*/ 2147483646 h 275"/>
                <a:gd name="T14" fmla="*/ 2147483646 w 195"/>
                <a:gd name="T15" fmla="*/ 2147483646 h 275"/>
                <a:gd name="T16" fmla="*/ 2147483646 w 195"/>
                <a:gd name="T17" fmla="*/ 2147483646 h 275"/>
                <a:gd name="T18" fmla="*/ 2147483646 w 195"/>
                <a:gd name="T19" fmla="*/ 2147483646 h 275"/>
                <a:gd name="T20" fmla="*/ 2147483646 w 195"/>
                <a:gd name="T21" fmla="*/ 2147483646 h 275"/>
                <a:gd name="T22" fmla="*/ 2147483646 w 195"/>
                <a:gd name="T23" fmla="*/ 2147483646 h 275"/>
                <a:gd name="T24" fmla="*/ 2147483646 w 195"/>
                <a:gd name="T25" fmla="*/ 2147483646 h 275"/>
                <a:gd name="T26" fmla="*/ 2147483646 w 195"/>
                <a:gd name="T27" fmla="*/ 2147483646 h 275"/>
                <a:gd name="T28" fmla="*/ 2147483646 w 195"/>
                <a:gd name="T29" fmla="*/ 2147483646 h 275"/>
                <a:gd name="T30" fmla="*/ 2147483646 w 195"/>
                <a:gd name="T31" fmla="*/ 2147483646 h 275"/>
                <a:gd name="T32" fmla="*/ 2147483646 w 195"/>
                <a:gd name="T33" fmla="*/ 2147483646 h 275"/>
                <a:gd name="T34" fmla="*/ 2147483646 w 195"/>
                <a:gd name="T35" fmla="*/ 2147483646 h 275"/>
                <a:gd name="T36" fmla="*/ 2147483646 w 195"/>
                <a:gd name="T37" fmla="*/ 2147483646 h 275"/>
                <a:gd name="T38" fmla="*/ 2147483646 w 195"/>
                <a:gd name="T39" fmla="*/ 2147483646 h 275"/>
                <a:gd name="T40" fmla="*/ 2147483646 w 195"/>
                <a:gd name="T41" fmla="*/ 2147483646 h 275"/>
                <a:gd name="T42" fmla="*/ 2147483646 w 195"/>
                <a:gd name="T43" fmla="*/ 2147483646 h 275"/>
                <a:gd name="T44" fmla="*/ 2147483646 w 195"/>
                <a:gd name="T45" fmla="*/ 2147483646 h 275"/>
                <a:gd name="T46" fmla="*/ 2147483646 w 195"/>
                <a:gd name="T47" fmla="*/ 2147483646 h 275"/>
                <a:gd name="T48" fmla="*/ 2147483646 w 195"/>
                <a:gd name="T49" fmla="*/ 2147483646 h 275"/>
                <a:gd name="T50" fmla="*/ 2147483646 w 195"/>
                <a:gd name="T51" fmla="*/ 2147483646 h 275"/>
                <a:gd name="T52" fmla="*/ 2147483646 w 195"/>
                <a:gd name="T53" fmla="*/ 2147483646 h 275"/>
                <a:gd name="T54" fmla="*/ 2147483646 w 195"/>
                <a:gd name="T55" fmla="*/ 2147483646 h 275"/>
                <a:gd name="T56" fmla="*/ 2147483646 w 195"/>
                <a:gd name="T57" fmla="*/ 2147483646 h 275"/>
                <a:gd name="T58" fmla="*/ 2147483646 w 195"/>
                <a:gd name="T59" fmla="*/ 2147483646 h 275"/>
                <a:gd name="T60" fmla="*/ 2147483646 w 195"/>
                <a:gd name="T61" fmla="*/ 2147483646 h 275"/>
                <a:gd name="T62" fmla="*/ 2147483646 w 195"/>
                <a:gd name="T63" fmla="*/ 2147483646 h 275"/>
                <a:gd name="T64" fmla="*/ 2147483646 w 195"/>
                <a:gd name="T65" fmla="*/ 2147483646 h 275"/>
                <a:gd name="T66" fmla="*/ 2147483646 w 195"/>
                <a:gd name="T67" fmla="*/ 2147483646 h 275"/>
                <a:gd name="T68" fmla="*/ 2147483646 w 195"/>
                <a:gd name="T69" fmla="*/ 2147483646 h 275"/>
                <a:gd name="T70" fmla="*/ 2147483646 w 195"/>
                <a:gd name="T71" fmla="*/ 0 h 275"/>
                <a:gd name="T72" fmla="*/ 2147483646 w 195"/>
                <a:gd name="T73" fmla="*/ 2147483646 h 275"/>
                <a:gd name="T74" fmla="*/ 2147483646 w 195"/>
                <a:gd name="T75" fmla="*/ 2147483646 h 275"/>
                <a:gd name="T76" fmla="*/ 2147483646 w 195"/>
                <a:gd name="T77" fmla="*/ 2147483646 h 275"/>
                <a:gd name="T78" fmla="*/ 2147483646 w 195"/>
                <a:gd name="T79" fmla="*/ 2147483646 h 275"/>
                <a:gd name="T80" fmla="*/ 2147483646 w 195"/>
                <a:gd name="T81" fmla="*/ 2147483646 h 275"/>
                <a:gd name="T82" fmla="*/ 2147483646 w 195"/>
                <a:gd name="T83" fmla="*/ 2147483646 h 275"/>
                <a:gd name="T84" fmla="*/ 2147483646 w 195"/>
                <a:gd name="T85" fmla="*/ 2147483646 h 275"/>
                <a:gd name="T86" fmla="*/ 2147483646 w 195"/>
                <a:gd name="T87" fmla="*/ 2147483646 h 275"/>
                <a:gd name="T88" fmla="*/ 2147483646 w 195"/>
                <a:gd name="T89" fmla="*/ 2147483646 h 275"/>
                <a:gd name="T90" fmla="*/ 2147483646 w 195"/>
                <a:gd name="T91" fmla="*/ 2147483646 h 275"/>
                <a:gd name="T92" fmla="*/ 2147483646 w 195"/>
                <a:gd name="T93" fmla="*/ 2147483646 h 275"/>
                <a:gd name="T94" fmla="*/ 2147483646 w 195"/>
                <a:gd name="T95" fmla="*/ 2147483646 h 275"/>
                <a:gd name="T96" fmla="*/ 2147483646 w 195"/>
                <a:gd name="T97" fmla="*/ 2147483646 h 275"/>
                <a:gd name="T98" fmla="*/ 2147483646 w 195"/>
                <a:gd name="T99" fmla="*/ 2147483646 h 275"/>
                <a:gd name="T100" fmla="*/ 2147483646 w 195"/>
                <a:gd name="T101" fmla="*/ 2147483646 h 275"/>
                <a:gd name="T102" fmla="*/ 2147483646 w 195"/>
                <a:gd name="T103" fmla="*/ 2147483646 h 275"/>
                <a:gd name="T104" fmla="*/ 2147483646 w 195"/>
                <a:gd name="T105" fmla="*/ 2147483646 h 275"/>
                <a:gd name="T106" fmla="*/ 2147483646 w 195"/>
                <a:gd name="T107" fmla="*/ 2147483646 h 275"/>
                <a:gd name="T108" fmla="*/ 2147483646 w 195"/>
                <a:gd name="T109" fmla="*/ 2147483646 h 275"/>
                <a:gd name="T110" fmla="*/ 2147483646 w 195"/>
                <a:gd name="T111" fmla="*/ 2147483646 h 275"/>
                <a:gd name="T112" fmla="*/ 0 w 195"/>
                <a:gd name="T113" fmla="*/ 2147483646 h 2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275"/>
                <a:gd name="T173" fmla="*/ 195 w 195"/>
                <a:gd name="T174" fmla="*/ 275 h 27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2" name="Freeform 90"/>
            <p:cNvSpPr/>
            <p:nvPr/>
          </p:nvSpPr>
          <p:spPr bwMode="auto">
            <a:xfrm flipH="1">
              <a:off x="1824700" y="3495261"/>
              <a:ext cx="111197" cy="117359"/>
            </a:xfrm>
            <a:custGeom>
              <a:avLst/>
              <a:gdLst>
                <a:gd name="T0" fmla="*/ 2147483646 w 135"/>
                <a:gd name="T1" fmla="*/ 0 h 97"/>
                <a:gd name="T2" fmla="*/ 2147483646 w 135"/>
                <a:gd name="T3" fmla="*/ 2147483646 h 97"/>
                <a:gd name="T4" fmla="*/ 2147483646 w 135"/>
                <a:gd name="T5" fmla="*/ 2147483646 h 97"/>
                <a:gd name="T6" fmla="*/ 0 w 135"/>
                <a:gd name="T7" fmla="*/ 2147483646 h 97"/>
                <a:gd name="T8" fmla="*/ 0 w 135"/>
                <a:gd name="T9" fmla="*/ 0 h 97"/>
                <a:gd name="T10" fmla="*/ 2147483646 w 135"/>
                <a:gd name="T11" fmla="*/ 0 h 97"/>
                <a:gd name="T12" fmla="*/ 2147483646 w 135"/>
                <a:gd name="T13" fmla="*/ 0 h 97"/>
                <a:gd name="T14" fmla="*/ 2147483646 w 135"/>
                <a:gd name="T15" fmla="*/ 0 h 97"/>
                <a:gd name="T16" fmla="*/ 2147483646 w 135"/>
                <a:gd name="T17" fmla="*/ 0 h 97"/>
                <a:gd name="T18" fmla="*/ 2147483646 w 135"/>
                <a:gd name="T19" fmla="*/ 0 h 97"/>
                <a:gd name="T20" fmla="*/ 2147483646 w 135"/>
                <a:gd name="T21" fmla="*/ 0 h 97"/>
                <a:gd name="T22" fmla="*/ 2147483646 w 135"/>
                <a:gd name="T23" fmla="*/ 0 h 97"/>
                <a:gd name="T24" fmla="*/ 2147483646 w 135"/>
                <a:gd name="T25" fmla="*/ 0 h 97"/>
                <a:gd name="T26" fmla="*/ 2147483646 w 135"/>
                <a:gd name="T27" fmla="*/ 0 h 97"/>
                <a:gd name="T28" fmla="*/ 2147483646 w 135"/>
                <a:gd name="T29" fmla="*/ 0 h 97"/>
                <a:gd name="T30" fmla="*/ 2147483646 w 135"/>
                <a:gd name="T31" fmla="*/ 0 h 97"/>
                <a:gd name="T32" fmla="*/ 2147483646 w 135"/>
                <a:gd name="T33" fmla="*/ 0 h 97"/>
                <a:gd name="T34" fmla="*/ 2147483646 w 135"/>
                <a:gd name="T35" fmla="*/ 0 h 97"/>
                <a:gd name="T36" fmla="*/ 2147483646 w 135"/>
                <a:gd name="T37" fmla="*/ 0 h 97"/>
                <a:gd name="T38" fmla="*/ 2147483646 w 135"/>
                <a:gd name="T39" fmla="*/ 0 h 97"/>
                <a:gd name="T40" fmla="*/ 2147483646 w 135"/>
                <a:gd name="T41" fmla="*/ 0 h 97"/>
                <a:gd name="T42" fmla="*/ 2147483646 w 135"/>
                <a:gd name="T43" fmla="*/ 0 h 97"/>
                <a:gd name="T44" fmla="*/ 2147483646 w 135"/>
                <a:gd name="T45" fmla="*/ 0 h 97"/>
                <a:gd name="T46" fmla="*/ 2147483646 w 135"/>
                <a:gd name="T47" fmla="*/ 0 h 97"/>
                <a:gd name="T48" fmla="*/ 2147483646 w 135"/>
                <a:gd name="T49" fmla="*/ 0 h 97"/>
                <a:gd name="T50" fmla="*/ 2147483646 w 135"/>
                <a:gd name="T51" fmla="*/ 0 h 97"/>
                <a:gd name="T52" fmla="*/ 2147483646 w 135"/>
                <a:gd name="T53" fmla="*/ 0 h 97"/>
                <a:gd name="T54" fmla="*/ 2147483646 w 135"/>
                <a:gd name="T55" fmla="*/ 0 h 97"/>
                <a:gd name="T56" fmla="*/ 2147483646 w 135"/>
                <a:gd name="T57" fmla="*/ 0 h 97"/>
                <a:gd name="T58" fmla="*/ 2147483646 w 135"/>
                <a:gd name="T59" fmla="*/ 0 h 97"/>
                <a:gd name="T60" fmla="*/ 2147483646 w 135"/>
                <a:gd name="T61" fmla="*/ 0 h 97"/>
                <a:gd name="T62" fmla="*/ 2147483646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w 135"/>
                <a:gd name="T69" fmla="*/ 0 h 97"/>
                <a:gd name="T70" fmla="*/ 0 w 135"/>
                <a:gd name="T71" fmla="*/ 0 h 97"/>
                <a:gd name="T72" fmla="*/ 0 w 135"/>
                <a:gd name="T73" fmla="*/ 0 h 97"/>
                <a:gd name="T74" fmla="*/ 0 w 135"/>
                <a:gd name="T75" fmla="*/ 0 h 97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97"/>
                <a:gd name="T116" fmla="*/ 135 w 135"/>
                <a:gd name="T117" fmla="*/ 97 h 9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3" name="Freeform 91"/>
            <p:cNvSpPr/>
            <p:nvPr/>
          </p:nvSpPr>
          <p:spPr bwMode="auto">
            <a:xfrm flipH="1">
              <a:off x="1764824" y="3595549"/>
              <a:ext cx="79834" cy="81085"/>
            </a:xfrm>
            <a:custGeom>
              <a:avLst/>
              <a:gdLst>
                <a:gd name="T0" fmla="*/ 2147483646 w 95"/>
                <a:gd name="T1" fmla="*/ 0 h 68"/>
                <a:gd name="T2" fmla="*/ 2147483646 w 95"/>
                <a:gd name="T3" fmla="*/ 2147483646 h 68"/>
                <a:gd name="T4" fmla="*/ 2147483646 w 95"/>
                <a:gd name="T5" fmla="*/ 2147483646 h 68"/>
                <a:gd name="T6" fmla="*/ 0 w 95"/>
                <a:gd name="T7" fmla="*/ 2147483646 h 68"/>
                <a:gd name="T8" fmla="*/ 0 w 95"/>
                <a:gd name="T9" fmla="*/ 0 h 68"/>
                <a:gd name="T10" fmla="*/ 2147483646 w 95"/>
                <a:gd name="T11" fmla="*/ 2147483646 h 68"/>
                <a:gd name="T12" fmla="*/ 2147483646 w 95"/>
                <a:gd name="T13" fmla="*/ 2147483646 h 68"/>
                <a:gd name="T14" fmla="*/ 2147483646 w 95"/>
                <a:gd name="T15" fmla="*/ 2147483646 h 68"/>
                <a:gd name="T16" fmla="*/ 2147483646 w 95"/>
                <a:gd name="T17" fmla="*/ 2147483646 h 68"/>
                <a:gd name="T18" fmla="*/ 2147483646 w 95"/>
                <a:gd name="T19" fmla="*/ 2147483646 h 68"/>
                <a:gd name="T20" fmla="*/ 2147483646 w 95"/>
                <a:gd name="T21" fmla="*/ 2147483646 h 68"/>
                <a:gd name="T22" fmla="*/ 2147483646 w 95"/>
                <a:gd name="T23" fmla="*/ 2147483646 h 68"/>
                <a:gd name="T24" fmla="*/ 2147483646 w 95"/>
                <a:gd name="T25" fmla="*/ 2147483646 h 68"/>
                <a:gd name="T26" fmla="*/ 2147483646 w 95"/>
                <a:gd name="T27" fmla="*/ 2147483646 h 68"/>
                <a:gd name="T28" fmla="*/ 2147483646 w 95"/>
                <a:gd name="T29" fmla="*/ 2147483646 h 68"/>
                <a:gd name="T30" fmla="*/ 2147483646 w 95"/>
                <a:gd name="T31" fmla="*/ 2147483646 h 68"/>
                <a:gd name="T32" fmla="*/ 2147483646 w 95"/>
                <a:gd name="T33" fmla="*/ 2147483646 h 68"/>
                <a:gd name="T34" fmla="*/ 2147483646 w 95"/>
                <a:gd name="T35" fmla="*/ 2147483646 h 68"/>
                <a:gd name="T36" fmla="*/ 2147483646 w 95"/>
                <a:gd name="T37" fmla="*/ 2147483646 h 68"/>
                <a:gd name="T38" fmla="*/ 2147483646 w 95"/>
                <a:gd name="T39" fmla="*/ 2147483646 h 68"/>
                <a:gd name="T40" fmla="*/ 2147483646 w 95"/>
                <a:gd name="T41" fmla="*/ 2147483646 h 68"/>
                <a:gd name="T42" fmla="*/ 2147483646 w 95"/>
                <a:gd name="T43" fmla="*/ 2147483646 h 68"/>
                <a:gd name="T44" fmla="*/ 2147483646 w 95"/>
                <a:gd name="T45" fmla="*/ 2147483646 h 68"/>
                <a:gd name="T46" fmla="*/ 2147483646 w 95"/>
                <a:gd name="T47" fmla="*/ 2147483646 h 68"/>
                <a:gd name="T48" fmla="*/ 2147483646 w 95"/>
                <a:gd name="T49" fmla="*/ 2147483646 h 68"/>
                <a:gd name="T50" fmla="*/ 2147483646 w 95"/>
                <a:gd name="T51" fmla="*/ 2147483646 h 68"/>
                <a:gd name="T52" fmla="*/ 2147483646 w 95"/>
                <a:gd name="T53" fmla="*/ 2147483646 h 68"/>
                <a:gd name="T54" fmla="*/ 2147483646 w 95"/>
                <a:gd name="T55" fmla="*/ 2147483646 h 68"/>
                <a:gd name="T56" fmla="*/ 2147483646 w 95"/>
                <a:gd name="T57" fmla="*/ 2147483646 h 68"/>
                <a:gd name="T58" fmla="*/ 2147483646 w 95"/>
                <a:gd name="T59" fmla="*/ 2147483646 h 68"/>
                <a:gd name="T60" fmla="*/ 2147483646 w 95"/>
                <a:gd name="T61" fmla="*/ 2147483646 h 68"/>
                <a:gd name="T62" fmla="*/ 2147483646 w 95"/>
                <a:gd name="T63" fmla="*/ 2147483646 h 68"/>
                <a:gd name="T64" fmla="*/ 2147483646 w 95"/>
                <a:gd name="T65" fmla="*/ 2147483646 h 68"/>
                <a:gd name="T66" fmla="*/ 2147483646 w 95"/>
                <a:gd name="T67" fmla="*/ 2147483646 h 68"/>
                <a:gd name="T68" fmla="*/ 2147483646 w 95"/>
                <a:gd name="T69" fmla="*/ 2147483646 h 68"/>
                <a:gd name="T70" fmla="*/ 2147483646 w 95"/>
                <a:gd name="T71" fmla="*/ 2147483646 h 68"/>
                <a:gd name="T72" fmla="*/ 2147483646 w 95"/>
                <a:gd name="T73" fmla="*/ 2147483646 h 68"/>
                <a:gd name="T74" fmla="*/ 2147483646 w 95"/>
                <a:gd name="T75" fmla="*/ 2147483646 h 68"/>
                <a:gd name="T76" fmla="*/ 2147483646 w 95"/>
                <a:gd name="T77" fmla="*/ 2147483646 h 68"/>
                <a:gd name="T78" fmla="*/ 2147483646 w 95"/>
                <a:gd name="T79" fmla="*/ 2147483646 h 68"/>
                <a:gd name="T80" fmla="*/ 2147483646 w 95"/>
                <a:gd name="T81" fmla="*/ 0 h 68"/>
                <a:gd name="T82" fmla="*/ 0 w 95"/>
                <a:gd name="T83" fmla="*/ 0 h 68"/>
                <a:gd name="T84" fmla="*/ 0 w 95"/>
                <a:gd name="T85" fmla="*/ 0 h 68"/>
                <a:gd name="T86" fmla="*/ 0 w 95"/>
                <a:gd name="T87" fmla="*/ 0 h 68"/>
                <a:gd name="T88" fmla="*/ 0 w 95"/>
                <a:gd name="T89" fmla="*/ 0 h 68"/>
                <a:gd name="T90" fmla="*/ 0 w 95"/>
                <a:gd name="T91" fmla="*/ 0 h 6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5"/>
                <a:gd name="T139" fmla="*/ 0 h 68"/>
                <a:gd name="T140" fmla="*/ 95 w 95"/>
                <a:gd name="T141" fmla="*/ 68 h 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4" name="Freeform 92"/>
            <p:cNvSpPr/>
            <p:nvPr/>
          </p:nvSpPr>
          <p:spPr bwMode="auto">
            <a:xfrm flipH="1">
              <a:off x="1844658" y="3051428"/>
              <a:ext cx="316488" cy="610270"/>
            </a:xfrm>
            <a:custGeom>
              <a:avLst/>
              <a:gdLst>
                <a:gd name="T0" fmla="*/ 2147483646 w 385"/>
                <a:gd name="T1" fmla="*/ 0 h 506"/>
                <a:gd name="T2" fmla="*/ 2147483646 w 385"/>
                <a:gd name="T3" fmla="*/ 2147483646 h 506"/>
                <a:gd name="T4" fmla="*/ 2147483646 w 385"/>
                <a:gd name="T5" fmla="*/ 2147483646 h 506"/>
                <a:gd name="T6" fmla="*/ 0 w 385"/>
                <a:gd name="T7" fmla="*/ 2147483646 h 506"/>
                <a:gd name="T8" fmla="*/ 0 w 385"/>
                <a:gd name="T9" fmla="*/ 2147483646 h 506"/>
                <a:gd name="T10" fmla="*/ 0 w 385"/>
                <a:gd name="T11" fmla="*/ 2147483646 h 506"/>
                <a:gd name="T12" fmla="*/ 0 w 385"/>
                <a:gd name="T13" fmla="*/ 2147483646 h 506"/>
                <a:gd name="T14" fmla="*/ 0 w 385"/>
                <a:gd name="T15" fmla="*/ 2147483646 h 506"/>
                <a:gd name="T16" fmla="*/ 0 w 385"/>
                <a:gd name="T17" fmla="*/ 2147483646 h 506"/>
                <a:gd name="T18" fmla="*/ 0 w 385"/>
                <a:gd name="T19" fmla="*/ 2147483646 h 506"/>
                <a:gd name="T20" fmla="*/ 0 w 385"/>
                <a:gd name="T21" fmla="*/ 2147483646 h 506"/>
                <a:gd name="T22" fmla="*/ 0 w 385"/>
                <a:gd name="T23" fmla="*/ 2147483646 h 506"/>
                <a:gd name="T24" fmla="*/ 0 w 385"/>
                <a:gd name="T25" fmla="*/ 2147483646 h 506"/>
                <a:gd name="T26" fmla="*/ 0 w 385"/>
                <a:gd name="T27" fmla="*/ 2147483646 h 506"/>
                <a:gd name="T28" fmla="*/ 0 w 385"/>
                <a:gd name="T29" fmla="*/ 2147483646 h 506"/>
                <a:gd name="T30" fmla="*/ 0 w 385"/>
                <a:gd name="T31" fmla="*/ 2147483646 h 506"/>
                <a:gd name="T32" fmla="*/ 0 w 385"/>
                <a:gd name="T33" fmla="*/ 2147483646 h 506"/>
                <a:gd name="T34" fmla="*/ 0 w 385"/>
                <a:gd name="T35" fmla="*/ 2147483646 h 506"/>
                <a:gd name="T36" fmla="*/ 0 w 385"/>
                <a:gd name="T37" fmla="*/ 2147483646 h 506"/>
                <a:gd name="T38" fmla="*/ 0 w 385"/>
                <a:gd name="T39" fmla="*/ 2147483646 h 506"/>
                <a:gd name="T40" fmla="*/ 0 w 385"/>
                <a:gd name="T41" fmla="*/ 2147483646 h 506"/>
                <a:gd name="T42" fmla="*/ 0 w 385"/>
                <a:gd name="T43" fmla="*/ 2147483646 h 506"/>
                <a:gd name="T44" fmla="*/ 0 w 385"/>
                <a:gd name="T45" fmla="*/ 2147483646 h 506"/>
                <a:gd name="T46" fmla="*/ 0 w 385"/>
                <a:gd name="T47" fmla="*/ 2147483646 h 506"/>
                <a:gd name="T48" fmla="*/ 0 w 385"/>
                <a:gd name="T49" fmla="*/ 2147483646 h 506"/>
                <a:gd name="T50" fmla="*/ 0 w 385"/>
                <a:gd name="T51" fmla="*/ 2147483646 h 506"/>
                <a:gd name="T52" fmla="*/ 0 w 385"/>
                <a:gd name="T53" fmla="*/ 2147483646 h 506"/>
                <a:gd name="T54" fmla="*/ 0 w 385"/>
                <a:gd name="T55" fmla="*/ 2147483646 h 506"/>
                <a:gd name="T56" fmla="*/ 0 w 385"/>
                <a:gd name="T57" fmla="*/ 2147483646 h 506"/>
                <a:gd name="T58" fmla="*/ 0 w 385"/>
                <a:gd name="T59" fmla="*/ 2147483646 h 506"/>
                <a:gd name="T60" fmla="*/ 0 w 385"/>
                <a:gd name="T61" fmla="*/ 2147483646 h 506"/>
                <a:gd name="T62" fmla="*/ 0 w 385"/>
                <a:gd name="T63" fmla="*/ 2147483646 h 506"/>
                <a:gd name="T64" fmla="*/ 0 w 385"/>
                <a:gd name="T65" fmla="*/ 2147483646 h 506"/>
                <a:gd name="T66" fmla="*/ 0 w 385"/>
                <a:gd name="T67" fmla="*/ 2147483646 h 506"/>
                <a:gd name="T68" fmla="*/ 0 w 385"/>
                <a:gd name="T69" fmla="*/ 2147483646 h 506"/>
                <a:gd name="T70" fmla="*/ 0 w 385"/>
                <a:gd name="T71" fmla="*/ 2147483646 h 506"/>
                <a:gd name="T72" fmla="*/ 0 w 385"/>
                <a:gd name="T73" fmla="*/ 0 h 506"/>
                <a:gd name="T74" fmla="*/ 0 w 385"/>
                <a:gd name="T75" fmla="*/ 0 h 506"/>
                <a:gd name="T76" fmla="*/ 0 w 385"/>
                <a:gd name="T77" fmla="*/ 0 h 506"/>
                <a:gd name="T78" fmla="*/ 17694720 60000 65536"/>
                <a:gd name="T79" fmla="*/ 0 60000 65536"/>
                <a:gd name="T80" fmla="*/ 5898240 60000 65536"/>
                <a:gd name="T81" fmla="*/ 1179648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85"/>
                <a:gd name="T118" fmla="*/ 0 h 506"/>
                <a:gd name="T119" fmla="*/ 385 w 385"/>
                <a:gd name="T120" fmla="*/ 506 h 50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5" name="Freeform 93"/>
            <p:cNvSpPr/>
            <p:nvPr/>
          </p:nvSpPr>
          <p:spPr bwMode="auto">
            <a:xfrm flipH="1">
              <a:off x="1308627" y="3034358"/>
              <a:ext cx="62727" cy="36274"/>
            </a:xfrm>
            <a:custGeom>
              <a:avLst/>
              <a:gdLst>
                <a:gd name="T0" fmla="*/ 2147483646 w 76"/>
                <a:gd name="T1" fmla="*/ 0 h 30"/>
                <a:gd name="T2" fmla="*/ 2147483646 w 76"/>
                <a:gd name="T3" fmla="*/ 2147483646 h 30"/>
                <a:gd name="T4" fmla="*/ 2147483646 w 76"/>
                <a:gd name="T5" fmla="*/ 2147483646 h 30"/>
                <a:gd name="T6" fmla="*/ 0 w 76"/>
                <a:gd name="T7" fmla="*/ 2147483646 h 30"/>
                <a:gd name="T8" fmla="*/ 0 w 76"/>
                <a:gd name="T9" fmla="*/ 0 h 30"/>
                <a:gd name="T10" fmla="*/ 2147483646 w 76"/>
                <a:gd name="T11" fmla="*/ 2147483646 h 30"/>
                <a:gd name="T12" fmla="*/ 2147483646 w 76"/>
                <a:gd name="T13" fmla="*/ 2147483646 h 30"/>
                <a:gd name="T14" fmla="*/ 2147483646 w 76"/>
                <a:gd name="T15" fmla="*/ 2147483646 h 30"/>
                <a:gd name="T16" fmla="*/ 2147483646 w 76"/>
                <a:gd name="T17" fmla="*/ 2147483646 h 30"/>
                <a:gd name="T18" fmla="*/ 2147483646 w 76"/>
                <a:gd name="T19" fmla="*/ 2147483646 h 30"/>
                <a:gd name="T20" fmla="*/ 2147483646 w 76"/>
                <a:gd name="T21" fmla="*/ 2147483646 h 30"/>
                <a:gd name="T22" fmla="*/ 2147483646 w 76"/>
                <a:gd name="T23" fmla="*/ 2147483646 h 30"/>
                <a:gd name="T24" fmla="*/ 2147483646 w 76"/>
                <a:gd name="T25" fmla="*/ 2147483646 h 30"/>
                <a:gd name="T26" fmla="*/ 2147483646 w 76"/>
                <a:gd name="T27" fmla="*/ 2147483646 h 30"/>
                <a:gd name="T28" fmla="*/ 2147483646 w 76"/>
                <a:gd name="T29" fmla="*/ 2147483646 h 30"/>
                <a:gd name="T30" fmla="*/ 2147483646 w 76"/>
                <a:gd name="T31" fmla="*/ 2147483646 h 30"/>
                <a:gd name="T32" fmla="*/ 2147483646 w 76"/>
                <a:gd name="T33" fmla="*/ 2147483646 h 30"/>
                <a:gd name="T34" fmla="*/ 2147483646 w 76"/>
                <a:gd name="T35" fmla="*/ 2147483646 h 30"/>
                <a:gd name="T36" fmla="*/ 2147483646 w 76"/>
                <a:gd name="T37" fmla="*/ 2147483646 h 30"/>
                <a:gd name="T38" fmla="*/ 2147483646 w 76"/>
                <a:gd name="T39" fmla="*/ 2147483646 h 30"/>
                <a:gd name="T40" fmla="*/ 2147483646 w 76"/>
                <a:gd name="T41" fmla="*/ 2147483646 h 30"/>
                <a:gd name="T42" fmla="*/ 2147483646 w 76"/>
                <a:gd name="T43" fmla="*/ 2147483646 h 30"/>
                <a:gd name="T44" fmla="*/ 2147483646 w 76"/>
                <a:gd name="T45" fmla="*/ 2147483646 h 30"/>
                <a:gd name="T46" fmla="*/ 2147483646 w 76"/>
                <a:gd name="T47" fmla="*/ 2147483646 h 30"/>
                <a:gd name="T48" fmla="*/ 2147483646 w 76"/>
                <a:gd name="T49" fmla="*/ 2147483646 h 30"/>
                <a:gd name="T50" fmla="*/ 2147483646 w 76"/>
                <a:gd name="T51" fmla="*/ 2147483646 h 30"/>
                <a:gd name="T52" fmla="*/ 2147483646 w 76"/>
                <a:gd name="T53" fmla="*/ 2147483646 h 30"/>
                <a:gd name="T54" fmla="*/ 2147483646 w 76"/>
                <a:gd name="T55" fmla="*/ 2147483646 h 30"/>
                <a:gd name="T56" fmla="*/ 2147483646 w 76"/>
                <a:gd name="T57" fmla="*/ 2147483646 h 30"/>
                <a:gd name="T58" fmla="*/ 2147483646 w 76"/>
                <a:gd name="T59" fmla="*/ 2147483646 h 30"/>
                <a:gd name="T60" fmla="*/ 2147483646 w 76"/>
                <a:gd name="T61" fmla="*/ 2147483646 h 30"/>
                <a:gd name="T62" fmla="*/ 2147483646 w 76"/>
                <a:gd name="T63" fmla="*/ 2147483646 h 30"/>
                <a:gd name="T64" fmla="*/ 2147483646 w 76"/>
                <a:gd name="T65" fmla="*/ 2147483646 h 30"/>
                <a:gd name="T66" fmla="*/ 2147483646 w 76"/>
                <a:gd name="T67" fmla="*/ 2147483646 h 30"/>
                <a:gd name="T68" fmla="*/ 2147483646 w 76"/>
                <a:gd name="T69" fmla="*/ 2147483646 h 30"/>
                <a:gd name="T70" fmla="*/ 2147483646 w 76"/>
                <a:gd name="T71" fmla="*/ 2147483646 h 30"/>
                <a:gd name="T72" fmla="*/ 2147483646 w 76"/>
                <a:gd name="T73" fmla="*/ 2147483646 h 30"/>
                <a:gd name="T74" fmla="*/ 2147483646 w 76"/>
                <a:gd name="T75" fmla="*/ 2147483646 h 30"/>
                <a:gd name="T76" fmla="*/ 2147483646 w 76"/>
                <a:gd name="T77" fmla="*/ 2147483646 h 30"/>
                <a:gd name="T78" fmla="*/ 2147483646 w 76"/>
                <a:gd name="T79" fmla="*/ 2147483646 h 30"/>
                <a:gd name="T80" fmla="*/ 0 w 76"/>
                <a:gd name="T81" fmla="*/ 0 h 30"/>
                <a:gd name="T82" fmla="*/ 0 w 76"/>
                <a:gd name="T83" fmla="*/ 0 h 30"/>
                <a:gd name="T84" fmla="*/ 0 w 76"/>
                <a:gd name="T85" fmla="*/ 0 h 30"/>
                <a:gd name="T86" fmla="*/ 0 w 76"/>
                <a:gd name="T87" fmla="*/ 0 h 30"/>
                <a:gd name="T88" fmla="*/ 0 w 76"/>
                <a:gd name="T89" fmla="*/ 0 h 30"/>
                <a:gd name="T90" fmla="*/ 0 w 76"/>
                <a:gd name="T91" fmla="*/ 0 h 3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6"/>
                <a:gd name="T139" fmla="*/ 0 h 30"/>
                <a:gd name="T140" fmla="*/ 76 w 7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6" name="Freeform 94"/>
            <p:cNvSpPr/>
            <p:nvPr/>
          </p:nvSpPr>
          <p:spPr bwMode="auto">
            <a:xfrm flipH="1">
              <a:off x="1311479" y="3062097"/>
              <a:ext cx="45620" cy="46944"/>
            </a:xfrm>
            <a:custGeom>
              <a:avLst/>
              <a:gdLst>
                <a:gd name="T0" fmla="*/ 2147483646 w 54"/>
                <a:gd name="T1" fmla="*/ 0 h 42"/>
                <a:gd name="T2" fmla="*/ 2147483646 w 54"/>
                <a:gd name="T3" fmla="*/ 2147483646 h 42"/>
                <a:gd name="T4" fmla="*/ 2147483646 w 54"/>
                <a:gd name="T5" fmla="*/ 2147483646 h 42"/>
                <a:gd name="T6" fmla="*/ 0 w 54"/>
                <a:gd name="T7" fmla="*/ 2147483646 h 42"/>
                <a:gd name="T8" fmla="*/ 0 w 54"/>
                <a:gd name="T9" fmla="*/ 0 h 42"/>
                <a:gd name="T10" fmla="*/ 2147483646 w 54"/>
                <a:gd name="T11" fmla="*/ 0 h 42"/>
                <a:gd name="T12" fmla="*/ 2147483646 w 54"/>
                <a:gd name="T13" fmla="*/ 0 h 42"/>
                <a:gd name="T14" fmla="*/ 2147483646 w 54"/>
                <a:gd name="T15" fmla="*/ 0 h 42"/>
                <a:gd name="T16" fmla="*/ 2147483646 w 54"/>
                <a:gd name="T17" fmla="*/ 0 h 42"/>
                <a:gd name="T18" fmla="*/ 2147483646 w 54"/>
                <a:gd name="T19" fmla="*/ 0 h 42"/>
                <a:gd name="T20" fmla="*/ 2147483646 w 54"/>
                <a:gd name="T21" fmla="*/ 0 h 42"/>
                <a:gd name="T22" fmla="*/ 2147483646 w 54"/>
                <a:gd name="T23" fmla="*/ 0 h 42"/>
                <a:gd name="T24" fmla="*/ 0 w 54"/>
                <a:gd name="T25" fmla="*/ 0 h 42"/>
                <a:gd name="T26" fmla="*/ 0 w 54"/>
                <a:gd name="T27" fmla="*/ 0 h 42"/>
                <a:gd name="T28" fmla="*/ 2147483646 w 54"/>
                <a:gd name="T29" fmla="*/ 0 h 42"/>
                <a:gd name="T30" fmla="*/ 2147483646 w 54"/>
                <a:gd name="T31" fmla="*/ 0 h 42"/>
                <a:gd name="T32" fmla="*/ 2147483646 w 54"/>
                <a:gd name="T33" fmla="*/ 0 h 42"/>
                <a:gd name="T34" fmla="*/ 2147483646 w 54"/>
                <a:gd name="T35" fmla="*/ 0 h 42"/>
                <a:gd name="T36" fmla="*/ 2147483646 w 54"/>
                <a:gd name="T37" fmla="*/ 0 h 42"/>
                <a:gd name="T38" fmla="*/ 2147483646 w 54"/>
                <a:gd name="T39" fmla="*/ 0 h 42"/>
                <a:gd name="T40" fmla="*/ 2147483646 w 54"/>
                <a:gd name="T41" fmla="*/ 0 h 42"/>
                <a:gd name="T42" fmla="*/ 2147483646 w 54"/>
                <a:gd name="T43" fmla="*/ 0 h 42"/>
                <a:gd name="T44" fmla="*/ 2147483646 w 54"/>
                <a:gd name="T45" fmla="*/ 0 h 42"/>
                <a:gd name="T46" fmla="*/ 2147483646 w 54"/>
                <a:gd name="T47" fmla="*/ 0 h 42"/>
                <a:gd name="T48" fmla="*/ 2147483646 w 54"/>
                <a:gd name="T49" fmla="*/ 0 h 42"/>
                <a:gd name="T50" fmla="*/ 2147483646 w 54"/>
                <a:gd name="T51" fmla="*/ 0 h 42"/>
                <a:gd name="T52" fmla="*/ 2147483646 w 54"/>
                <a:gd name="T53" fmla="*/ 0 h 42"/>
                <a:gd name="T54" fmla="*/ 2147483646 w 54"/>
                <a:gd name="T55" fmla="*/ 0 h 42"/>
                <a:gd name="T56" fmla="*/ 2147483646 w 54"/>
                <a:gd name="T57" fmla="*/ 0 h 42"/>
                <a:gd name="T58" fmla="*/ 2147483646 w 54"/>
                <a:gd name="T59" fmla="*/ 0 h 42"/>
                <a:gd name="T60" fmla="*/ 2147483646 w 54"/>
                <a:gd name="T61" fmla="*/ 0 h 42"/>
                <a:gd name="T62" fmla="*/ 2147483646 w 54"/>
                <a:gd name="T63" fmla="*/ 0 h 42"/>
                <a:gd name="T64" fmla="*/ 2147483646 w 54"/>
                <a:gd name="T65" fmla="*/ 0 h 42"/>
                <a:gd name="T66" fmla="*/ 2147483646 w 54"/>
                <a:gd name="T67" fmla="*/ 0 h 42"/>
                <a:gd name="T68" fmla="*/ 2147483646 w 54"/>
                <a:gd name="T69" fmla="*/ 0 h 42"/>
                <a:gd name="T70" fmla="*/ 2147483646 w 54"/>
                <a:gd name="T71" fmla="*/ 0 h 42"/>
                <a:gd name="T72" fmla="*/ 2147483646 w 54"/>
                <a:gd name="T73" fmla="*/ 0 h 42"/>
                <a:gd name="T74" fmla="*/ 2147483646 w 54"/>
                <a:gd name="T75" fmla="*/ 0 h 42"/>
                <a:gd name="T76" fmla="*/ 2147483646 w 54"/>
                <a:gd name="T77" fmla="*/ 0 h 42"/>
                <a:gd name="T78" fmla="*/ 2147483646 w 54"/>
                <a:gd name="T79" fmla="*/ 0 h 42"/>
                <a:gd name="T80" fmla="*/ 2147483646 w 54"/>
                <a:gd name="T81" fmla="*/ 0 h 42"/>
                <a:gd name="T82" fmla="*/ 2147483646 w 54"/>
                <a:gd name="T83" fmla="*/ 0 h 42"/>
                <a:gd name="T84" fmla="*/ 2147483646 w 54"/>
                <a:gd name="T85" fmla="*/ 0 h 42"/>
                <a:gd name="T86" fmla="*/ 2147483646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w 54"/>
                <a:gd name="T93" fmla="*/ 0 h 42"/>
                <a:gd name="T94" fmla="*/ 0 w 54"/>
                <a:gd name="T95" fmla="*/ 0 h 42"/>
                <a:gd name="T96" fmla="*/ 0 w 54"/>
                <a:gd name="T97" fmla="*/ 0 h 42"/>
                <a:gd name="T98" fmla="*/ 0 w 54"/>
                <a:gd name="T99" fmla="*/ 0 h 42"/>
                <a:gd name="T100" fmla="*/ 17694720 60000 65536"/>
                <a:gd name="T101" fmla="*/ 0 60000 65536"/>
                <a:gd name="T102" fmla="*/ 5898240 60000 65536"/>
                <a:gd name="T103" fmla="*/ 1179648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42"/>
                <a:gd name="T152" fmla="*/ 54 w 54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7" name="Freeform 95"/>
            <p:cNvSpPr/>
            <p:nvPr/>
          </p:nvSpPr>
          <p:spPr bwMode="auto">
            <a:xfrm flipH="1">
              <a:off x="1317181" y="3348027"/>
              <a:ext cx="193884" cy="719095"/>
            </a:xfrm>
            <a:custGeom>
              <a:avLst/>
              <a:gdLst>
                <a:gd name="T0" fmla="*/ 2147483646 w 237"/>
                <a:gd name="T1" fmla="*/ 0 h 595"/>
                <a:gd name="T2" fmla="*/ 2147483646 w 237"/>
                <a:gd name="T3" fmla="*/ 2147483646 h 595"/>
                <a:gd name="T4" fmla="*/ 2147483646 w 237"/>
                <a:gd name="T5" fmla="*/ 2147483646 h 595"/>
                <a:gd name="T6" fmla="*/ 0 w 237"/>
                <a:gd name="T7" fmla="*/ 2147483646 h 595"/>
                <a:gd name="T8" fmla="*/ 0 w 237"/>
                <a:gd name="T9" fmla="*/ 2147483646 h 595"/>
                <a:gd name="T10" fmla="*/ 0 w 237"/>
                <a:gd name="T11" fmla="*/ 2147483646 h 595"/>
                <a:gd name="T12" fmla="*/ 0 w 237"/>
                <a:gd name="T13" fmla="*/ 2147483646 h 595"/>
                <a:gd name="T14" fmla="*/ 0 w 237"/>
                <a:gd name="T15" fmla="*/ 2147483646 h 595"/>
                <a:gd name="T16" fmla="*/ 0 w 237"/>
                <a:gd name="T17" fmla="*/ 2147483646 h 595"/>
                <a:gd name="T18" fmla="*/ 0 w 237"/>
                <a:gd name="T19" fmla="*/ 2147483646 h 595"/>
                <a:gd name="T20" fmla="*/ 0 w 237"/>
                <a:gd name="T21" fmla="*/ 2147483646 h 595"/>
                <a:gd name="T22" fmla="*/ 0 w 237"/>
                <a:gd name="T23" fmla="*/ 2147483646 h 595"/>
                <a:gd name="T24" fmla="*/ 0 w 237"/>
                <a:gd name="T25" fmla="*/ 2147483646 h 595"/>
                <a:gd name="T26" fmla="*/ 0 w 237"/>
                <a:gd name="T27" fmla="*/ 2147483646 h 595"/>
                <a:gd name="T28" fmla="*/ 0 w 237"/>
                <a:gd name="T29" fmla="*/ 2147483646 h 595"/>
                <a:gd name="T30" fmla="*/ 0 w 237"/>
                <a:gd name="T31" fmla="*/ 2147483646 h 595"/>
                <a:gd name="T32" fmla="*/ 0 w 237"/>
                <a:gd name="T33" fmla="*/ 2147483646 h 595"/>
                <a:gd name="T34" fmla="*/ 0 w 237"/>
                <a:gd name="T35" fmla="*/ 2147483646 h 595"/>
                <a:gd name="T36" fmla="*/ 0 w 237"/>
                <a:gd name="T37" fmla="*/ 2147483646 h 595"/>
                <a:gd name="T38" fmla="*/ 0 w 237"/>
                <a:gd name="T39" fmla="*/ 2147483646 h 595"/>
                <a:gd name="T40" fmla="*/ 0 w 237"/>
                <a:gd name="T41" fmla="*/ 2147483646 h 595"/>
                <a:gd name="T42" fmla="*/ 0 w 237"/>
                <a:gd name="T43" fmla="*/ 2147483646 h 595"/>
                <a:gd name="T44" fmla="*/ 0 w 237"/>
                <a:gd name="T45" fmla="*/ 2147483646 h 595"/>
                <a:gd name="T46" fmla="*/ 0 w 237"/>
                <a:gd name="T47" fmla="*/ 2147483646 h 595"/>
                <a:gd name="T48" fmla="*/ 0 w 237"/>
                <a:gd name="T49" fmla="*/ 2147483646 h 595"/>
                <a:gd name="T50" fmla="*/ 0 w 237"/>
                <a:gd name="T51" fmla="*/ 2147483646 h 595"/>
                <a:gd name="T52" fmla="*/ 0 w 237"/>
                <a:gd name="T53" fmla="*/ 2147483646 h 595"/>
                <a:gd name="T54" fmla="*/ 0 w 237"/>
                <a:gd name="T55" fmla="*/ 2147483646 h 595"/>
                <a:gd name="T56" fmla="*/ 0 w 237"/>
                <a:gd name="T57" fmla="*/ 2147483646 h 595"/>
                <a:gd name="T58" fmla="*/ 0 w 237"/>
                <a:gd name="T59" fmla="*/ 2147483646 h 595"/>
                <a:gd name="T60" fmla="*/ 0 w 237"/>
                <a:gd name="T61" fmla="*/ 2147483646 h 595"/>
                <a:gd name="T62" fmla="*/ 0 w 237"/>
                <a:gd name="T63" fmla="*/ 2147483646 h 595"/>
                <a:gd name="T64" fmla="*/ 0 w 237"/>
                <a:gd name="T65" fmla="*/ 2147483646 h 595"/>
                <a:gd name="T66" fmla="*/ 0 w 237"/>
                <a:gd name="T67" fmla="*/ 2147483646 h 595"/>
                <a:gd name="T68" fmla="*/ 0 w 237"/>
                <a:gd name="T69" fmla="*/ 0 h 595"/>
                <a:gd name="T70" fmla="*/ 0 w 237"/>
                <a:gd name="T71" fmla="*/ 0 h 595"/>
                <a:gd name="T72" fmla="*/ 0 w 237"/>
                <a:gd name="T73" fmla="*/ 0 h 595"/>
                <a:gd name="T74" fmla="*/ 17694720 60000 65536"/>
                <a:gd name="T75" fmla="*/ 0 60000 65536"/>
                <a:gd name="T76" fmla="*/ 5898240 60000 65536"/>
                <a:gd name="T77" fmla="*/ 1179648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7"/>
                <a:gd name="T112" fmla="*/ 0 h 595"/>
                <a:gd name="T113" fmla="*/ 237 w 237"/>
                <a:gd name="T114" fmla="*/ 595 h 5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8" name="Freeform 96"/>
            <p:cNvSpPr/>
            <p:nvPr/>
          </p:nvSpPr>
          <p:spPr bwMode="auto">
            <a:xfrm flipH="1">
              <a:off x="1285817" y="3170921"/>
              <a:ext cx="17107" cy="142965"/>
            </a:xfrm>
            <a:custGeom>
              <a:avLst/>
              <a:gdLst>
                <a:gd name="T0" fmla="*/ 2147483646 w 22"/>
                <a:gd name="T1" fmla="*/ 0 h 119"/>
                <a:gd name="T2" fmla="*/ 2147483646 w 22"/>
                <a:gd name="T3" fmla="*/ 2147483646 h 119"/>
                <a:gd name="T4" fmla="*/ 2147483646 w 22"/>
                <a:gd name="T5" fmla="*/ 2147483646 h 119"/>
                <a:gd name="T6" fmla="*/ 0 w 22"/>
                <a:gd name="T7" fmla="*/ 2147483646 h 119"/>
                <a:gd name="T8" fmla="*/ 0 w 22"/>
                <a:gd name="T9" fmla="*/ 0 h 119"/>
                <a:gd name="T10" fmla="*/ 2147483646 w 22"/>
                <a:gd name="T11" fmla="*/ 2147483646 h 119"/>
                <a:gd name="T12" fmla="*/ 2147483646 w 22"/>
                <a:gd name="T13" fmla="*/ 2147483646 h 119"/>
                <a:gd name="T14" fmla="*/ 2147483646 w 22"/>
                <a:gd name="T15" fmla="*/ 2147483646 h 119"/>
                <a:gd name="T16" fmla="*/ 2147483646 w 22"/>
                <a:gd name="T17" fmla="*/ 2147483646 h 119"/>
                <a:gd name="T18" fmla="*/ 2147483646 w 22"/>
                <a:gd name="T19" fmla="*/ 2147483646 h 119"/>
                <a:gd name="T20" fmla="*/ 2147483646 w 22"/>
                <a:gd name="T21" fmla="*/ 2147483646 h 119"/>
                <a:gd name="T22" fmla="*/ 2147483646 w 22"/>
                <a:gd name="T23" fmla="*/ 2147483646 h 119"/>
                <a:gd name="T24" fmla="*/ 2147483646 w 22"/>
                <a:gd name="T25" fmla="*/ 2147483646 h 119"/>
                <a:gd name="T26" fmla="*/ 2147483646 w 22"/>
                <a:gd name="T27" fmla="*/ 2147483646 h 119"/>
                <a:gd name="T28" fmla="*/ 2147483646 w 22"/>
                <a:gd name="T29" fmla="*/ 2147483646 h 119"/>
                <a:gd name="T30" fmla="*/ 2147483646 w 22"/>
                <a:gd name="T31" fmla="*/ 2147483646 h 119"/>
                <a:gd name="T32" fmla="*/ 0 w 22"/>
                <a:gd name="T33" fmla="*/ 0 h 119"/>
                <a:gd name="T34" fmla="*/ 0 w 22"/>
                <a:gd name="T35" fmla="*/ 0 h 119"/>
                <a:gd name="T36" fmla="*/ 0 w 22"/>
                <a:gd name="T37" fmla="*/ 0 h 119"/>
                <a:gd name="T38" fmla="*/ 0 w 22"/>
                <a:gd name="T39" fmla="*/ 0 h 119"/>
                <a:gd name="T40" fmla="*/ 0 w 22"/>
                <a:gd name="T41" fmla="*/ 0 h 119"/>
                <a:gd name="T42" fmla="*/ 0 w 22"/>
                <a:gd name="T43" fmla="*/ 0 h 119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19"/>
                <a:gd name="T68" fmla="*/ 22 w 22"/>
                <a:gd name="T69" fmla="*/ 119 h 1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99" name="Freeform 97"/>
            <p:cNvSpPr/>
            <p:nvPr/>
          </p:nvSpPr>
          <p:spPr bwMode="auto">
            <a:xfrm flipH="1">
              <a:off x="1069123" y="3170921"/>
              <a:ext cx="276570" cy="164303"/>
            </a:xfrm>
            <a:custGeom>
              <a:avLst/>
              <a:gdLst>
                <a:gd name="T0" fmla="*/ 2147483646 w 337"/>
                <a:gd name="T1" fmla="*/ 0 h 136"/>
                <a:gd name="T2" fmla="*/ 2147483646 w 337"/>
                <a:gd name="T3" fmla="*/ 2147483646 h 136"/>
                <a:gd name="T4" fmla="*/ 2147483646 w 337"/>
                <a:gd name="T5" fmla="*/ 2147483646 h 136"/>
                <a:gd name="T6" fmla="*/ 0 w 337"/>
                <a:gd name="T7" fmla="*/ 2147483646 h 136"/>
                <a:gd name="T8" fmla="*/ 0 w 337"/>
                <a:gd name="T9" fmla="*/ 0 h 136"/>
                <a:gd name="T10" fmla="*/ 0 w 337"/>
                <a:gd name="T11" fmla="*/ 2147483646 h 136"/>
                <a:gd name="T12" fmla="*/ 0 w 337"/>
                <a:gd name="T13" fmla="*/ 2147483646 h 136"/>
                <a:gd name="T14" fmla="*/ 0 w 337"/>
                <a:gd name="T15" fmla="*/ 2147483646 h 136"/>
                <a:gd name="T16" fmla="*/ 0 w 337"/>
                <a:gd name="T17" fmla="*/ 2147483646 h 136"/>
                <a:gd name="T18" fmla="*/ 0 w 337"/>
                <a:gd name="T19" fmla="*/ 2147483646 h 136"/>
                <a:gd name="T20" fmla="*/ 0 w 337"/>
                <a:gd name="T21" fmla="*/ 2147483646 h 136"/>
                <a:gd name="T22" fmla="*/ 0 w 337"/>
                <a:gd name="T23" fmla="*/ 2147483646 h 136"/>
                <a:gd name="T24" fmla="*/ 0 w 337"/>
                <a:gd name="T25" fmla="*/ 2147483646 h 136"/>
                <a:gd name="T26" fmla="*/ 0 w 337"/>
                <a:gd name="T27" fmla="*/ 2147483646 h 136"/>
                <a:gd name="T28" fmla="*/ 0 w 337"/>
                <a:gd name="T29" fmla="*/ 2147483646 h 136"/>
                <a:gd name="T30" fmla="*/ 0 w 337"/>
                <a:gd name="T31" fmla="*/ 2147483646 h 136"/>
                <a:gd name="T32" fmla="*/ 0 w 337"/>
                <a:gd name="T33" fmla="*/ 2147483646 h 136"/>
                <a:gd name="T34" fmla="*/ 0 w 337"/>
                <a:gd name="T35" fmla="*/ 2147483646 h 136"/>
                <a:gd name="T36" fmla="*/ 0 w 337"/>
                <a:gd name="T37" fmla="*/ 2147483646 h 136"/>
                <a:gd name="T38" fmla="*/ 0 w 337"/>
                <a:gd name="T39" fmla="*/ 2147483646 h 136"/>
                <a:gd name="T40" fmla="*/ 0 w 337"/>
                <a:gd name="T41" fmla="*/ 2147483646 h 136"/>
                <a:gd name="T42" fmla="*/ 0 w 337"/>
                <a:gd name="T43" fmla="*/ 2147483646 h 136"/>
                <a:gd name="T44" fmla="*/ 0 w 337"/>
                <a:gd name="T45" fmla="*/ 2147483646 h 136"/>
                <a:gd name="T46" fmla="*/ 0 w 337"/>
                <a:gd name="T47" fmla="*/ 2147483646 h 136"/>
                <a:gd name="T48" fmla="*/ 0 w 337"/>
                <a:gd name="T49" fmla="*/ 2147483646 h 136"/>
                <a:gd name="T50" fmla="*/ 0 w 337"/>
                <a:gd name="T51" fmla="*/ 2147483646 h 136"/>
                <a:gd name="T52" fmla="*/ 0 w 337"/>
                <a:gd name="T53" fmla="*/ 2147483646 h 136"/>
                <a:gd name="T54" fmla="*/ 0 w 337"/>
                <a:gd name="T55" fmla="*/ 2147483646 h 136"/>
                <a:gd name="T56" fmla="*/ 0 w 337"/>
                <a:gd name="T57" fmla="*/ 2147483646 h 136"/>
                <a:gd name="T58" fmla="*/ 0 w 337"/>
                <a:gd name="T59" fmla="*/ 2147483646 h 136"/>
                <a:gd name="T60" fmla="*/ 0 w 337"/>
                <a:gd name="T61" fmla="*/ 2147483646 h 136"/>
                <a:gd name="T62" fmla="*/ 0 w 337"/>
                <a:gd name="T63" fmla="*/ 2147483646 h 136"/>
                <a:gd name="T64" fmla="*/ 0 w 337"/>
                <a:gd name="T65" fmla="*/ 2147483646 h 136"/>
                <a:gd name="T66" fmla="*/ 0 w 337"/>
                <a:gd name="T67" fmla="*/ 2147483646 h 136"/>
                <a:gd name="T68" fmla="*/ 0 w 337"/>
                <a:gd name="T69" fmla="*/ 2147483646 h 136"/>
                <a:gd name="T70" fmla="*/ 0 w 337"/>
                <a:gd name="T71" fmla="*/ 2147483646 h 136"/>
                <a:gd name="T72" fmla="*/ 0 w 337"/>
                <a:gd name="T73" fmla="*/ 2147483646 h 136"/>
                <a:gd name="T74" fmla="*/ 0 w 337"/>
                <a:gd name="T75" fmla="*/ 2147483646 h 136"/>
                <a:gd name="T76" fmla="*/ 0 w 337"/>
                <a:gd name="T77" fmla="*/ 2147483646 h 136"/>
                <a:gd name="T78" fmla="*/ 0 w 337"/>
                <a:gd name="T79" fmla="*/ 2147483646 h 136"/>
                <a:gd name="T80" fmla="*/ 0 w 337"/>
                <a:gd name="T81" fmla="*/ 2147483646 h 136"/>
                <a:gd name="T82" fmla="*/ 0 w 337"/>
                <a:gd name="T83" fmla="*/ 2147483646 h 136"/>
                <a:gd name="T84" fmla="*/ 0 w 337"/>
                <a:gd name="T85" fmla="*/ 2147483646 h 136"/>
                <a:gd name="T86" fmla="*/ 0 w 337"/>
                <a:gd name="T87" fmla="*/ 2147483646 h 136"/>
                <a:gd name="T88" fmla="*/ 0 w 337"/>
                <a:gd name="T89" fmla="*/ 2147483646 h 136"/>
                <a:gd name="T90" fmla="*/ 0 w 337"/>
                <a:gd name="T91" fmla="*/ 2147483646 h 136"/>
                <a:gd name="T92" fmla="*/ 0 w 337"/>
                <a:gd name="T93" fmla="*/ 2147483646 h 136"/>
                <a:gd name="T94" fmla="*/ 0 w 337"/>
                <a:gd name="T95" fmla="*/ 2147483646 h 136"/>
                <a:gd name="T96" fmla="*/ 0 w 337"/>
                <a:gd name="T97" fmla="*/ 2147483646 h 136"/>
                <a:gd name="T98" fmla="*/ 0 w 337"/>
                <a:gd name="T99" fmla="*/ 2147483646 h 136"/>
                <a:gd name="T100" fmla="*/ 0 w 337"/>
                <a:gd name="T101" fmla="*/ 2147483646 h 136"/>
                <a:gd name="T102" fmla="*/ 0 w 337"/>
                <a:gd name="T103" fmla="*/ 2147483646 h 136"/>
                <a:gd name="T104" fmla="*/ 0 w 337"/>
                <a:gd name="T105" fmla="*/ 2147483646 h 136"/>
                <a:gd name="T106" fmla="*/ 0 w 337"/>
                <a:gd name="T107" fmla="*/ 2147483646 h 136"/>
                <a:gd name="T108" fmla="*/ 0 w 337"/>
                <a:gd name="T109" fmla="*/ 2147483646 h 136"/>
                <a:gd name="T110" fmla="*/ 0 w 337"/>
                <a:gd name="T111" fmla="*/ 2147483646 h 136"/>
                <a:gd name="T112" fmla="*/ 0 w 337"/>
                <a:gd name="T113" fmla="*/ 0 h 136"/>
                <a:gd name="T114" fmla="*/ 0 w 337"/>
                <a:gd name="T115" fmla="*/ 0 h 136"/>
                <a:gd name="T116" fmla="*/ 0 w 337"/>
                <a:gd name="T117" fmla="*/ 0 h 136"/>
                <a:gd name="T118" fmla="*/ 0 w 337"/>
                <a:gd name="T119" fmla="*/ 0 h 136"/>
                <a:gd name="T120" fmla="*/ 0 w 337"/>
                <a:gd name="T121" fmla="*/ 0 h 136"/>
                <a:gd name="T122" fmla="*/ 0 w 337"/>
                <a:gd name="T123" fmla="*/ 0 h 136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7"/>
                <a:gd name="T187" fmla="*/ 0 h 136"/>
                <a:gd name="T188" fmla="*/ 337 w 337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0" name="Freeform 98"/>
            <p:cNvSpPr/>
            <p:nvPr/>
          </p:nvSpPr>
          <p:spPr bwMode="auto">
            <a:xfrm flipH="1">
              <a:off x="1291519" y="3305351"/>
              <a:ext cx="17107" cy="162170"/>
            </a:xfrm>
            <a:custGeom>
              <a:avLst/>
              <a:gdLst>
                <a:gd name="T0" fmla="*/ 2147483646 w 22"/>
                <a:gd name="T1" fmla="*/ 0 h 136"/>
                <a:gd name="T2" fmla="*/ 2147483646 w 22"/>
                <a:gd name="T3" fmla="*/ 2147483646 h 136"/>
                <a:gd name="T4" fmla="*/ 2147483646 w 22"/>
                <a:gd name="T5" fmla="*/ 2147483646 h 136"/>
                <a:gd name="T6" fmla="*/ 0 w 22"/>
                <a:gd name="T7" fmla="*/ 2147483646 h 136"/>
                <a:gd name="T8" fmla="*/ 2147483646 w 22"/>
                <a:gd name="T9" fmla="*/ 0 h 136"/>
                <a:gd name="T10" fmla="*/ 2147483646 w 22"/>
                <a:gd name="T11" fmla="*/ 0 h 136"/>
                <a:gd name="T12" fmla="*/ 0 w 22"/>
                <a:gd name="T13" fmla="*/ 0 h 136"/>
                <a:gd name="T14" fmla="*/ 2147483646 w 22"/>
                <a:gd name="T15" fmla="*/ 0 h 136"/>
                <a:gd name="T16" fmla="*/ 2147483646 w 22"/>
                <a:gd name="T17" fmla="*/ 0 h 136"/>
                <a:gd name="T18" fmla="*/ 2147483646 w 22"/>
                <a:gd name="T19" fmla="*/ 0 h 136"/>
                <a:gd name="T20" fmla="*/ 2147483646 w 22"/>
                <a:gd name="T21" fmla="*/ 0 h 136"/>
                <a:gd name="T22" fmla="*/ 2147483646 w 22"/>
                <a:gd name="T23" fmla="*/ 0 h 136"/>
                <a:gd name="T24" fmla="*/ 2147483646 w 22"/>
                <a:gd name="T25" fmla="*/ 0 h 136"/>
                <a:gd name="T26" fmla="*/ 2147483646 w 22"/>
                <a:gd name="T27" fmla="*/ 0 h 136"/>
                <a:gd name="T28" fmla="*/ 2147483646 w 22"/>
                <a:gd name="T29" fmla="*/ 0 h 136"/>
                <a:gd name="T30" fmla="*/ 2147483646 w 22"/>
                <a:gd name="T31" fmla="*/ 0 h 136"/>
                <a:gd name="T32" fmla="*/ 2147483646 w 22"/>
                <a:gd name="T33" fmla="*/ 0 h 136"/>
                <a:gd name="T34" fmla="*/ 2147483646 w 22"/>
                <a:gd name="T35" fmla="*/ 0 h 136"/>
                <a:gd name="T36" fmla="*/ 2147483646 w 22"/>
                <a:gd name="T37" fmla="*/ 0 h 136"/>
                <a:gd name="T38" fmla="*/ 2147483646 w 22"/>
                <a:gd name="T39" fmla="*/ 0 h 136"/>
                <a:gd name="T40" fmla="*/ 2147483646 w 22"/>
                <a:gd name="T41" fmla="*/ 0 h 136"/>
                <a:gd name="T42" fmla="*/ 2147483646 w 22"/>
                <a:gd name="T43" fmla="*/ 0 h 136"/>
                <a:gd name="T44" fmla="*/ 17694720 60000 65536"/>
                <a:gd name="T45" fmla="*/ 0 60000 65536"/>
                <a:gd name="T46" fmla="*/ 5898240 60000 65536"/>
                <a:gd name="T47" fmla="*/ 1179648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"/>
                <a:gd name="T67" fmla="*/ 0 h 136"/>
                <a:gd name="T68" fmla="*/ 22 w 22"/>
                <a:gd name="T69" fmla="*/ 136 h 1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1" name="Freeform 99"/>
            <p:cNvSpPr/>
            <p:nvPr/>
          </p:nvSpPr>
          <p:spPr bwMode="auto">
            <a:xfrm flipH="1">
              <a:off x="1277264" y="3290415"/>
              <a:ext cx="88387" cy="132296"/>
            </a:xfrm>
            <a:custGeom>
              <a:avLst/>
              <a:gdLst>
                <a:gd name="T0" fmla="*/ 2147483646 w 108"/>
                <a:gd name="T1" fmla="*/ 0 h 111"/>
                <a:gd name="T2" fmla="*/ 2147483646 w 108"/>
                <a:gd name="T3" fmla="*/ 2147483646 h 111"/>
                <a:gd name="T4" fmla="*/ 2147483646 w 108"/>
                <a:gd name="T5" fmla="*/ 2147483646 h 111"/>
                <a:gd name="T6" fmla="*/ 0 w 108"/>
                <a:gd name="T7" fmla="*/ 2147483646 h 111"/>
                <a:gd name="T8" fmla="*/ 0 w 108"/>
                <a:gd name="T9" fmla="*/ 0 h 111"/>
                <a:gd name="T10" fmla="*/ 2147483646 w 108"/>
                <a:gd name="T11" fmla="*/ 0 h 111"/>
                <a:gd name="T12" fmla="*/ 2147483646 w 108"/>
                <a:gd name="T13" fmla="*/ 0 h 111"/>
                <a:gd name="T14" fmla="*/ 2147483646 w 108"/>
                <a:gd name="T15" fmla="*/ 0 h 111"/>
                <a:gd name="T16" fmla="*/ 2147483646 w 108"/>
                <a:gd name="T17" fmla="*/ 0 h 111"/>
                <a:gd name="T18" fmla="*/ 2147483646 w 108"/>
                <a:gd name="T19" fmla="*/ 0 h 111"/>
                <a:gd name="T20" fmla="*/ 2147483646 w 108"/>
                <a:gd name="T21" fmla="*/ 0 h 111"/>
                <a:gd name="T22" fmla="*/ 2147483646 w 108"/>
                <a:gd name="T23" fmla="*/ 0 h 111"/>
                <a:gd name="T24" fmla="*/ 2147483646 w 108"/>
                <a:gd name="T25" fmla="*/ 0 h 111"/>
                <a:gd name="T26" fmla="*/ 2147483646 w 108"/>
                <a:gd name="T27" fmla="*/ 0 h 111"/>
                <a:gd name="T28" fmla="*/ 2147483646 w 108"/>
                <a:gd name="T29" fmla="*/ 0 h 111"/>
                <a:gd name="T30" fmla="*/ 2147483646 w 108"/>
                <a:gd name="T31" fmla="*/ 0 h 111"/>
                <a:gd name="T32" fmla="*/ 2147483646 w 108"/>
                <a:gd name="T33" fmla="*/ 0 h 111"/>
                <a:gd name="T34" fmla="*/ 2147483646 w 108"/>
                <a:gd name="T35" fmla="*/ 0 h 111"/>
                <a:gd name="T36" fmla="*/ 2147483646 w 108"/>
                <a:gd name="T37" fmla="*/ 0 h 111"/>
                <a:gd name="T38" fmla="*/ 2147483646 w 108"/>
                <a:gd name="T39" fmla="*/ 0 h 111"/>
                <a:gd name="T40" fmla="*/ 2147483646 w 108"/>
                <a:gd name="T41" fmla="*/ 0 h 111"/>
                <a:gd name="T42" fmla="*/ 2147483646 w 108"/>
                <a:gd name="T43" fmla="*/ 0 h 111"/>
                <a:gd name="T44" fmla="*/ 2147483646 w 108"/>
                <a:gd name="T45" fmla="*/ 0 h 111"/>
                <a:gd name="T46" fmla="*/ 2147483646 w 108"/>
                <a:gd name="T47" fmla="*/ 0 h 111"/>
                <a:gd name="T48" fmla="*/ 2147483646 w 108"/>
                <a:gd name="T49" fmla="*/ 0 h 111"/>
                <a:gd name="T50" fmla="*/ 2147483646 w 108"/>
                <a:gd name="T51" fmla="*/ 0 h 111"/>
                <a:gd name="T52" fmla="*/ 2147483646 w 108"/>
                <a:gd name="T53" fmla="*/ 0 h 111"/>
                <a:gd name="T54" fmla="*/ 2147483646 w 108"/>
                <a:gd name="T55" fmla="*/ 0 h 111"/>
                <a:gd name="T56" fmla="*/ 2147483646 w 108"/>
                <a:gd name="T57" fmla="*/ 0 h 111"/>
                <a:gd name="T58" fmla="*/ 2147483646 w 108"/>
                <a:gd name="T59" fmla="*/ 0 h 111"/>
                <a:gd name="T60" fmla="*/ 2147483646 w 108"/>
                <a:gd name="T61" fmla="*/ 0 h 111"/>
                <a:gd name="T62" fmla="*/ 2147483646 w 108"/>
                <a:gd name="T63" fmla="*/ 0 h 111"/>
                <a:gd name="T64" fmla="*/ 2147483646 w 108"/>
                <a:gd name="T65" fmla="*/ 0 h 111"/>
                <a:gd name="T66" fmla="*/ 2147483646 w 108"/>
                <a:gd name="T67" fmla="*/ 0 h 111"/>
                <a:gd name="T68" fmla="*/ 2147483646 w 108"/>
                <a:gd name="T69" fmla="*/ 0 h 111"/>
                <a:gd name="T70" fmla="*/ 2147483646 w 108"/>
                <a:gd name="T71" fmla="*/ 0 h 111"/>
                <a:gd name="T72" fmla="*/ 2147483646 w 108"/>
                <a:gd name="T73" fmla="*/ 0 h 111"/>
                <a:gd name="T74" fmla="*/ 2147483646 w 108"/>
                <a:gd name="T75" fmla="*/ 0 h 111"/>
                <a:gd name="T76" fmla="*/ 2147483646 w 108"/>
                <a:gd name="T77" fmla="*/ 0 h 111"/>
                <a:gd name="T78" fmla="*/ 2147483646 w 108"/>
                <a:gd name="T79" fmla="*/ 0 h 111"/>
                <a:gd name="T80" fmla="*/ 2147483646 w 108"/>
                <a:gd name="T81" fmla="*/ 0 h 111"/>
                <a:gd name="T82" fmla="*/ 2147483646 w 108"/>
                <a:gd name="T83" fmla="*/ 0 h 111"/>
                <a:gd name="T84" fmla="*/ 2147483646 w 108"/>
                <a:gd name="T85" fmla="*/ 0 h 111"/>
                <a:gd name="T86" fmla="*/ 2147483646 w 108"/>
                <a:gd name="T87" fmla="*/ 0 h 111"/>
                <a:gd name="T88" fmla="*/ 2147483646 w 108"/>
                <a:gd name="T89" fmla="*/ 0 h 111"/>
                <a:gd name="T90" fmla="*/ 2147483646 w 108"/>
                <a:gd name="T91" fmla="*/ 0 h 111"/>
                <a:gd name="T92" fmla="*/ 2147483646 w 108"/>
                <a:gd name="T93" fmla="*/ 0 h 111"/>
                <a:gd name="T94" fmla="*/ 2147483646 w 108"/>
                <a:gd name="T95" fmla="*/ 0 h 111"/>
                <a:gd name="T96" fmla="*/ 2147483646 w 108"/>
                <a:gd name="T97" fmla="*/ 0 h 111"/>
                <a:gd name="T98" fmla="*/ 2147483646 w 108"/>
                <a:gd name="T99" fmla="*/ 0 h 111"/>
                <a:gd name="T100" fmla="*/ 2147483646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w 108"/>
                <a:gd name="T109" fmla="*/ 0 h 111"/>
                <a:gd name="T110" fmla="*/ 0 w 108"/>
                <a:gd name="T111" fmla="*/ 0 h 111"/>
                <a:gd name="T112" fmla="*/ 0 w 108"/>
                <a:gd name="T113" fmla="*/ 0 h 111"/>
                <a:gd name="T114" fmla="*/ 0 w 108"/>
                <a:gd name="T115" fmla="*/ 0 h 111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"/>
                <a:gd name="T175" fmla="*/ 0 h 111"/>
                <a:gd name="T176" fmla="*/ 108 w 108"/>
                <a:gd name="T177" fmla="*/ 111 h 11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2" name="Freeform 100"/>
            <p:cNvSpPr/>
            <p:nvPr/>
          </p:nvSpPr>
          <p:spPr bwMode="auto">
            <a:xfrm flipH="1">
              <a:off x="1305776" y="3311753"/>
              <a:ext cx="108347" cy="70415"/>
            </a:xfrm>
            <a:custGeom>
              <a:avLst/>
              <a:gdLst>
                <a:gd name="T0" fmla="*/ 2147483646 w 130"/>
                <a:gd name="T1" fmla="*/ 0 h 58"/>
                <a:gd name="T2" fmla="*/ 2147483646 w 130"/>
                <a:gd name="T3" fmla="*/ 2147483646 h 58"/>
                <a:gd name="T4" fmla="*/ 2147483646 w 130"/>
                <a:gd name="T5" fmla="*/ 2147483646 h 58"/>
                <a:gd name="T6" fmla="*/ 0 w 130"/>
                <a:gd name="T7" fmla="*/ 2147483646 h 58"/>
                <a:gd name="T8" fmla="*/ 0 w 130"/>
                <a:gd name="T9" fmla="*/ 2147483646 h 58"/>
                <a:gd name="T10" fmla="*/ 2147483646 w 130"/>
                <a:gd name="T11" fmla="*/ 2147483646 h 58"/>
                <a:gd name="T12" fmla="*/ 2147483646 w 130"/>
                <a:gd name="T13" fmla="*/ 2147483646 h 58"/>
                <a:gd name="T14" fmla="*/ 2147483646 w 130"/>
                <a:gd name="T15" fmla="*/ 2147483646 h 58"/>
                <a:gd name="T16" fmla="*/ 2147483646 w 130"/>
                <a:gd name="T17" fmla="*/ 2147483646 h 58"/>
                <a:gd name="T18" fmla="*/ 2147483646 w 130"/>
                <a:gd name="T19" fmla="*/ 2147483646 h 58"/>
                <a:gd name="T20" fmla="*/ 2147483646 w 130"/>
                <a:gd name="T21" fmla="*/ 2147483646 h 58"/>
                <a:gd name="T22" fmla="*/ 2147483646 w 130"/>
                <a:gd name="T23" fmla="*/ 2147483646 h 58"/>
                <a:gd name="T24" fmla="*/ 2147483646 w 130"/>
                <a:gd name="T25" fmla="*/ 2147483646 h 58"/>
                <a:gd name="T26" fmla="*/ 2147483646 w 130"/>
                <a:gd name="T27" fmla="*/ 2147483646 h 58"/>
                <a:gd name="T28" fmla="*/ 2147483646 w 130"/>
                <a:gd name="T29" fmla="*/ 2147483646 h 58"/>
                <a:gd name="T30" fmla="*/ 2147483646 w 130"/>
                <a:gd name="T31" fmla="*/ 2147483646 h 58"/>
                <a:gd name="T32" fmla="*/ 2147483646 w 130"/>
                <a:gd name="T33" fmla="*/ 2147483646 h 58"/>
                <a:gd name="T34" fmla="*/ 2147483646 w 130"/>
                <a:gd name="T35" fmla="*/ 2147483646 h 58"/>
                <a:gd name="T36" fmla="*/ 2147483646 w 130"/>
                <a:gd name="T37" fmla="*/ 2147483646 h 58"/>
                <a:gd name="T38" fmla="*/ 2147483646 w 130"/>
                <a:gd name="T39" fmla="*/ 2147483646 h 58"/>
                <a:gd name="T40" fmla="*/ 2147483646 w 130"/>
                <a:gd name="T41" fmla="*/ 2147483646 h 58"/>
                <a:gd name="T42" fmla="*/ 2147483646 w 130"/>
                <a:gd name="T43" fmla="*/ 2147483646 h 58"/>
                <a:gd name="T44" fmla="*/ 2147483646 w 130"/>
                <a:gd name="T45" fmla="*/ 2147483646 h 58"/>
                <a:gd name="T46" fmla="*/ 2147483646 w 130"/>
                <a:gd name="T47" fmla="*/ 2147483646 h 58"/>
                <a:gd name="T48" fmla="*/ 2147483646 w 130"/>
                <a:gd name="T49" fmla="*/ 2147483646 h 58"/>
                <a:gd name="T50" fmla="*/ 2147483646 w 130"/>
                <a:gd name="T51" fmla="*/ 0 h 58"/>
                <a:gd name="T52" fmla="*/ 2147483646 w 130"/>
                <a:gd name="T53" fmla="*/ 0 h 58"/>
                <a:gd name="T54" fmla="*/ 2147483646 w 130"/>
                <a:gd name="T55" fmla="*/ 0 h 58"/>
                <a:gd name="T56" fmla="*/ 2147483646 w 130"/>
                <a:gd name="T57" fmla="*/ 2147483646 h 58"/>
                <a:gd name="T58" fmla="*/ 2147483646 w 130"/>
                <a:gd name="T59" fmla="*/ 2147483646 h 58"/>
                <a:gd name="T60" fmla="*/ 2147483646 w 130"/>
                <a:gd name="T61" fmla="*/ 2147483646 h 58"/>
                <a:gd name="T62" fmla="*/ 2147483646 w 130"/>
                <a:gd name="T63" fmla="*/ 2147483646 h 58"/>
                <a:gd name="T64" fmla="*/ 2147483646 w 130"/>
                <a:gd name="T65" fmla="*/ 2147483646 h 58"/>
                <a:gd name="T66" fmla="*/ 2147483646 w 130"/>
                <a:gd name="T67" fmla="*/ 2147483646 h 58"/>
                <a:gd name="T68" fmla="*/ 2147483646 w 130"/>
                <a:gd name="T69" fmla="*/ 2147483646 h 58"/>
                <a:gd name="T70" fmla="*/ 2147483646 w 130"/>
                <a:gd name="T71" fmla="*/ 2147483646 h 58"/>
                <a:gd name="T72" fmla="*/ 2147483646 w 130"/>
                <a:gd name="T73" fmla="*/ 2147483646 h 58"/>
                <a:gd name="T74" fmla="*/ 2147483646 w 130"/>
                <a:gd name="T75" fmla="*/ 2147483646 h 58"/>
                <a:gd name="T76" fmla="*/ 2147483646 w 130"/>
                <a:gd name="T77" fmla="*/ 2147483646 h 58"/>
                <a:gd name="T78" fmla="*/ 2147483646 w 130"/>
                <a:gd name="T79" fmla="*/ 2147483646 h 58"/>
                <a:gd name="T80" fmla="*/ 0 w 130"/>
                <a:gd name="T81" fmla="*/ 2147483646 h 58"/>
                <a:gd name="T82" fmla="*/ 0 w 130"/>
                <a:gd name="T83" fmla="*/ 2147483646 h 58"/>
                <a:gd name="T84" fmla="*/ 0 w 130"/>
                <a:gd name="T85" fmla="*/ 2147483646 h 58"/>
                <a:gd name="T86" fmla="*/ 0 w 130"/>
                <a:gd name="T87" fmla="*/ 2147483646 h 58"/>
                <a:gd name="T88" fmla="*/ 0 w 130"/>
                <a:gd name="T89" fmla="*/ 2147483646 h 58"/>
                <a:gd name="T90" fmla="*/ 0 w 130"/>
                <a:gd name="T91" fmla="*/ 2147483646 h 58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58"/>
                <a:gd name="T140" fmla="*/ 130 w 130"/>
                <a:gd name="T141" fmla="*/ 58 h 5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3" name="Freeform 101"/>
            <p:cNvSpPr/>
            <p:nvPr/>
          </p:nvSpPr>
          <p:spPr bwMode="auto">
            <a:xfrm flipH="1">
              <a:off x="1339991" y="3228534"/>
              <a:ext cx="179627" cy="836453"/>
            </a:xfrm>
            <a:custGeom>
              <a:avLst/>
              <a:gdLst>
                <a:gd name="T0" fmla="*/ 2147483646 w 221"/>
                <a:gd name="T1" fmla="*/ 0 h 693"/>
                <a:gd name="T2" fmla="*/ 2147483646 w 221"/>
                <a:gd name="T3" fmla="*/ 2147483646 h 693"/>
                <a:gd name="T4" fmla="*/ 2147483646 w 221"/>
                <a:gd name="T5" fmla="*/ 2147483646 h 693"/>
                <a:gd name="T6" fmla="*/ 0 w 221"/>
                <a:gd name="T7" fmla="*/ 2147483646 h 693"/>
                <a:gd name="T8" fmla="*/ 0 w 221"/>
                <a:gd name="T9" fmla="*/ 0 h 693"/>
                <a:gd name="T10" fmla="*/ 0 w 221"/>
                <a:gd name="T11" fmla="*/ 2147483646 h 693"/>
                <a:gd name="T12" fmla="*/ 0 w 221"/>
                <a:gd name="T13" fmla="*/ 2147483646 h 693"/>
                <a:gd name="T14" fmla="*/ 0 w 221"/>
                <a:gd name="T15" fmla="*/ 2147483646 h 693"/>
                <a:gd name="T16" fmla="*/ 0 w 221"/>
                <a:gd name="T17" fmla="*/ 2147483646 h 693"/>
                <a:gd name="T18" fmla="*/ 0 w 221"/>
                <a:gd name="T19" fmla="*/ 2147483646 h 693"/>
                <a:gd name="T20" fmla="*/ 0 w 221"/>
                <a:gd name="T21" fmla="*/ 2147483646 h 693"/>
                <a:gd name="T22" fmla="*/ 0 w 221"/>
                <a:gd name="T23" fmla="*/ 2147483646 h 693"/>
                <a:gd name="T24" fmla="*/ 0 w 221"/>
                <a:gd name="T25" fmla="*/ 2147483646 h 693"/>
                <a:gd name="T26" fmla="*/ 0 w 221"/>
                <a:gd name="T27" fmla="*/ 2147483646 h 693"/>
                <a:gd name="T28" fmla="*/ 0 w 221"/>
                <a:gd name="T29" fmla="*/ 2147483646 h 693"/>
                <a:gd name="T30" fmla="*/ 0 w 221"/>
                <a:gd name="T31" fmla="*/ 2147483646 h 693"/>
                <a:gd name="T32" fmla="*/ 0 w 221"/>
                <a:gd name="T33" fmla="*/ 2147483646 h 693"/>
                <a:gd name="T34" fmla="*/ 0 w 221"/>
                <a:gd name="T35" fmla="*/ 2147483646 h 693"/>
                <a:gd name="T36" fmla="*/ 0 w 221"/>
                <a:gd name="T37" fmla="*/ 2147483646 h 693"/>
                <a:gd name="T38" fmla="*/ 0 w 221"/>
                <a:gd name="T39" fmla="*/ 2147483646 h 693"/>
                <a:gd name="T40" fmla="*/ 0 w 221"/>
                <a:gd name="T41" fmla="*/ 2147483646 h 693"/>
                <a:gd name="T42" fmla="*/ 0 w 221"/>
                <a:gd name="T43" fmla="*/ 2147483646 h 693"/>
                <a:gd name="T44" fmla="*/ 0 w 221"/>
                <a:gd name="T45" fmla="*/ 2147483646 h 693"/>
                <a:gd name="T46" fmla="*/ 0 w 221"/>
                <a:gd name="T47" fmla="*/ 2147483646 h 693"/>
                <a:gd name="T48" fmla="*/ 0 w 221"/>
                <a:gd name="T49" fmla="*/ 2147483646 h 693"/>
                <a:gd name="T50" fmla="*/ 0 w 221"/>
                <a:gd name="T51" fmla="*/ 2147483646 h 693"/>
                <a:gd name="T52" fmla="*/ 0 w 221"/>
                <a:gd name="T53" fmla="*/ 2147483646 h 693"/>
                <a:gd name="T54" fmla="*/ 0 w 221"/>
                <a:gd name="T55" fmla="*/ 2147483646 h 693"/>
                <a:gd name="T56" fmla="*/ 0 w 221"/>
                <a:gd name="T57" fmla="*/ 2147483646 h 693"/>
                <a:gd name="T58" fmla="*/ 0 w 221"/>
                <a:gd name="T59" fmla="*/ 2147483646 h 693"/>
                <a:gd name="T60" fmla="*/ 0 w 221"/>
                <a:gd name="T61" fmla="*/ 2147483646 h 693"/>
                <a:gd name="T62" fmla="*/ 0 w 221"/>
                <a:gd name="T63" fmla="*/ 2147483646 h 693"/>
                <a:gd name="T64" fmla="*/ 0 w 221"/>
                <a:gd name="T65" fmla="*/ 2147483646 h 693"/>
                <a:gd name="T66" fmla="*/ 0 w 221"/>
                <a:gd name="T67" fmla="*/ 2147483646 h 693"/>
                <a:gd name="T68" fmla="*/ 0 w 221"/>
                <a:gd name="T69" fmla="*/ 2147483646 h 693"/>
                <a:gd name="T70" fmla="*/ 0 w 221"/>
                <a:gd name="T71" fmla="*/ 2147483646 h 693"/>
                <a:gd name="T72" fmla="*/ 0 w 221"/>
                <a:gd name="T73" fmla="*/ 2147483646 h 693"/>
                <a:gd name="T74" fmla="*/ 0 w 221"/>
                <a:gd name="T75" fmla="*/ 2147483646 h 693"/>
                <a:gd name="T76" fmla="*/ 0 w 221"/>
                <a:gd name="T77" fmla="*/ 2147483646 h 693"/>
                <a:gd name="T78" fmla="*/ 0 w 221"/>
                <a:gd name="T79" fmla="*/ 2147483646 h 693"/>
                <a:gd name="T80" fmla="*/ 0 w 221"/>
                <a:gd name="T81" fmla="*/ 2147483646 h 693"/>
                <a:gd name="T82" fmla="*/ 0 w 221"/>
                <a:gd name="T83" fmla="*/ 2147483646 h 693"/>
                <a:gd name="T84" fmla="*/ 0 w 221"/>
                <a:gd name="T85" fmla="*/ 2147483646 h 693"/>
                <a:gd name="T86" fmla="*/ 0 w 221"/>
                <a:gd name="T87" fmla="*/ 2147483646 h 693"/>
                <a:gd name="T88" fmla="*/ 0 w 221"/>
                <a:gd name="T89" fmla="*/ 2147483646 h 693"/>
                <a:gd name="T90" fmla="*/ 0 w 221"/>
                <a:gd name="T91" fmla="*/ 2147483646 h 693"/>
                <a:gd name="T92" fmla="*/ 0 w 221"/>
                <a:gd name="T93" fmla="*/ 2147483646 h 693"/>
                <a:gd name="T94" fmla="*/ 0 w 221"/>
                <a:gd name="T95" fmla="*/ 2147483646 h 693"/>
                <a:gd name="T96" fmla="*/ 0 w 221"/>
                <a:gd name="T97" fmla="*/ 2147483646 h 693"/>
                <a:gd name="T98" fmla="*/ 0 w 221"/>
                <a:gd name="T99" fmla="*/ 2147483646 h 693"/>
                <a:gd name="T100" fmla="*/ 0 w 221"/>
                <a:gd name="T101" fmla="*/ 2147483646 h 693"/>
                <a:gd name="T102" fmla="*/ 0 w 221"/>
                <a:gd name="T103" fmla="*/ 2147483646 h 693"/>
                <a:gd name="T104" fmla="*/ 0 w 221"/>
                <a:gd name="T105" fmla="*/ 0 h 693"/>
                <a:gd name="T106" fmla="*/ 0 w 221"/>
                <a:gd name="T107" fmla="*/ 0 h 693"/>
                <a:gd name="T108" fmla="*/ 0 w 221"/>
                <a:gd name="T109" fmla="*/ 0 h 693"/>
                <a:gd name="T110" fmla="*/ 0 w 221"/>
                <a:gd name="T111" fmla="*/ 0 h 693"/>
                <a:gd name="T112" fmla="*/ 0 w 221"/>
                <a:gd name="T113" fmla="*/ 0 h 693"/>
                <a:gd name="T114" fmla="*/ 0 w 221"/>
                <a:gd name="T115" fmla="*/ 0 h 693"/>
                <a:gd name="T116" fmla="*/ 17694720 60000 65536"/>
                <a:gd name="T117" fmla="*/ 0 60000 65536"/>
                <a:gd name="T118" fmla="*/ 5898240 60000 65536"/>
                <a:gd name="T119" fmla="*/ 1179648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693"/>
                <a:gd name="T176" fmla="*/ 221 w 221"/>
                <a:gd name="T177" fmla="*/ 693 h 6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4" name="Freeform 102"/>
            <p:cNvSpPr/>
            <p:nvPr/>
          </p:nvSpPr>
          <p:spPr bwMode="auto">
            <a:xfrm flipH="1">
              <a:off x="1337139" y="3243471"/>
              <a:ext cx="171074" cy="224049"/>
            </a:xfrm>
            <a:custGeom>
              <a:avLst/>
              <a:gdLst>
                <a:gd name="T0" fmla="*/ 2147483646 w 207"/>
                <a:gd name="T1" fmla="*/ 0 h 188"/>
                <a:gd name="T2" fmla="*/ 2147483646 w 207"/>
                <a:gd name="T3" fmla="*/ 2147483646 h 188"/>
                <a:gd name="T4" fmla="*/ 2147483646 w 207"/>
                <a:gd name="T5" fmla="*/ 2147483646 h 188"/>
                <a:gd name="T6" fmla="*/ 2147483646 w 207"/>
                <a:gd name="T7" fmla="*/ 2147483646 h 188"/>
                <a:gd name="T8" fmla="*/ 2147483646 w 207"/>
                <a:gd name="T9" fmla="*/ 2147483646 h 188"/>
                <a:gd name="T10" fmla="*/ 2147483646 w 207"/>
                <a:gd name="T11" fmla="*/ 2147483646 h 188"/>
                <a:gd name="T12" fmla="*/ 2147483646 w 207"/>
                <a:gd name="T13" fmla="*/ 2147483646 h 188"/>
                <a:gd name="T14" fmla="*/ 2147483646 w 207"/>
                <a:gd name="T15" fmla="*/ 2147483646 h 188"/>
                <a:gd name="T16" fmla="*/ 2147483646 w 207"/>
                <a:gd name="T17" fmla="*/ 2147483646 h 188"/>
                <a:gd name="T18" fmla="*/ 2147483646 w 207"/>
                <a:gd name="T19" fmla="*/ 2147483646 h 188"/>
                <a:gd name="T20" fmla="*/ 2147483646 w 207"/>
                <a:gd name="T21" fmla="*/ 2147483646 h 188"/>
                <a:gd name="T22" fmla="*/ 2147483646 w 207"/>
                <a:gd name="T23" fmla="*/ 2147483646 h 188"/>
                <a:gd name="T24" fmla="*/ 2147483646 w 207"/>
                <a:gd name="T25" fmla="*/ 2147483646 h 188"/>
                <a:gd name="T26" fmla="*/ 2147483646 w 207"/>
                <a:gd name="T27" fmla="*/ 2147483646 h 188"/>
                <a:gd name="T28" fmla="*/ 2147483646 w 207"/>
                <a:gd name="T29" fmla="*/ 2147483646 h 188"/>
                <a:gd name="T30" fmla="*/ 2147483646 w 207"/>
                <a:gd name="T31" fmla="*/ 2147483646 h 188"/>
                <a:gd name="T32" fmla="*/ 2147483646 w 207"/>
                <a:gd name="T33" fmla="*/ 2147483646 h 188"/>
                <a:gd name="T34" fmla="*/ 2147483646 w 207"/>
                <a:gd name="T35" fmla="*/ 2147483646 h 188"/>
                <a:gd name="T36" fmla="*/ 2147483646 w 207"/>
                <a:gd name="T37" fmla="*/ 2147483646 h 188"/>
                <a:gd name="T38" fmla="*/ 2147483646 w 207"/>
                <a:gd name="T39" fmla="*/ 2147483646 h 188"/>
                <a:gd name="T40" fmla="*/ 2147483646 w 207"/>
                <a:gd name="T41" fmla="*/ 2147483646 h 188"/>
                <a:gd name="T42" fmla="*/ 2147483646 w 207"/>
                <a:gd name="T43" fmla="*/ 2147483646 h 188"/>
                <a:gd name="T44" fmla="*/ 2147483646 w 207"/>
                <a:gd name="T45" fmla="*/ 2147483646 h 188"/>
                <a:gd name="T46" fmla="*/ 2147483646 w 207"/>
                <a:gd name="T47" fmla="*/ 2147483646 h 188"/>
                <a:gd name="T48" fmla="*/ 2147483646 w 207"/>
                <a:gd name="T49" fmla="*/ 2147483646 h 188"/>
                <a:gd name="T50" fmla="*/ 2147483646 w 207"/>
                <a:gd name="T51" fmla="*/ 2147483646 h 188"/>
                <a:gd name="T52" fmla="*/ 2147483646 w 207"/>
                <a:gd name="T53" fmla="*/ 2147483646 h 188"/>
                <a:gd name="T54" fmla="*/ 2147483646 w 207"/>
                <a:gd name="T55" fmla="*/ 2147483646 h 188"/>
                <a:gd name="T56" fmla="*/ 2147483646 w 207"/>
                <a:gd name="T57" fmla="*/ 2147483646 h 188"/>
                <a:gd name="T58" fmla="*/ 2147483646 w 207"/>
                <a:gd name="T59" fmla="*/ 2147483646 h 188"/>
                <a:gd name="T60" fmla="*/ 2147483646 w 207"/>
                <a:gd name="T61" fmla="*/ 2147483646 h 188"/>
                <a:gd name="T62" fmla="*/ 2147483646 w 207"/>
                <a:gd name="T63" fmla="*/ 2147483646 h 188"/>
                <a:gd name="T64" fmla="*/ 2147483646 w 207"/>
                <a:gd name="T65" fmla="*/ 2147483646 h 188"/>
                <a:gd name="T66" fmla="*/ 0 w 207"/>
                <a:gd name="T67" fmla="*/ 2147483646 h 188"/>
                <a:gd name="T68" fmla="*/ 2147483646 w 207"/>
                <a:gd name="T69" fmla="*/ 2147483646 h 188"/>
                <a:gd name="T70" fmla="*/ 2147483646 w 207"/>
                <a:gd name="T71" fmla="*/ 2147483646 h 188"/>
                <a:gd name="T72" fmla="*/ 2147483646 w 207"/>
                <a:gd name="T73" fmla="*/ 2147483646 h 188"/>
                <a:gd name="T74" fmla="*/ 2147483646 w 207"/>
                <a:gd name="T75" fmla="*/ 2147483646 h 188"/>
                <a:gd name="T76" fmla="*/ 2147483646 w 207"/>
                <a:gd name="T77" fmla="*/ 2147483646 h 188"/>
                <a:gd name="T78" fmla="*/ 2147483646 w 207"/>
                <a:gd name="T79" fmla="*/ 2147483646 h 188"/>
                <a:gd name="T80" fmla="*/ 2147483646 w 207"/>
                <a:gd name="T81" fmla="*/ 2147483646 h 188"/>
                <a:gd name="T82" fmla="*/ 2147483646 w 207"/>
                <a:gd name="T83" fmla="*/ 2147483646 h 188"/>
                <a:gd name="T84" fmla="*/ 2147483646 w 207"/>
                <a:gd name="T85" fmla="*/ 2147483646 h 188"/>
                <a:gd name="T86" fmla="*/ 2147483646 w 207"/>
                <a:gd name="T87" fmla="*/ 2147483646 h 188"/>
                <a:gd name="T88" fmla="*/ 2147483646 w 207"/>
                <a:gd name="T89" fmla="*/ 2147483646 h 188"/>
                <a:gd name="T90" fmla="*/ 2147483646 w 207"/>
                <a:gd name="T91" fmla="*/ 2147483646 h 188"/>
                <a:gd name="T92" fmla="*/ 2147483646 w 207"/>
                <a:gd name="T93" fmla="*/ 2147483646 h 188"/>
                <a:gd name="T94" fmla="*/ 2147483646 w 207"/>
                <a:gd name="T95" fmla="*/ 2147483646 h 188"/>
                <a:gd name="T96" fmla="*/ 2147483646 w 207"/>
                <a:gd name="T97" fmla="*/ 2147483646 h 188"/>
                <a:gd name="T98" fmla="*/ 2147483646 w 207"/>
                <a:gd name="T99" fmla="*/ 2147483646 h 188"/>
                <a:gd name="T100" fmla="*/ 2147483646 w 207"/>
                <a:gd name="T101" fmla="*/ 2147483646 h 188"/>
                <a:gd name="T102" fmla="*/ 2147483646 w 207"/>
                <a:gd name="T103" fmla="*/ 2147483646 h 188"/>
                <a:gd name="T104" fmla="*/ 2147483646 w 207"/>
                <a:gd name="T105" fmla="*/ 2147483646 h 188"/>
                <a:gd name="T106" fmla="*/ 2147483646 w 207"/>
                <a:gd name="T107" fmla="*/ 2147483646 h 188"/>
                <a:gd name="T108" fmla="*/ 2147483646 w 207"/>
                <a:gd name="T109" fmla="*/ 2147483646 h 188"/>
                <a:gd name="T110" fmla="*/ 2147483646 w 207"/>
                <a:gd name="T111" fmla="*/ 2147483646 h 188"/>
                <a:gd name="T112" fmla="*/ 2147483646 w 207"/>
                <a:gd name="T113" fmla="*/ 0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7"/>
                <a:gd name="T172" fmla="*/ 0 h 188"/>
                <a:gd name="T173" fmla="*/ 207 w 207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5" name="Freeform 103"/>
            <p:cNvSpPr/>
            <p:nvPr/>
          </p:nvSpPr>
          <p:spPr bwMode="auto">
            <a:xfrm flipH="1">
              <a:off x="1468296" y="3471788"/>
              <a:ext cx="45620" cy="110958"/>
            </a:xfrm>
            <a:custGeom>
              <a:avLst/>
              <a:gdLst>
                <a:gd name="T0" fmla="*/ 2147483646 w 55"/>
                <a:gd name="T1" fmla="*/ 0 h 92"/>
                <a:gd name="T2" fmla="*/ 2147483646 w 55"/>
                <a:gd name="T3" fmla="*/ 2147483646 h 92"/>
                <a:gd name="T4" fmla="*/ 2147483646 w 55"/>
                <a:gd name="T5" fmla="*/ 2147483646 h 92"/>
                <a:gd name="T6" fmla="*/ 0 w 55"/>
                <a:gd name="T7" fmla="*/ 2147483646 h 92"/>
                <a:gd name="T8" fmla="*/ 0 w 55"/>
                <a:gd name="T9" fmla="*/ 2147483646 h 92"/>
                <a:gd name="T10" fmla="*/ 2147483646 w 55"/>
                <a:gd name="T11" fmla="*/ 2147483646 h 92"/>
                <a:gd name="T12" fmla="*/ 2147483646 w 55"/>
                <a:gd name="T13" fmla="*/ 2147483646 h 92"/>
                <a:gd name="T14" fmla="*/ 2147483646 w 55"/>
                <a:gd name="T15" fmla="*/ 2147483646 h 92"/>
                <a:gd name="T16" fmla="*/ 2147483646 w 55"/>
                <a:gd name="T17" fmla="*/ 2147483646 h 92"/>
                <a:gd name="T18" fmla="*/ 2147483646 w 55"/>
                <a:gd name="T19" fmla="*/ 2147483646 h 92"/>
                <a:gd name="T20" fmla="*/ 2147483646 w 55"/>
                <a:gd name="T21" fmla="*/ 2147483646 h 92"/>
                <a:gd name="T22" fmla="*/ 2147483646 w 55"/>
                <a:gd name="T23" fmla="*/ 2147483646 h 92"/>
                <a:gd name="T24" fmla="*/ 2147483646 w 55"/>
                <a:gd name="T25" fmla="*/ 2147483646 h 92"/>
                <a:gd name="T26" fmla="*/ 2147483646 w 55"/>
                <a:gd name="T27" fmla="*/ 2147483646 h 92"/>
                <a:gd name="T28" fmla="*/ 2147483646 w 55"/>
                <a:gd name="T29" fmla="*/ 2147483646 h 92"/>
                <a:gd name="T30" fmla="*/ 2147483646 w 55"/>
                <a:gd name="T31" fmla="*/ 2147483646 h 92"/>
                <a:gd name="T32" fmla="*/ 2147483646 w 55"/>
                <a:gd name="T33" fmla="*/ 2147483646 h 92"/>
                <a:gd name="T34" fmla="*/ 2147483646 w 55"/>
                <a:gd name="T35" fmla="*/ 2147483646 h 92"/>
                <a:gd name="T36" fmla="*/ 2147483646 w 55"/>
                <a:gd name="T37" fmla="*/ 2147483646 h 92"/>
                <a:gd name="T38" fmla="*/ 2147483646 w 55"/>
                <a:gd name="T39" fmla="*/ 2147483646 h 92"/>
                <a:gd name="T40" fmla="*/ 2147483646 w 55"/>
                <a:gd name="T41" fmla="*/ 2147483646 h 92"/>
                <a:gd name="T42" fmla="*/ 2147483646 w 55"/>
                <a:gd name="T43" fmla="*/ 2147483646 h 92"/>
                <a:gd name="T44" fmla="*/ 2147483646 w 55"/>
                <a:gd name="T45" fmla="*/ 2147483646 h 92"/>
                <a:gd name="T46" fmla="*/ 2147483646 w 55"/>
                <a:gd name="T47" fmla="*/ 2147483646 h 92"/>
                <a:gd name="T48" fmla="*/ 0 w 55"/>
                <a:gd name="T49" fmla="*/ 0 h 92"/>
                <a:gd name="T50" fmla="*/ 0 w 55"/>
                <a:gd name="T51" fmla="*/ 0 h 92"/>
                <a:gd name="T52" fmla="*/ 0 w 55"/>
                <a:gd name="T53" fmla="*/ 0 h 92"/>
                <a:gd name="T54" fmla="*/ 0 w 55"/>
                <a:gd name="T55" fmla="*/ 0 h 92"/>
                <a:gd name="T56" fmla="*/ 0 w 55"/>
                <a:gd name="T57" fmla="*/ 2147483646 h 92"/>
                <a:gd name="T58" fmla="*/ 0 w 55"/>
                <a:gd name="T59" fmla="*/ 2147483646 h 92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92"/>
                <a:gd name="T92" fmla="*/ 55 w 55"/>
                <a:gd name="T93" fmla="*/ 92 h 9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6" name="Freeform 104"/>
            <p:cNvSpPr/>
            <p:nvPr/>
          </p:nvSpPr>
          <p:spPr bwMode="auto">
            <a:xfrm flipH="1">
              <a:off x="1462593" y="3584881"/>
              <a:ext cx="119752" cy="76817"/>
            </a:xfrm>
            <a:custGeom>
              <a:avLst/>
              <a:gdLst>
                <a:gd name="T0" fmla="*/ 2147483646 w 143"/>
                <a:gd name="T1" fmla="*/ 0 h 63"/>
                <a:gd name="T2" fmla="*/ 2147483646 w 143"/>
                <a:gd name="T3" fmla="*/ 2147483646 h 63"/>
                <a:gd name="T4" fmla="*/ 2147483646 w 143"/>
                <a:gd name="T5" fmla="*/ 2147483646 h 63"/>
                <a:gd name="T6" fmla="*/ 0 w 143"/>
                <a:gd name="T7" fmla="*/ 2147483646 h 63"/>
                <a:gd name="T8" fmla="*/ 0 w 143"/>
                <a:gd name="T9" fmla="*/ 2147483646 h 63"/>
                <a:gd name="T10" fmla="*/ 2147483646 w 143"/>
                <a:gd name="T11" fmla="*/ 2147483646 h 63"/>
                <a:gd name="T12" fmla="*/ 2147483646 w 143"/>
                <a:gd name="T13" fmla="*/ 2147483646 h 63"/>
                <a:gd name="T14" fmla="*/ 2147483646 w 143"/>
                <a:gd name="T15" fmla="*/ 2147483646 h 63"/>
                <a:gd name="T16" fmla="*/ 2147483646 w 143"/>
                <a:gd name="T17" fmla="*/ 2147483646 h 63"/>
                <a:gd name="T18" fmla="*/ 2147483646 w 143"/>
                <a:gd name="T19" fmla="*/ 2147483646 h 63"/>
                <a:gd name="T20" fmla="*/ 2147483646 w 143"/>
                <a:gd name="T21" fmla="*/ 2147483646 h 63"/>
                <a:gd name="T22" fmla="*/ 2147483646 w 143"/>
                <a:gd name="T23" fmla="*/ 2147483646 h 63"/>
                <a:gd name="T24" fmla="*/ 2147483646 w 143"/>
                <a:gd name="T25" fmla="*/ 2147483646 h 63"/>
                <a:gd name="T26" fmla="*/ 2147483646 w 143"/>
                <a:gd name="T27" fmla="*/ 2147483646 h 63"/>
                <a:gd name="T28" fmla="*/ 2147483646 w 143"/>
                <a:gd name="T29" fmla="*/ 2147483646 h 63"/>
                <a:gd name="T30" fmla="*/ 2147483646 w 143"/>
                <a:gd name="T31" fmla="*/ 2147483646 h 63"/>
                <a:gd name="T32" fmla="*/ 2147483646 w 143"/>
                <a:gd name="T33" fmla="*/ 0 h 63"/>
                <a:gd name="T34" fmla="*/ 2147483646 w 143"/>
                <a:gd name="T35" fmla="*/ 2147483646 h 63"/>
                <a:gd name="T36" fmla="*/ 2147483646 w 143"/>
                <a:gd name="T37" fmla="*/ 2147483646 h 63"/>
                <a:gd name="T38" fmla="*/ 2147483646 w 143"/>
                <a:gd name="T39" fmla="*/ 2147483646 h 63"/>
                <a:gd name="T40" fmla="*/ 2147483646 w 143"/>
                <a:gd name="T41" fmla="*/ 2147483646 h 63"/>
                <a:gd name="T42" fmla="*/ 2147483646 w 143"/>
                <a:gd name="T43" fmla="*/ 2147483646 h 63"/>
                <a:gd name="T44" fmla="*/ 2147483646 w 143"/>
                <a:gd name="T45" fmla="*/ 2147483646 h 63"/>
                <a:gd name="T46" fmla="*/ 2147483646 w 143"/>
                <a:gd name="T47" fmla="*/ 2147483646 h 63"/>
                <a:gd name="T48" fmla="*/ 0 w 143"/>
                <a:gd name="T49" fmla="*/ 2147483646 h 63"/>
                <a:gd name="T50" fmla="*/ 0 w 143"/>
                <a:gd name="T51" fmla="*/ 2147483646 h 63"/>
                <a:gd name="T52" fmla="*/ 0 w 143"/>
                <a:gd name="T53" fmla="*/ 2147483646 h 63"/>
                <a:gd name="T54" fmla="*/ 0 w 143"/>
                <a:gd name="T55" fmla="*/ 2147483646 h 63"/>
                <a:gd name="T56" fmla="*/ 0 w 143"/>
                <a:gd name="T57" fmla="*/ 2147483646 h 63"/>
                <a:gd name="T58" fmla="*/ 0 w 143"/>
                <a:gd name="T59" fmla="*/ 2147483646 h 63"/>
                <a:gd name="T60" fmla="*/ 17694720 60000 65536"/>
                <a:gd name="T61" fmla="*/ 0 60000 65536"/>
                <a:gd name="T62" fmla="*/ 5898240 60000 65536"/>
                <a:gd name="T63" fmla="*/ 1179648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63"/>
                <a:gd name="T92" fmla="*/ 143 w 143"/>
                <a:gd name="T93" fmla="*/ 63 h 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7" name="Freeform 105"/>
            <p:cNvSpPr/>
            <p:nvPr/>
          </p:nvSpPr>
          <p:spPr bwMode="auto">
            <a:xfrm flipH="1">
              <a:off x="1528172" y="3646760"/>
              <a:ext cx="54172" cy="386220"/>
            </a:xfrm>
            <a:custGeom>
              <a:avLst/>
              <a:gdLst>
                <a:gd name="T0" fmla="*/ 2147483646 w 66"/>
                <a:gd name="T1" fmla="*/ 0 h 319"/>
                <a:gd name="T2" fmla="*/ 2147483646 w 66"/>
                <a:gd name="T3" fmla="*/ 2147483646 h 319"/>
                <a:gd name="T4" fmla="*/ 2147483646 w 66"/>
                <a:gd name="T5" fmla="*/ 2147483646 h 319"/>
                <a:gd name="T6" fmla="*/ 0 w 66"/>
                <a:gd name="T7" fmla="*/ 2147483646 h 319"/>
                <a:gd name="T8" fmla="*/ 2147483646 w 66"/>
                <a:gd name="T9" fmla="*/ 0 h 319"/>
                <a:gd name="T10" fmla="*/ 2147483646 w 66"/>
                <a:gd name="T11" fmla="*/ 2147483646 h 319"/>
                <a:gd name="T12" fmla="*/ 0 w 66"/>
                <a:gd name="T13" fmla="*/ 2147483646 h 319"/>
                <a:gd name="T14" fmla="*/ 2147483646 w 66"/>
                <a:gd name="T15" fmla="*/ 2147483646 h 319"/>
                <a:gd name="T16" fmla="*/ 2147483646 w 66"/>
                <a:gd name="T17" fmla="*/ 2147483646 h 319"/>
                <a:gd name="T18" fmla="*/ 2147483646 w 66"/>
                <a:gd name="T19" fmla="*/ 2147483646 h 319"/>
                <a:gd name="T20" fmla="*/ 2147483646 w 66"/>
                <a:gd name="T21" fmla="*/ 2147483646 h 319"/>
                <a:gd name="T22" fmla="*/ 2147483646 w 66"/>
                <a:gd name="T23" fmla="*/ 2147483646 h 319"/>
                <a:gd name="T24" fmla="*/ 2147483646 w 66"/>
                <a:gd name="T25" fmla="*/ 2147483646 h 319"/>
                <a:gd name="T26" fmla="*/ 2147483646 w 66"/>
                <a:gd name="T27" fmla="*/ 2147483646 h 319"/>
                <a:gd name="T28" fmla="*/ 2147483646 w 66"/>
                <a:gd name="T29" fmla="*/ 2147483646 h 319"/>
                <a:gd name="T30" fmla="*/ 2147483646 w 66"/>
                <a:gd name="T31" fmla="*/ 2147483646 h 319"/>
                <a:gd name="T32" fmla="*/ 2147483646 w 66"/>
                <a:gd name="T33" fmla="*/ 2147483646 h 319"/>
                <a:gd name="T34" fmla="*/ 2147483646 w 66"/>
                <a:gd name="T35" fmla="*/ 2147483646 h 319"/>
                <a:gd name="T36" fmla="*/ 2147483646 w 66"/>
                <a:gd name="T37" fmla="*/ 2147483646 h 319"/>
                <a:gd name="T38" fmla="*/ 2147483646 w 66"/>
                <a:gd name="T39" fmla="*/ 2147483646 h 319"/>
                <a:gd name="T40" fmla="*/ 2147483646 w 66"/>
                <a:gd name="T41" fmla="*/ 2147483646 h 319"/>
                <a:gd name="T42" fmla="*/ 2147483646 w 66"/>
                <a:gd name="T43" fmla="*/ 2147483646 h 319"/>
                <a:gd name="T44" fmla="*/ 2147483646 w 66"/>
                <a:gd name="T45" fmla="*/ 2147483646 h 319"/>
                <a:gd name="T46" fmla="*/ 2147483646 w 66"/>
                <a:gd name="T47" fmla="*/ 2147483646 h 319"/>
                <a:gd name="T48" fmla="*/ 2147483646 w 66"/>
                <a:gd name="T49" fmla="*/ 2147483646 h 319"/>
                <a:gd name="T50" fmla="*/ 2147483646 w 66"/>
                <a:gd name="T51" fmla="*/ 2147483646 h 319"/>
                <a:gd name="T52" fmla="*/ 2147483646 w 66"/>
                <a:gd name="T53" fmla="*/ 2147483646 h 319"/>
                <a:gd name="T54" fmla="*/ 2147483646 w 66"/>
                <a:gd name="T55" fmla="*/ 2147483646 h 319"/>
                <a:gd name="T56" fmla="*/ 2147483646 w 66"/>
                <a:gd name="T57" fmla="*/ 2147483646 h 319"/>
                <a:gd name="T58" fmla="*/ 2147483646 w 66"/>
                <a:gd name="T59" fmla="*/ 2147483646 h 319"/>
                <a:gd name="T60" fmla="*/ 2147483646 w 66"/>
                <a:gd name="T61" fmla="*/ 2147483646 h 319"/>
                <a:gd name="T62" fmla="*/ 2147483646 w 66"/>
                <a:gd name="T63" fmla="*/ 2147483646 h 319"/>
                <a:gd name="T64" fmla="*/ 2147483646 w 66"/>
                <a:gd name="T65" fmla="*/ 0 h 319"/>
                <a:gd name="T66" fmla="*/ 2147483646 w 66"/>
                <a:gd name="T67" fmla="*/ 0 h 319"/>
                <a:gd name="T68" fmla="*/ 2147483646 w 66"/>
                <a:gd name="T69" fmla="*/ 0 h 319"/>
                <a:gd name="T70" fmla="*/ 2147483646 w 66"/>
                <a:gd name="T71" fmla="*/ 0 h 319"/>
                <a:gd name="T72" fmla="*/ 2147483646 w 66"/>
                <a:gd name="T73" fmla="*/ 0 h 319"/>
                <a:gd name="T74" fmla="*/ 2147483646 w 66"/>
                <a:gd name="T75" fmla="*/ 0 h 319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19"/>
                <a:gd name="T116" fmla="*/ 66 w 66"/>
                <a:gd name="T117" fmla="*/ 319 h 3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8" name="Freeform 106"/>
            <p:cNvSpPr/>
            <p:nvPr/>
          </p:nvSpPr>
          <p:spPr bwMode="auto">
            <a:xfrm flipH="1">
              <a:off x="1362801" y="3247739"/>
              <a:ext cx="259461" cy="147232"/>
            </a:xfrm>
            <a:custGeom>
              <a:avLst/>
              <a:gdLst>
                <a:gd name="T0" fmla="*/ 2147483646 w 314"/>
                <a:gd name="T1" fmla="*/ 0 h 121"/>
                <a:gd name="T2" fmla="*/ 2147483646 w 314"/>
                <a:gd name="T3" fmla="*/ 2147483646 h 121"/>
                <a:gd name="T4" fmla="*/ 2147483646 w 314"/>
                <a:gd name="T5" fmla="*/ 2147483646 h 121"/>
                <a:gd name="T6" fmla="*/ 0 w 314"/>
                <a:gd name="T7" fmla="*/ 2147483646 h 121"/>
                <a:gd name="T8" fmla="*/ 2147483646 w 314"/>
                <a:gd name="T9" fmla="*/ 2147483646 h 121"/>
                <a:gd name="T10" fmla="*/ 2147483646 w 314"/>
                <a:gd name="T11" fmla="*/ 2147483646 h 121"/>
                <a:gd name="T12" fmla="*/ 2147483646 w 314"/>
                <a:gd name="T13" fmla="*/ 2147483646 h 121"/>
                <a:gd name="T14" fmla="*/ 2147483646 w 314"/>
                <a:gd name="T15" fmla="*/ 2147483646 h 121"/>
                <a:gd name="T16" fmla="*/ 2147483646 w 314"/>
                <a:gd name="T17" fmla="*/ 2147483646 h 121"/>
                <a:gd name="T18" fmla="*/ 2147483646 w 314"/>
                <a:gd name="T19" fmla="*/ 2147483646 h 121"/>
                <a:gd name="T20" fmla="*/ 2147483646 w 314"/>
                <a:gd name="T21" fmla="*/ 2147483646 h 121"/>
                <a:gd name="T22" fmla="*/ 2147483646 w 314"/>
                <a:gd name="T23" fmla="*/ 2147483646 h 121"/>
                <a:gd name="T24" fmla="*/ 2147483646 w 314"/>
                <a:gd name="T25" fmla="*/ 2147483646 h 121"/>
                <a:gd name="T26" fmla="*/ 2147483646 w 314"/>
                <a:gd name="T27" fmla="*/ 2147483646 h 121"/>
                <a:gd name="T28" fmla="*/ 2147483646 w 314"/>
                <a:gd name="T29" fmla="*/ 2147483646 h 121"/>
                <a:gd name="T30" fmla="*/ 2147483646 w 314"/>
                <a:gd name="T31" fmla="*/ 2147483646 h 121"/>
                <a:gd name="T32" fmla="*/ 2147483646 w 314"/>
                <a:gd name="T33" fmla="*/ 2147483646 h 121"/>
                <a:gd name="T34" fmla="*/ 2147483646 w 314"/>
                <a:gd name="T35" fmla="*/ 2147483646 h 121"/>
                <a:gd name="T36" fmla="*/ 2147483646 w 314"/>
                <a:gd name="T37" fmla="*/ 2147483646 h 121"/>
                <a:gd name="T38" fmla="*/ 2147483646 w 314"/>
                <a:gd name="T39" fmla="*/ 2147483646 h 121"/>
                <a:gd name="T40" fmla="*/ 2147483646 w 314"/>
                <a:gd name="T41" fmla="*/ 2147483646 h 121"/>
                <a:gd name="T42" fmla="*/ 0 w 314"/>
                <a:gd name="T43" fmla="*/ 2147483646 h 121"/>
                <a:gd name="T44" fmla="*/ 2147483646 w 314"/>
                <a:gd name="T45" fmla="*/ 2147483646 h 121"/>
                <a:gd name="T46" fmla="*/ 2147483646 w 314"/>
                <a:gd name="T47" fmla="*/ 2147483646 h 121"/>
                <a:gd name="T48" fmla="*/ 2147483646 w 314"/>
                <a:gd name="T49" fmla="*/ 2147483646 h 121"/>
                <a:gd name="T50" fmla="*/ 2147483646 w 314"/>
                <a:gd name="T51" fmla="*/ 2147483646 h 121"/>
                <a:gd name="T52" fmla="*/ 2147483646 w 314"/>
                <a:gd name="T53" fmla="*/ 2147483646 h 121"/>
                <a:gd name="T54" fmla="*/ 2147483646 w 314"/>
                <a:gd name="T55" fmla="*/ 2147483646 h 121"/>
                <a:gd name="T56" fmla="*/ 2147483646 w 314"/>
                <a:gd name="T57" fmla="*/ 2147483646 h 121"/>
                <a:gd name="T58" fmla="*/ 2147483646 w 314"/>
                <a:gd name="T59" fmla="*/ 2147483646 h 121"/>
                <a:gd name="T60" fmla="*/ 2147483646 w 314"/>
                <a:gd name="T61" fmla="*/ 2147483646 h 121"/>
                <a:gd name="T62" fmla="*/ 2147483646 w 314"/>
                <a:gd name="T63" fmla="*/ 2147483646 h 121"/>
                <a:gd name="T64" fmla="*/ 2147483646 w 314"/>
                <a:gd name="T65" fmla="*/ 2147483646 h 121"/>
                <a:gd name="T66" fmla="*/ 2147483646 w 314"/>
                <a:gd name="T67" fmla="*/ 2147483646 h 121"/>
                <a:gd name="T68" fmla="*/ 2147483646 w 314"/>
                <a:gd name="T69" fmla="*/ 2147483646 h 121"/>
                <a:gd name="T70" fmla="*/ 2147483646 w 314"/>
                <a:gd name="T71" fmla="*/ 2147483646 h 121"/>
                <a:gd name="T72" fmla="*/ 2147483646 w 314"/>
                <a:gd name="T73" fmla="*/ 2147483646 h 121"/>
                <a:gd name="T74" fmla="*/ 2147483646 w 314"/>
                <a:gd name="T75" fmla="*/ 2147483646 h 121"/>
                <a:gd name="T76" fmla="*/ 2147483646 w 314"/>
                <a:gd name="T77" fmla="*/ 0 h 121"/>
                <a:gd name="T78" fmla="*/ 2147483646 w 314"/>
                <a:gd name="T79" fmla="*/ 0 h 121"/>
                <a:gd name="T80" fmla="*/ 2147483646 w 314"/>
                <a:gd name="T81" fmla="*/ 0 h 121"/>
                <a:gd name="T82" fmla="*/ 17694720 60000 65536"/>
                <a:gd name="T83" fmla="*/ 0 60000 65536"/>
                <a:gd name="T84" fmla="*/ 5898240 60000 65536"/>
                <a:gd name="T85" fmla="*/ 1179648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4"/>
                <a:gd name="T124" fmla="*/ 0 h 121"/>
                <a:gd name="T125" fmla="*/ 314 w 314"/>
                <a:gd name="T126" fmla="*/ 121 h 1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09" name="Freeform 107"/>
            <p:cNvSpPr/>
            <p:nvPr/>
          </p:nvSpPr>
          <p:spPr bwMode="auto">
            <a:xfrm flipH="1">
              <a:off x="1602304" y="3484591"/>
              <a:ext cx="48470" cy="460903"/>
            </a:xfrm>
            <a:custGeom>
              <a:avLst/>
              <a:gdLst>
                <a:gd name="T0" fmla="*/ 2147483646 w 59"/>
                <a:gd name="T1" fmla="*/ 0 h 381"/>
                <a:gd name="T2" fmla="*/ 2147483646 w 59"/>
                <a:gd name="T3" fmla="*/ 2147483646 h 381"/>
                <a:gd name="T4" fmla="*/ 2147483646 w 59"/>
                <a:gd name="T5" fmla="*/ 2147483646 h 381"/>
                <a:gd name="T6" fmla="*/ 0 w 59"/>
                <a:gd name="T7" fmla="*/ 2147483646 h 381"/>
                <a:gd name="T8" fmla="*/ 0 w 59"/>
                <a:gd name="T9" fmla="*/ 0 h 381"/>
                <a:gd name="T10" fmla="*/ 0 w 59"/>
                <a:gd name="T11" fmla="*/ 2147483646 h 381"/>
                <a:gd name="T12" fmla="*/ 0 w 59"/>
                <a:gd name="T13" fmla="*/ 2147483646 h 381"/>
                <a:gd name="T14" fmla="*/ 0 w 59"/>
                <a:gd name="T15" fmla="*/ 2147483646 h 381"/>
                <a:gd name="T16" fmla="*/ 0 w 59"/>
                <a:gd name="T17" fmla="*/ 2147483646 h 381"/>
                <a:gd name="T18" fmla="*/ 0 w 59"/>
                <a:gd name="T19" fmla="*/ 2147483646 h 381"/>
                <a:gd name="T20" fmla="*/ 0 w 59"/>
                <a:gd name="T21" fmla="*/ 2147483646 h 381"/>
                <a:gd name="T22" fmla="*/ 0 w 59"/>
                <a:gd name="T23" fmla="*/ 2147483646 h 381"/>
                <a:gd name="T24" fmla="*/ 0 w 59"/>
                <a:gd name="T25" fmla="*/ 2147483646 h 381"/>
                <a:gd name="T26" fmla="*/ 0 w 59"/>
                <a:gd name="T27" fmla="*/ 2147483646 h 381"/>
                <a:gd name="T28" fmla="*/ 0 w 59"/>
                <a:gd name="T29" fmla="*/ 2147483646 h 381"/>
                <a:gd name="T30" fmla="*/ 0 w 59"/>
                <a:gd name="T31" fmla="*/ 2147483646 h 381"/>
                <a:gd name="T32" fmla="*/ 0 w 59"/>
                <a:gd name="T33" fmla="*/ 2147483646 h 381"/>
                <a:gd name="T34" fmla="*/ 0 w 59"/>
                <a:gd name="T35" fmla="*/ 2147483646 h 381"/>
                <a:gd name="T36" fmla="*/ 0 w 59"/>
                <a:gd name="T37" fmla="*/ 2147483646 h 381"/>
                <a:gd name="T38" fmla="*/ 0 w 59"/>
                <a:gd name="T39" fmla="*/ 2147483646 h 381"/>
                <a:gd name="T40" fmla="*/ 0 w 59"/>
                <a:gd name="T41" fmla="*/ 2147483646 h 381"/>
                <a:gd name="T42" fmla="*/ 0 w 59"/>
                <a:gd name="T43" fmla="*/ 2147483646 h 381"/>
                <a:gd name="T44" fmla="*/ 0 w 59"/>
                <a:gd name="T45" fmla="*/ 2147483646 h 381"/>
                <a:gd name="T46" fmla="*/ 0 w 59"/>
                <a:gd name="T47" fmla="*/ 2147483646 h 381"/>
                <a:gd name="T48" fmla="*/ 0 w 59"/>
                <a:gd name="T49" fmla="*/ 2147483646 h 381"/>
                <a:gd name="T50" fmla="*/ 0 w 59"/>
                <a:gd name="T51" fmla="*/ 2147483646 h 381"/>
                <a:gd name="T52" fmla="*/ 0 w 59"/>
                <a:gd name="T53" fmla="*/ 2147483646 h 381"/>
                <a:gd name="T54" fmla="*/ 0 w 59"/>
                <a:gd name="T55" fmla="*/ 2147483646 h 381"/>
                <a:gd name="T56" fmla="*/ 0 w 59"/>
                <a:gd name="T57" fmla="*/ 2147483646 h 381"/>
                <a:gd name="T58" fmla="*/ 0 w 59"/>
                <a:gd name="T59" fmla="*/ 2147483646 h 381"/>
                <a:gd name="T60" fmla="*/ 0 w 59"/>
                <a:gd name="T61" fmla="*/ 2147483646 h 381"/>
                <a:gd name="T62" fmla="*/ 0 w 59"/>
                <a:gd name="T63" fmla="*/ 2147483646 h 381"/>
                <a:gd name="T64" fmla="*/ 0 w 59"/>
                <a:gd name="T65" fmla="*/ 0 h 381"/>
                <a:gd name="T66" fmla="*/ 0 w 59"/>
                <a:gd name="T67" fmla="*/ 0 h 381"/>
                <a:gd name="T68" fmla="*/ 0 w 59"/>
                <a:gd name="T69" fmla="*/ 0 h 381"/>
                <a:gd name="T70" fmla="*/ 0 w 59"/>
                <a:gd name="T71" fmla="*/ 0 h 381"/>
                <a:gd name="T72" fmla="*/ 0 w 59"/>
                <a:gd name="T73" fmla="*/ 0 h 381"/>
                <a:gd name="T74" fmla="*/ 0 w 59"/>
                <a:gd name="T75" fmla="*/ 0 h 38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9"/>
                <a:gd name="T115" fmla="*/ 0 h 381"/>
                <a:gd name="T116" fmla="*/ 59 w 59"/>
                <a:gd name="T117" fmla="*/ 381 h 3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0" name="Freeform 108"/>
            <p:cNvSpPr/>
            <p:nvPr/>
          </p:nvSpPr>
          <p:spPr bwMode="auto">
            <a:xfrm flipH="1">
              <a:off x="2272343" y="3619022"/>
              <a:ext cx="94092" cy="204846"/>
            </a:xfrm>
            <a:custGeom>
              <a:avLst/>
              <a:gdLst>
                <a:gd name="T0" fmla="*/ 2147483646 w 116"/>
                <a:gd name="T1" fmla="*/ 0 h 171"/>
                <a:gd name="T2" fmla="*/ 2147483646 w 116"/>
                <a:gd name="T3" fmla="*/ 2147483646 h 171"/>
                <a:gd name="T4" fmla="*/ 2147483646 w 116"/>
                <a:gd name="T5" fmla="*/ 2147483646 h 171"/>
                <a:gd name="T6" fmla="*/ 0 w 116"/>
                <a:gd name="T7" fmla="*/ 2147483646 h 171"/>
                <a:gd name="T8" fmla="*/ 2147483646 w 116"/>
                <a:gd name="T9" fmla="*/ 0 h 171"/>
                <a:gd name="T10" fmla="*/ 2147483646 w 116"/>
                <a:gd name="T11" fmla="*/ 0 h 171"/>
                <a:gd name="T12" fmla="*/ 2147483646 w 116"/>
                <a:gd name="T13" fmla="*/ 0 h 171"/>
                <a:gd name="T14" fmla="*/ 2147483646 w 116"/>
                <a:gd name="T15" fmla="*/ 0 h 171"/>
                <a:gd name="T16" fmla="*/ 2147483646 w 116"/>
                <a:gd name="T17" fmla="*/ 0 h 171"/>
                <a:gd name="T18" fmla="*/ 2147483646 w 116"/>
                <a:gd name="T19" fmla="*/ 0 h 171"/>
                <a:gd name="T20" fmla="*/ 2147483646 w 116"/>
                <a:gd name="T21" fmla="*/ 0 h 171"/>
                <a:gd name="T22" fmla="*/ 2147483646 w 116"/>
                <a:gd name="T23" fmla="*/ 0 h 171"/>
                <a:gd name="T24" fmla="*/ 2147483646 w 116"/>
                <a:gd name="T25" fmla="*/ 0 h 171"/>
                <a:gd name="T26" fmla="*/ 2147483646 w 116"/>
                <a:gd name="T27" fmla="*/ 0 h 171"/>
                <a:gd name="T28" fmla="*/ 2147483646 w 116"/>
                <a:gd name="T29" fmla="*/ 0 h 171"/>
                <a:gd name="T30" fmla="*/ 2147483646 w 116"/>
                <a:gd name="T31" fmla="*/ 0 h 171"/>
                <a:gd name="T32" fmla="*/ 2147483646 w 116"/>
                <a:gd name="T33" fmla="*/ 0 h 171"/>
                <a:gd name="T34" fmla="*/ 2147483646 w 116"/>
                <a:gd name="T35" fmla="*/ 0 h 171"/>
                <a:gd name="T36" fmla="*/ 0 w 116"/>
                <a:gd name="T37" fmla="*/ 0 h 171"/>
                <a:gd name="T38" fmla="*/ 0 w 116"/>
                <a:gd name="T39" fmla="*/ 0 h 171"/>
                <a:gd name="T40" fmla="*/ 2147483646 w 116"/>
                <a:gd name="T41" fmla="*/ 0 h 171"/>
                <a:gd name="T42" fmla="*/ 2147483646 w 116"/>
                <a:gd name="T43" fmla="*/ 0 h 171"/>
                <a:gd name="T44" fmla="*/ 2147483646 w 116"/>
                <a:gd name="T45" fmla="*/ 0 h 171"/>
                <a:gd name="T46" fmla="*/ 2147483646 w 116"/>
                <a:gd name="T47" fmla="*/ 0 h 171"/>
                <a:gd name="T48" fmla="*/ 2147483646 w 116"/>
                <a:gd name="T49" fmla="*/ 0 h 171"/>
                <a:gd name="T50" fmla="*/ 2147483646 w 116"/>
                <a:gd name="T51" fmla="*/ 0 h 171"/>
                <a:gd name="T52" fmla="*/ 2147483646 w 116"/>
                <a:gd name="T53" fmla="*/ 0 h 171"/>
                <a:gd name="T54" fmla="*/ 2147483646 w 116"/>
                <a:gd name="T55" fmla="*/ 0 h 171"/>
                <a:gd name="T56" fmla="*/ 2147483646 w 116"/>
                <a:gd name="T57" fmla="*/ 0 h 171"/>
                <a:gd name="T58" fmla="*/ 2147483646 w 116"/>
                <a:gd name="T59" fmla="*/ 0 h 171"/>
                <a:gd name="T60" fmla="*/ 2147483646 w 116"/>
                <a:gd name="T61" fmla="*/ 0 h 171"/>
                <a:gd name="T62" fmla="*/ 2147483646 w 116"/>
                <a:gd name="T63" fmla="*/ 0 h 171"/>
                <a:gd name="T64" fmla="*/ 2147483646 w 116"/>
                <a:gd name="T65" fmla="*/ 0 h 171"/>
                <a:gd name="T66" fmla="*/ 2147483646 w 116"/>
                <a:gd name="T67" fmla="*/ 0 h 171"/>
                <a:gd name="T68" fmla="*/ 2147483646 w 116"/>
                <a:gd name="T69" fmla="*/ 0 h 171"/>
                <a:gd name="T70" fmla="*/ 2147483646 w 116"/>
                <a:gd name="T71" fmla="*/ 0 h 171"/>
                <a:gd name="T72" fmla="*/ 2147483646 w 116"/>
                <a:gd name="T73" fmla="*/ 0 h 171"/>
                <a:gd name="T74" fmla="*/ 2147483646 w 116"/>
                <a:gd name="T75" fmla="*/ 0 h 171"/>
                <a:gd name="T76" fmla="*/ 17694720 60000 65536"/>
                <a:gd name="T77" fmla="*/ 0 60000 65536"/>
                <a:gd name="T78" fmla="*/ 5898240 60000 65536"/>
                <a:gd name="T79" fmla="*/ 1179648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6"/>
                <a:gd name="T115" fmla="*/ 0 h 171"/>
                <a:gd name="T116" fmla="*/ 116 w 116"/>
                <a:gd name="T117" fmla="*/ 171 h 1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1" name="Freeform 109"/>
            <p:cNvSpPr/>
            <p:nvPr/>
          </p:nvSpPr>
          <p:spPr bwMode="auto">
            <a:xfrm flipH="1">
              <a:off x="2218170" y="3695839"/>
              <a:ext cx="88387" cy="209113"/>
            </a:xfrm>
            <a:custGeom>
              <a:avLst/>
              <a:gdLst>
                <a:gd name="T0" fmla="*/ 2147483646 w 108"/>
                <a:gd name="T1" fmla="*/ 0 h 174"/>
                <a:gd name="T2" fmla="*/ 2147483646 w 108"/>
                <a:gd name="T3" fmla="*/ 2147483646 h 174"/>
                <a:gd name="T4" fmla="*/ 2147483646 w 108"/>
                <a:gd name="T5" fmla="*/ 2147483646 h 174"/>
                <a:gd name="T6" fmla="*/ 0 w 108"/>
                <a:gd name="T7" fmla="*/ 2147483646 h 174"/>
                <a:gd name="T8" fmla="*/ 2147483646 w 108"/>
                <a:gd name="T9" fmla="*/ 0 h 174"/>
                <a:gd name="T10" fmla="*/ 2147483646 w 108"/>
                <a:gd name="T11" fmla="*/ 2147483646 h 174"/>
                <a:gd name="T12" fmla="*/ 2147483646 w 108"/>
                <a:gd name="T13" fmla="*/ 2147483646 h 174"/>
                <a:gd name="T14" fmla="*/ 2147483646 w 108"/>
                <a:gd name="T15" fmla="*/ 2147483646 h 174"/>
                <a:gd name="T16" fmla="*/ 2147483646 w 108"/>
                <a:gd name="T17" fmla="*/ 2147483646 h 174"/>
                <a:gd name="T18" fmla="*/ 2147483646 w 108"/>
                <a:gd name="T19" fmla="*/ 2147483646 h 174"/>
                <a:gd name="T20" fmla="*/ 2147483646 w 108"/>
                <a:gd name="T21" fmla="*/ 2147483646 h 174"/>
                <a:gd name="T22" fmla="*/ 2147483646 w 108"/>
                <a:gd name="T23" fmla="*/ 2147483646 h 174"/>
                <a:gd name="T24" fmla="*/ 2147483646 w 108"/>
                <a:gd name="T25" fmla="*/ 2147483646 h 174"/>
                <a:gd name="T26" fmla="*/ 2147483646 w 108"/>
                <a:gd name="T27" fmla="*/ 2147483646 h 174"/>
                <a:gd name="T28" fmla="*/ 2147483646 w 108"/>
                <a:gd name="T29" fmla="*/ 2147483646 h 174"/>
                <a:gd name="T30" fmla="*/ 2147483646 w 108"/>
                <a:gd name="T31" fmla="*/ 2147483646 h 174"/>
                <a:gd name="T32" fmla="*/ 2147483646 w 108"/>
                <a:gd name="T33" fmla="*/ 2147483646 h 174"/>
                <a:gd name="T34" fmla="*/ 2147483646 w 108"/>
                <a:gd name="T35" fmla="*/ 2147483646 h 174"/>
                <a:gd name="T36" fmla="*/ 2147483646 w 108"/>
                <a:gd name="T37" fmla="*/ 2147483646 h 174"/>
                <a:gd name="T38" fmla="*/ 2147483646 w 108"/>
                <a:gd name="T39" fmla="*/ 2147483646 h 174"/>
                <a:gd name="T40" fmla="*/ 2147483646 w 108"/>
                <a:gd name="T41" fmla="*/ 2147483646 h 174"/>
                <a:gd name="T42" fmla="*/ 2147483646 w 108"/>
                <a:gd name="T43" fmla="*/ 2147483646 h 174"/>
                <a:gd name="T44" fmla="*/ 0 w 108"/>
                <a:gd name="T45" fmla="*/ 2147483646 h 174"/>
                <a:gd name="T46" fmla="*/ 0 w 108"/>
                <a:gd name="T47" fmla="*/ 2147483646 h 174"/>
                <a:gd name="T48" fmla="*/ 2147483646 w 108"/>
                <a:gd name="T49" fmla="*/ 2147483646 h 174"/>
                <a:gd name="T50" fmla="*/ 2147483646 w 108"/>
                <a:gd name="T51" fmla="*/ 2147483646 h 174"/>
                <a:gd name="T52" fmla="*/ 2147483646 w 108"/>
                <a:gd name="T53" fmla="*/ 2147483646 h 174"/>
                <a:gd name="T54" fmla="*/ 2147483646 w 108"/>
                <a:gd name="T55" fmla="*/ 2147483646 h 174"/>
                <a:gd name="T56" fmla="*/ 2147483646 w 108"/>
                <a:gd name="T57" fmla="*/ 2147483646 h 174"/>
                <a:gd name="T58" fmla="*/ 2147483646 w 108"/>
                <a:gd name="T59" fmla="*/ 2147483646 h 174"/>
                <a:gd name="T60" fmla="*/ 2147483646 w 108"/>
                <a:gd name="T61" fmla="*/ 2147483646 h 174"/>
                <a:gd name="T62" fmla="*/ 2147483646 w 108"/>
                <a:gd name="T63" fmla="*/ 2147483646 h 174"/>
                <a:gd name="T64" fmla="*/ 2147483646 w 108"/>
                <a:gd name="T65" fmla="*/ 2147483646 h 174"/>
                <a:gd name="T66" fmla="*/ 2147483646 w 108"/>
                <a:gd name="T67" fmla="*/ 2147483646 h 174"/>
                <a:gd name="T68" fmla="*/ 2147483646 w 108"/>
                <a:gd name="T69" fmla="*/ 2147483646 h 174"/>
                <a:gd name="T70" fmla="*/ 2147483646 w 108"/>
                <a:gd name="T71" fmla="*/ 2147483646 h 174"/>
                <a:gd name="T72" fmla="*/ 2147483646 w 108"/>
                <a:gd name="T73" fmla="*/ 2147483646 h 174"/>
                <a:gd name="T74" fmla="*/ 2147483646 w 108"/>
                <a:gd name="T75" fmla="*/ 2147483646 h 174"/>
                <a:gd name="T76" fmla="*/ 2147483646 w 108"/>
                <a:gd name="T77" fmla="*/ 2147483646 h 174"/>
                <a:gd name="T78" fmla="*/ 2147483646 w 108"/>
                <a:gd name="T79" fmla="*/ 2147483646 h 174"/>
                <a:gd name="T80" fmla="*/ 2147483646 w 108"/>
                <a:gd name="T81" fmla="*/ 0 h 174"/>
                <a:gd name="T82" fmla="*/ 2147483646 w 108"/>
                <a:gd name="T83" fmla="*/ 0 h 174"/>
                <a:gd name="T84" fmla="*/ 2147483646 w 108"/>
                <a:gd name="T85" fmla="*/ 0 h 174"/>
                <a:gd name="T86" fmla="*/ 2147483646 w 108"/>
                <a:gd name="T87" fmla="*/ 0 h 174"/>
                <a:gd name="T88" fmla="*/ 2147483646 w 108"/>
                <a:gd name="T89" fmla="*/ 0 h 174"/>
                <a:gd name="T90" fmla="*/ 2147483646 w 108"/>
                <a:gd name="T91" fmla="*/ 0 h 174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8"/>
                <a:gd name="T139" fmla="*/ 0 h 174"/>
                <a:gd name="T140" fmla="*/ 108 w 108"/>
                <a:gd name="T141" fmla="*/ 174 h 17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2" name="Freeform 110"/>
            <p:cNvSpPr/>
            <p:nvPr/>
          </p:nvSpPr>
          <p:spPr bwMode="auto">
            <a:xfrm flipH="1">
              <a:off x="1858915" y="3757718"/>
              <a:ext cx="513222" cy="514249"/>
            </a:xfrm>
            <a:custGeom>
              <a:avLst/>
              <a:gdLst>
                <a:gd name="T0" fmla="*/ 2147483646 w 622"/>
                <a:gd name="T1" fmla="*/ 0 h 426"/>
                <a:gd name="T2" fmla="*/ 2147483646 w 622"/>
                <a:gd name="T3" fmla="*/ 2147483646 h 426"/>
                <a:gd name="T4" fmla="*/ 2147483646 w 622"/>
                <a:gd name="T5" fmla="*/ 2147483646 h 426"/>
                <a:gd name="T6" fmla="*/ 0 w 622"/>
                <a:gd name="T7" fmla="*/ 2147483646 h 426"/>
                <a:gd name="T8" fmla="*/ 2147483646 w 622"/>
                <a:gd name="T9" fmla="*/ 2147483646 h 426"/>
                <a:gd name="T10" fmla="*/ 2147483646 w 622"/>
                <a:gd name="T11" fmla="*/ 2147483646 h 426"/>
                <a:gd name="T12" fmla="*/ 2147483646 w 622"/>
                <a:gd name="T13" fmla="*/ 2147483646 h 426"/>
                <a:gd name="T14" fmla="*/ 2147483646 w 622"/>
                <a:gd name="T15" fmla="*/ 2147483646 h 426"/>
                <a:gd name="T16" fmla="*/ 2147483646 w 622"/>
                <a:gd name="T17" fmla="*/ 2147483646 h 426"/>
                <a:gd name="T18" fmla="*/ 2147483646 w 622"/>
                <a:gd name="T19" fmla="*/ 2147483646 h 426"/>
                <a:gd name="T20" fmla="*/ 2147483646 w 622"/>
                <a:gd name="T21" fmla="*/ 2147483646 h 426"/>
                <a:gd name="T22" fmla="*/ 2147483646 w 622"/>
                <a:gd name="T23" fmla="*/ 2147483646 h 426"/>
                <a:gd name="T24" fmla="*/ 2147483646 w 622"/>
                <a:gd name="T25" fmla="*/ 2147483646 h 426"/>
                <a:gd name="T26" fmla="*/ 2147483646 w 622"/>
                <a:gd name="T27" fmla="*/ 2147483646 h 426"/>
                <a:gd name="T28" fmla="*/ 2147483646 w 622"/>
                <a:gd name="T29" fmla="*/ 2147483646 h 426"/>
                <a:gd name="T30" fmla="*/ 2147483646 w 622"/>
                <a:gd name="T31" fmla="*/ 2147483646 h 426"/>
                <a:gd name="T32" fmla="*/ 2147483646 w 622"/>
                <a:gd name="T33" fmla="*/ 2147483646 h 426"/>
                <a:gd name="T34" fmla="*/ 2147483646 w 622"/>
                <a:gd name="T35" fmla="*/ 2147483646 h 426"/>
                <a:gd name="T36" fmla="*/ 2147483646 w 622"/>
                <a:gd name="T37" fmla="*/ 2147483646 h 426"/>
                <a:gd name="T38" fmla="*/ 2147483646 w 622"/>
                <a:gd name="T39" fmla="*/ 2147483646 h 426"/>
                <a:gd name="T40" fmla="*/ 2147483646 w 622"/>
                <a:gd name="T41" fmla="*/ 2147483646 h 426"/>
                <a:gd name="T42" fmla="*/ 2147483646 w 622"/>
                <a:gd name="T43" fmla="*/ 2147483646 h 426"/>
                <a:gd name="T44" fmla="*/ 2147483646 w 622"/>
                <a:gd name="T45" fmla="*/ 2147483646 h 426"/>
                <a:gd name="T46" fmla="*/ 2147483646 w 622"/>
                <a:gd name="T47" fmla="*/ 2147483646 h 426"/>
                <a:gd name="T48" fmla="*/ 2147483646 w 622"/>
                <a:gd name="T49" fmla="*/ 2147483646 h 426"/>
                <a:gd name="T50" fmla="*/ 2147483646 w 622"/>
                <a:gd name="T51" fmla="*/ 2147483646 h 426"/>
                <a:gd name="T52" fmla="*/ 2147483646 w 622"/>
                <a:gd name="T53" fmla="*/ 2147483646 h 426"/>
                <a:gd name="T54" fmla="*/ 2147483646 w 622"/>
                <a:gd name="T55" fmla="*/ 2147483646 h 426"/>
                <a:gd name="T56" fmla="*/ 2147483646 w 622"/>
                <a:gd name="T57" fmla="*/ 2147483646 h 426"/>
                <a:gd name="T58" fmla="*/ 2147483646 w 622"/>
                <a:gd name="T59" fmla="*/ 2147483646 h 426"/>
                <a:gd name="T60" fmla="*/ 2147483646 w 622"/>
                <a:gd name="T61" fmla="*/ 2147483646 h 426"/>
                <a:gd name="T62" fmla="*/ 2147483646 w 622"/>
                <a:gd name="T63" fmla="*/ 2147483646 h 426"/>
                <a:gd name="T64" fmla="*/ 2147483646 w 622"/>
                <a:gd name="T65" fmla="*/ 2147483646 h 426"/>
                <a:gd name="T66" fmla="*/ 2147483646 w 622"/>
                <a:gd name="T67" fmla="*/ 2147483646 h 426"/>
                <a:gd name="T68" fmla="*/ 2147483646 w 622"/>
                <a:gd name="T69" fmla="*/ 2147483646 h 426"/>
                <a:gd name="T70" fmla="*/ 2147483646 w 622"/>
                <a:gd name="T71" fmla="*/ 2147483646 h 426"/>
                <a:gd name="T72" fmla="*/ 2147483646 w 622"/>
                <a:gd name="T73" fmla="*/ 2147483646 h 426"/>
                <a:gd name="T74" fmla="*/ 2147483646 w 622"/>
                <a:gd name="T75" fmla="*/ 2147483646 h 426"/>
                <a:gd name="T76" fmla="*/ 2147483646 w 622"/>
                <a:gd name="T77" fmla="*/ 2147483646 h 426"/>
                <a:gd name="T78" fmla="*/ 2147483646 w 622"/>
                <a:gd name="T79" fmla="*/ 2147483646 h 426"/>
                <a:gd name="T80" fmla="*/ 2147483646 w 622"/>
                <a:gd name="T81" fmla="*/ 2147483646 h 426"/>
                <a:gd name="T82" fmla="*/ 2147483646 w 622"/>
                <a:gd name="T83" fmla="*/ 2147483646 h 426"/>
                <a:gd name="T84" fmla="*/ 2147483646 w 622"/>
                <a:gd name="T85" fmla="*/ 2147483646 h 426"/>
                <a:gd name="T86" fmla="*/ 2147483646 w 622"/>
                <a:gd name="T87" fmla="*/ 2147483646 h 426"/>
                <a:gd name="T88" fmla="*/ 2147483646 w 622"/>
                <a:gd name="T89" fmla="*/ 2147483646 h 426"/>
                <a:gd name="T90" fmla="*/ 2147483646 w 622"/>
                <a:gd name="T91" fmla="*/ 2147483646 h 426"/>
                <a:gd name="T92" fmla="*/ 0 w 622"/>
                <a:gd name="T93" fmla="*/ 0 h 426"/>
                <a:gd name="T94" fmla="*/ 0 w 622"/>
                <a:gd name="T95" fmla="*/ 0 h 426"/>
                <a:gd name="T96" fmla="*/ 0 w 622"/>
                <a:gd name="T97" fmla="*/ 2147483646 h 426"/>
                <a:gd name="T98" fmla="*/ 17694720 60000 65536"/>
                <a:gd name="T99" fmla="*/ 0 60000 65536"/>
                <a:gd name="T100" fmla="*/ 5898240 60000 65536"/>
                <a:gd name="T101" fmla="*/ 1179648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22"/>
                <a:gd name="T148" fmla="*/ 0 h 426"/>
                <a:gd name="T149" fmla="*/ 622 w 622"/>
                <a:gd name="T150" fmla="*/ 426 h 42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3" name="Freeform 111"/>
            <p:cNvSpPr/>
            <p:nvPr/>
          </p:nvSpPr>
          <p:spPr bwMode="auto">
            <a:xfrm flipH="1">
              <a:off x="1821848" y="3612619"/>
              <a:ext cx="470454" cy="450235"/>
            </a:xfrm>
            <a:custGeom>
              <a:avLst/>
              <a:gdLst>
                <a:gd name="T0" fmla="*/ 2147483646 w 570"/>
                <a:gd name="T1" fmla="*/ 0 h 374"/>
                <a:gd name="T2" fmla="*/ 2147483646 w 570"/>
                <a:gd name="T3" fmla="*/ 2147483646 h 374"/>
                <a:gd name="T4" fmla="*/ 2147483646 w 570"/>
                <a:gd name="T5" fmla="*/ 2147483646 h 374"/>
                <a:gd name="T6" fmla="*/ 0 w 570"/>
                <a:gd name="T7" fmla="*/ 2147483646 h 374"/>
                <a:gd name="T8" fmla="*/ 2147483646 w 570"/>
                <a:gd name="T9" fmla="*/ 2147483646 h 374"/>
                <a:gd name="T10" fmla="*/ 2147483646 w 570"/>
                <a:gd name="T11" fmla="*/ 2147483646 h 374"/>
                <a:gd name="T12" fmla="*/ 2147483646 w 570"/>
                <a:gd name="T13" fmla="*/ 2147483646 h 374"/>
                <a:gd name="T14" fmla="*/ 2147483646 w 570"/>
                <a:gd name="T15" fmla="*/ 2147483646 h 374"/>
                <a:gd name="T16" fmla="*/ 2147483646 w 570"/>
                <a:gd name="T17" fmla="*/ 2147483646 h 374"/>
                <a:gd name="T18" fmla="*/ 2147483646 w 570"/>
                <a:gd name="T19" fmla="*/ 2147483646 h 374"/>
                <a:gd name="T20" fmla="*/ 2147483646 w 570"/>
                <a:gd name="T21" fmla="*/ 2147483646 h 374"/>
                <a:gd name="T22" fmla="*/ 2147483646 w 570"/>
                <a:gd name="T23" fmla="*/ 2147483646 h 374"/>
                <a:gd name="T24" fmla="*/ 2147483646 w 570"/>
                <a:gd name="T25" fmla="*/ 2147483646 h 374"/>
                <a:gd name="T26" fmla="*/ 2147483646 w 570"/>
                <a:gd name="T27" fmla="*/ 2147483646 h 374"/>
                <a:gd name="T28" fmla="*/ 2147483646 w 570"/>
                <a:gd name="T29" fmla="*/ 2147483646 h 374"/>
                <a:gd name="T30" fmla="*/ 2147483646 w 570"/>
                <a:gd name="T31" fmla="*/ 2147483646 h 374"/>
                <a:gd name="T32" fmla="*/ 2147483646 w 570"/>
                <a:gd name="T33" fmla="*/ 2147483646 h 374"/>
                <a:gd name="T34" fmla="*/ 2147483646 w 570"/>
                <a:gd name="T35" fmla="*/ 2147483646 h 374"/>
                <a:gd name="T36" fmla="*/ 2147483646 w 570"/>
                <a:gd name="T37" fmla="*/ 2147483646 h 374"/>
                <a:gd name="T38" fmla="*/ 2147483646 w 570"/>
                <a:gd name="T39" fmla="*/ 2147483646 h 374"/>
                <a:gd name="T40" fmla="*/ 2147483646 w 570"/>
                <a:gd name="T41" fmla="*/ 2147483646 h 374"/>
                <a:gd name="T42" fmla="*/ 2147483646 w 570"/>
                <a:gd name="T43" fmla="*/ 2147483646 h 374"/>
                <a:gd name="T44" fmla="*/ 2147483646 w 570"/>
                <a:gd name="T45" fmla="*/ 2147483646 h 374"/>
                <a:gd name="T46" fmla="*/ 2147483646 w 570"/>
                <a:gd name="T47" fmla="*/ 2147483646 h 374"/>
                <a:gd name="T48" fmla="*/ 2147483646 w 570"/>
                <a:gd name="T49" fmla="*/ 2147483646 h 374"/>
                <a:gd name="T50" fmla="*/ 2147483646 w 570"/>
                <a:gd name="T51" fmla="*/ 2147483646 h 374"/>
                <a:gd name="T52" fmla="*/ 2147483646 w 570"/>
                <a:gd name="T53" fmla="*/ 2147483646 h 374"/>
                <a:gd name="T54" fmla="*/ 2147483646 w 570"/>
                <a:gd name="T55" fmla="*/ 2147483646 h 374"/>
                <a:gd name="T56" fmla="*/ 2147483646 w 570"/>
                <a:gd name="T57" fmla="*/ 2147483646 h 374"/>
                <a:gd name="T58" fmla="*/ 2147483646 w 570"/>
                <a:gd name="T59" fmla="*/ 2147483646 h 374"/>
                <a:gd name="T60" fmla="*/ 2147483646 w 570"/>
                <a:gd name="T61" fmla="*/ 2147483646 h 374"/>
                <a:gd name="T62" fmla="*/ 2147483646 w 570"/>
                <a:gd name="T63" fmla="*/ 2147483646 h 374"/>
                <a:gd name="T64" fmla="*/ 2147483646 w 570"/>
                <a:gd name="T65" fmla="*/ 2147483646 h 374"/>
                <a:gd name="T66" fmla="*/ 2147483646 w 570"/>
                <a:gd name="T67" fmla="*/ 2147483646 h 374"/>
                <a:gd name="T68" fmla="*/ 2147483646 w 570"/>
                <a:gd name="T69" fmla="*/ 2147483646 h 374"/>
                <a:gd name="T70" fmla="*/ 2147483646 w 570"/>
                <a:gd name="T71" fmla="*/ 2147483646 h 374"/>
                <a:gd name="T72" fmla="*/ 2147483646 w 570"/>
                <a:gd name="T73" fmla="*/ 2147483646 h 374"/>
                <a:gd name="T74" fmla="*/ 2147483646 w 570"/>
                <a:gd name="T75" fmla="*/ 2147483646 h 374"/>
                <a:gd name="T76" fmla="*/ 2147483646 w 570"/>
                <a:gd name="T77" fmla="*/ 2147483646 h 374"/>
                <a:gd name="T78" fmla="*/ 2147483646 w 570"/>
                <a:gd name="T79" fmla="*/ 2147483646 h 374"/>
                <a:gd name="T80" fmla="*/ 2147483646 w 570"/>
                <a:gd name="T81" fmla="*/ 2147483646 h 374"/>
                <a:gd name="T82" fmla="*/ 2147483646 w 570"/>
                <a:gd name="T83" fmla="*/ 2147483646 h 374"/>
                <a:gd name="T84" fmla="*/ 2147483646 w 570"/>
                <a:gd name="T85" fmla="*/ 2147483646 h 374"/>
                <a:gd name="T86" fmla="*/ 2147483646 w 570"/>
                <a:gd name="T87" fmla="*/ 2147483646 h 374"/>
                <a:gd name="T88" fmla="*/ 2147483646 w 570"/>
                <a:gd name="T89" fmla="*/ 2147483646 h 374"/>
                <a:gd name="T90" fmla="*/ 2147483646 w 570"/>
                <a:gd name="T91" fmla="*/ 2147483646 h 374"/>
                <a:gd name="T92" fmla="*/ 2147483646 w 570"/>
                <a:gd name="T93" fmla="*/ 2147483646 h 374"/>
                <a:gd name="T94" fmla="*/ 2147483646 w 570"/>
                <a:gd name="T95" fmla="*/ 2147483646 h 374"/>
                <a:gd name="T96" fmla="*/ 0 w 570"/>
                <a:gd name="T97" fmla="*/ 0 h 374"/>
                <a:gd name="T98" fmla="*/ 0 w 570"/>
                <a:gd name="T99" fmla="*/ 0 h 374"/>
                <a:gd name="T100" fmla="*/ 0 w 570"/>
                <a:gd name="T101" fmla="*/ 2147483646 h 374"/>
                <a:gd name="T102" fmla="*/ 17694720 60000 65536"/>
                <a:gd name="T103" fmla="*/ 0 60000 65536"/>
                <a:gd name="T104" fmla="*/ 5898240 60000 65536"/>
                <a:gd name="T105" fmla="*/ 1179648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0"/>
                <a:gd name="T154" fmla="*/ 0 h 374"/>
                <a:gd name="T155" fmla="*/ 570 w 570"/>
                <a:gd name="T156" fmla="*/ 374 h 37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4" name="Freeform 112"/>
            <p:cNvSpPr/>
            <p:nvPr/>
          </p:nvSpPr>
          <p:spPr bwMode="auto">
            <a:xfrm flipH="1">
              <a:off x="1627965" y="3382168"/>
              <a:ext cx="119752" cy="230451"/>
            </a:xfrm>
            <a:custGeom>
              <a:avLst/>
              <a:gdLst>
                <a:gd name="T0" fmla="*/ 2147483646 w 147"/>
                <a:gd name="T1" fmla="*/ 0 h 190"/>
                <a:gd name="T2" fmla="*/ 2147483646 w 147"/>
                <a:gd name="T3" fmla="*/ 2147483646 h 190"/>
                <a:gd name="T4" fmla="*/ 2147483646 w 147"/>
                <a:gd name="T5" fmla="*/ 2147483646 h 190"/>
                <a:gd name="T6" fmla="*/ 0 w 147"/>
                <a:gd name="T7" fmla="*/ 2147483646 h 190"/>
                <a:gd name="T8" fmla="*/ 0 w 147"/>
                <a:gd name="T9" fmla="*/ 0 h 190"/>
                <a:gd name="T10" fmla="*/ 0 w 147"/>
                <a:gd name="T11" fmla="*/ 2147483646 h 190"/>
                <a:gd name="T12" fmla="*/ 0 w 147"/>
                <a:gd name="T13" fmla="*/ 2147483646 h 190"/>
                <a:gd name="T14" fmla="*/ 0 w 147"/>
                <a:gd name="T15" fmla="*/ 2147483646 h 190"/>
                <a:gd name="T16" fmla="*/ 0 w 147"/>
                <a:gd name="T17" fmla="*/ 2147483646 h 190"/>
                <a:gd name="T18" fmla="*/ 0 w 147"/>
                <a:gd name="T19" fmla="*/ 2147483646 h 190"/>
                <a:gd name="T20" fmla="*/ 0 w 147"/>
                <a:gd name="T21" fmla="*/ 2147483646 h 190"/>
                <a:gd name="T22" fmla="*/ 0 w 147"/>
                <a:gd name="T23" fmla="*/ 2147483646 h 190"/>
                <a:gd name="T24" fmla="*/ 0 w 147"/>
                <a:gd name="T25" fmla="*/ 2147483646 h 190"/>
                <a:gd name="T26" fmla="*/ 0 w 147"/>
                <a:gd name="T27" fmla="*/ 2147483646 h 190"/>
                <a:gd name="T28" fmla="*/ 0 w 147"/>
                <a:gd name="T29" fmla="*/ 2147483646 h 190"/>
                <a:gd name="T30" fmla="*/ 0 w 147"/>
                <a:gd name="T31" fmla="*/ 2147483646 h 190"/>
                <a:gd name="T32" fmla="*/ 0 w 147"/>
                <a:gd name="T33" fmla="*/ 2147483646 h 190"/>
                <a:gd name="T34" fmla="*/ 0 w 147"/>
                <a:gd name="T35" fmla="*/ 2147483646 h 190"/>
                <a:gd name="T36" fmla="*/ 0 w 147"/>
                <a:gd name="T37" fmla="*/ 2147483646 h 190"/>
                <a:gd name="T38" fmla="*/ 0 w 147"/>
                <a:gd name="T39" fmla="*/ 2147483646 h 190"/>
                <a:gd name="T40" fmla="*/ 0 w 147"/>
                <a:gd name="T41" fmla="*/ 2147483646 h 190"/>
                <a:gd name="T42" fmla="*/ 0 w 147"/>
                <a:gd name="T43" fmla="*/ 2147483646 h 190"/>
                <a:gd name="T44" fmla="*/ 0 w 147"/>
                <a:gd name="T45" fmla="*/ 2147483646 h 190"/>
                <a:gd name="T46" fmla="*/ 0 w 147"/>
                <a:gd name="T47" fmla="*/ 2147483646 h 190"/>
                <a:gd name="T48" fmla="*/ 0 w 147"/>
                <a:gd name="T49" fmla="*/ 2147483646 h 190"/>
                <a:gd name="T50" fmla="*/ 0 w 147"/>
                <a:gd name="T51" fmla="*/ 2147483646 h 190"/>
                <a:gd name="T52" fmla="*/ 0 w 147"/>
                <a:gd name="T53" fmla="*/ 2147483646 h 190"/>
                <a:gd name="T54" fmla="*/ 0 w 147"/>
                <a:gd name="T55" fmla="*/ 2147483646 h 190"/>
                <a:gd name="T56" fmla="*/ 0 w 147"/>
                <a:gd name="T57" fmla="*/ 2147483646 h 190"/>
                <a:gd name="T58" fmla="*/ 0 w 147"/>
                <a:gd name="T59" fmla="*/ 2147483646 h 190"/>
                <a:gd name="T60" fmla="*/ 0 w 147"/>
                <a:gd name="T61" fmla="*/ 2147483646 h 190"/>
                <a:gd name="T62" fmla="*/ 0 w 147"/>
                <a:gd name="T63" fmla="*/ 2147483646 h 190"/>
                <a:gd name="T64" fmla="*/ 0 w 147"/>
                <a:gd name="T65" fmla="*/ 2147483646 h 190"/>
                <a:gd name="T66" fmla="*/ 0 w 147"/>
                <a:gd name="T67" fmla="*/ 2147483646 h 190"/>
                <a:gd name="T68" fmla="*/ 0 w 147"/>
                <a:gd name="T69" fmla="*/ 2147483646 h 190"/>
                <a:gd name="T70" fmla="*/ 0 w 147"/>
                <a:gd name="T71" fmla="*/ 2147483646 h 190"/>
                <a:gd name="T72" fmla="*/ 0 w 147"/>
                <a:gd name="T73" fmla="*/ 2147483646 h 190"/>
                <a:gd name="T74" fmla="*/ 0 w 147"/>
                <a:gd name="T75" fmla="*/ 2147483646 h 190"/>
                <a:gd name="T76" fmla="*/ 0 w 147"/>
                <a:gd name="T77" fmla="*/ 2147483646 h 190"/>
                <a:gd name="T78" fmla="*/ 0 w 147"/>
                <a:gd name="T79" fmla="*/ 2147483646 h 190"/>
                <a:gd name="T80" fmla="*/ 0 w 147"/>
                <a:gd name="T81" fmla="*/ 0 h 190"/>
                <a:gd name="T82" fmla="*/ 0 w 147"/>
                <a:gd name="T83" fmla="*/ 0 h 190"/>
                <a:gd name="T84" fmla="*/ 0 w 147"/>
                <a:gd name="T85" fmla="*/ 0 h 190"/>
                <a:gd name="T86" fmla="*/ 0 w 147"/>
                <a:gd name="T87" fmla="*/ 0 h 190"/>
                <a:gd name="T88" fmla="*/ 0 w 147"/>
                <a:gd name="T89" fmla="*/ 0 h 190"/>
                <a:gd name="T90" fmla="*/ 0 w 147"/>
                <a:gd name="T91" fmla="*/ 0 h 19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7"/>
                <a:gd name="T139" fmla="*/ 0 h 190"/>
                <a:gd name="T140" fmla="*/ 147 w 147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5" name="Freeform 113"/>
            <p:cNvSpPr/>
            <p:nvPr/>
          </p:nvSpPr>
          <p:spPr bwMode="auto">
            <a:xfrm flipH="1">
              <a:off x="1687841" y="4122601"/>
              <a:ext cx="193884" cy="140831"/>
            </a:xfrm>
            <a:custGeom>
              <a:avLst/>
              <a:gdLst>
                <a:gd name="T0" fmla="*/ 2147483646 w 235"/>
                <a:gd name="T1" fmla="*/ 0 h 115"/>
                <a:gd name="T2" fmla="*/ 2147483646 w 235"/>
                <a:gd name="T3" fmla="*/ 2147483646 h 115"/>
                <a:gd name="T4" fmla="*/ 2147483646 w 235"/>
                <a:gd name="T5" fmla="*/ 2147483646 h 115"/>
                <a:gd name="T6" fmla="*/ 0 w 235"/>
                <a:gd name="T7" fmla="*/ 2147483646 h 115"/>
                <a:gd name="T8" fmla="*/ 0 w 235"/>
                <a:gd name="T9" fmla="*/ 0 h 115"/>
                <a:gd name="T10" fmla="*/ 0 w 235"/>
                <a:gd name="T11" fmla="*/ 2147483646 h 115"/>
                <a:gd name="T12" fmla="*/ 0 w 235"/>
                <a:gd name="T13" fmla="*/ 2147483646 h 115"/>
                <a:gd name="T14" fmla="*/ 0 w 235"/>
                <a:gd name="T15" fmla="*/ 2147483646 h 115"/>
                <a:gd name="T16" fmla="*/ 0 w 235"/>
                <a:gd name="T17" fmla="*/ 2147483646 h 115"/>
                <a:gd name="T18" fmla="*/ 0 w 235"/>
                <a:gd name="T19" fmla="*/ 2147483646 h 115"/>
                <a:gd name="T20" fmla="*/ 0 w 235"/>
                <a:gd name="T21" fmla="*/ 2147483646 h 115"/>
                <a:gd name="T22" fmla="*/ 0 w 235"/>
                <a:gd name="T23" fmla="*/ 2147483646 h 115"/>
                <a:gd name="T24" fmla="*/ 0 w 235"/>
                <a:gd name="T25" fmla="*/ 2147483646 h 115"/>
                <a:gd name="T26" fmla="*/ 0 w 235"/>
                <a:gd name="T27" fmla="*/ 2147483646 h 115"/>
                <a:gd name="T28" fmla="*/ 0 w 235"/>
                <a:gd name="T29" fmla="*/ 2147483646 h 115"/>
                <a:gd name="T30" fmla="*/ 0 w 235"/>
                <a:gd name="T31" fmla="*/ 2147483646 h 115"/>
                <a:gd name="T32" fmla="*/ 0 w 235"/>
                <a:gd name="T33" fmla="*/ 2147483646 h 115"/>
                <a:gd name="T34" fmla="*/ 0 w 235"/>
                <a:gd name="T35" fmla="*/ 2147483646 h 115"/>
                <a:gd name="T36" fmla="*/ 0 w 235"/>
                <a:gd name="T37" fmla="*/ 2147483646 h 115"/>
                <a:gd name="T38" fmla="*/ 0 w 235"/>
                <a:gd name="T39" fmla="*/ 2147483646 h 115"/>
                <a:gd name="T40" fmla="*/ 0 w 235"/>
                <a:gd name="T41" fmla="*/ 2147483646 h 115"/>
                <a:gd name="T42" fmla="*/ 0 w 235"/>
                <a:gd name="T43" fmla="*/ 2147483646 h 115"/>
                <a:gd name="T44" fmla="*/ 0 w 235"/>
                <a:gd name="T45" fmla="*/ 2147483646 h 115"/>
                <a:gd name="T46" fmla="*/ 0 w 235"/>
                <a:gd name="T47" fmla="*/ 2147483646 h 115"/>
                <a:gd name="T48" fmla="*/ 0 w 235"/>
                <a:gd name="T49" fmla="*/ 2147483646 h 115"/>
                <a:gd name="T50" fmla="*/ 0 w 235"/>
                <a:gd name="T51" fmla="*/ 2147483646 h 115"/>
                <a:gd name="T52" fmla="*/ 0 w 235"/>
                <a:gd name="T53" fmla="*/ 2147483646 h 115"/>
                <a:gd name="T54" fmla="*/ 0 w 235"/>
                <a:gd name="T55" fmla="*/ 2147483646 h 115"/>
                <a:gd name="T56" fmla="*/ 0 w 235"/>
                <a:gd name="T57" fmla="*/ 2147483646 h 115"/>
                <a:gd name="T58" fmla="*/ 0 w 235"/>
                <a:gd name="T59" fmla="*/ 2147483646 h 115"/>
                <a:gd name="T60" fmla="*/ 0 w 235"/>
                <a:gd name="T61" fmla="*/ 2147483646 h 115"/>
                <a:gd name="T62" fmla="*/ 0 w 235"/>
                <a:gd name="T63" fmla="*/ 2147483646 h 115"/>
                <a:gd name="T64" fmla="*/ 0 w 235"/>
                <a:gd name="T65" fmla="*/ 2147483646 h 115"/>
                <a:gd name="T66" fmla="*/ 0 w 235"/>
                <a:gd name="T67" fmla="*/ 2147483646 h 115"/>
                <a:gd name="T68" fmla="*/ 0 w 235"/>
                <a:gd name="T69" fmla="*/ 2147483646 h 115"/>
                <a:gd name="T70" fmla="*/ 0 w 235"/>
                <a:gd name="T71" fmla="*/ 2147483646 h 115"/>
                <a:gd name="T72" fmla="*/ 0 w 235"/>
                <a:gd name="T73" fmla="*/ 2147483646 h 115"/>
                <a:gd name="T74" fmla="*/ 0 w 235"/>
                <a:gd name="T75" fmla="*/ 2147483646 h 115"/>
                <a:gd name="T76" fmla="*/ 0 w 235"/>
                <a:gd name="T77" fmla="*/ 2147483646 h 115"/>
                <a:gd name="T78" fmla="*/ 0 w 235"/>
                <a:gd name="T79" fmla="*/ 2147483646 h 115"/>
                <a:gd name="T80" fmla="*/ 0 w 235"/>
                <a:gd name="T81" fmla="*/ 0 h 115"/>
                <a:gd name="T82" fmla="*/ 0 w 235"/>
                <a:gd name="T83" fmla="*/ 0 h 115"/>
                <a:gd name="T84" fmla="*/ 0 w 235"/>
                <a:gd name="T85" fmla="*/ 0 h 115"/>
                <a:gd name="T86" fmla="*/ 0 w 235"/>
                <a:gd name="T87" fmla="*/ 0 h 115"/>
                <a:gd name="T88" fmla="*/ 0 w 235"/>
                <a:gd name="T89" fmla="*/ 0 h 115"/>
                <a:gd name="T90" fmla="*/ 0 w 235"/>
                <a:gd name="T91" fmla="*/ 0 h 115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35"/>
                <a:gd name="T139" fmla="*/ 0 h 115"/>
                <a:gd name="T140" fmla="*/ 235 w 235"/>
                <a:gd name="T141" fmla="*/ 115 h 1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6" name="Freeform 114"/>
            <p:cNvSpPr/>
            <p:nvPr/>
          </p:nvSpPr>
          <p:spPr bwMode="auto">
            <a:xfrm flipH="1">
              <a:off x="2269493" y="3252006"/>
              <a:ext cx="285123" cy="420360"/>
            </a:xfrm>
            <a:custGeom>
              <a:avLst/>
              <a:gdLst>
                <a:gd name="T0" fmla="*/ 2147483646 w 348"/>
                <a:gd name="T1" fmla="*/ 0 h 349"/>
                <a:gd name="T2" fmla="*/ 2147483646 w 348"/>
                <a:gd name="T3" fmla="*/ 2147483646 h 349"/>
                <a:gd name="T4" fmla="*/ 2147483646 w 348"/>
                <a:gd name="T5" fmla="*/ 2147483646 h 349"/>
                <a:gd name="T6" fmla="*/ 0 w 348"/>
                <a:gd name="T7" fmla="*/ 2147483646 h 349"/>
                <a:gd name="T8" fmla="*/ 2147483646 w 348"/>
                <a:gd name="T9" fmla="*/ 0 h 349"/>
                <a:gd name="T10" fmla="*/ 2147483646 w 348"/>
                <a:gd name="T11" fmla="*/ 0 h 349"/>
                <a:gd name="T12" fmla="*/ 2147483646 w 348"/>
                <a:gd name="T13" fmla="*/ 0 h 349"/>
                <a:gd name="T14" fmla="*/ 2147483646 w 348"/>
                <a:gd name="T15" fmla="*/ 0 h 349"/>
                <a:gd name="T16" fmla="*/ 2147483646 w 348"/>
                <a:gd name="T17" fmla="*/ 0 h 349"/>
                <a:gd name="T18" fmla="*/ 2147483646 w 348"/>
                <a:gd name="T19" fmla="*/ 0 h 349"/>
                <a:gd name="T20" fmla="*/ 2147483646 w 348"/>
                <a:gd name="T21" fmla="*/ 0 h 349"/>
                <a:gd name="T22" fmla="*/ 2147483646 w 348"/>
                <a:gd name="T23" fmla="*/ 0 h 349"/>
                <a:gd name="T24" fmla="*/ 2147483646 w 348"/>
                <a:gd name="T25" fmla="*/ 0 h 349"/>
                <a:gd name="T26" fmla="*/ 2147483646 w 348"/>
                <a:gd name="T27" fmla="*/ 0 h 349"/>
                <a:gd name="T28" fmla="*/ 2147483646 w 348"/>
                <a:gd name="T29" fmla="*/ 0 h 349"/>
                <a:gd name="T30" fmla="*/ 2147483646 w 348"/>
                <a:gd name="T31" fmla="*/ 0 h 349"/>
                <a:gd name="T32" fmla="*/ 2147483646 w 348"/>
                <a:gd name="T33" fmla="*/ 0 h 349"/>
                <a:gd name="T34" fmla="*/ 2147483646 w 348"/>
                <a:gd name="T35" fmla="*/ 0 h 349"/>
                <a:gd name="T36" fmla="*/ 2147483646 w 348"/>
                <a:gd name="T37" fmla="*/ 0 h 349"/>
                <a:gd name="T38" fmla="*/ 2147483646 w 348"/>
                <a:gd name="T39" fmla="*/ 0 h 349"/>
                <a:gd name="T40" fmla="*/ 2147483646 w 348"/>
                <a:gd name="T41" fmla="*/ 0 h 349"/>
                <a:gd name="T42" fmla="*/ 2147483646 w 348"/>
                <a:gd name="T43" fmla="*/ 0 h 349"/>
                <a:gd name="T44" fmla="*/ 2147483646 w 348"/>
                <a:gd name="T45" fmla="*/ 0 h 349"/>
                <a:gd name="T46" fmla="*/ 2147483646 w 348"/>
                <a:gd name="T47" fmla="*/ 0 h 349"/>
                <a:gd name="T48" fmla="*/ 2147483646 w 348"/>
                <a:gd name="T49" fmla="*/ 0 h 349"/>
                <a:gd name="T50" fmla="*/ 2147483646 w 348"/>
                <a:gd name="T51" fmla="*/ 0 h 349"/>
                <a:gd name="T52" fmla="*/ 2147483646 w 348"/>
                <a:gd name="T53" fmla="*/ 0 h 349"/>
                <a:gd name="T54" fmla="*/ 2147483646 w 348"/>
                <a:gd name="T55" fmla="*/ 0 h 349"/>
                <a:gd name="T56" fmla="*/ 2147483646 w 348"/>
                <a:gd name="T57" fmla="*/ 0 h 349"/>
                <a:gd name="T58" fmla="*/ 0 w 348"/>
                <a:gd name="T59" fmla="*/ 0 h 349"/>
                <a:gd name="T60" fmla="*/ 2147483646 w 348"/>
                <a:gd name="T61" fmla="*/ 0 h 349"/>
                <a:gd name="T62" fmla="*/ 2147483646 w 348"/>
                <a:gd name="T63" fmla="*/ 0 h 349"/>
                <a:gd name="T64" fmla="*/ 2147483646 w 348"/>
                <a:gd name="T65" fmla="*/ 0 h 349"/>
                <a:gd name="T66" fmla="*/ 2147483646 w 348"/>
                <a:gd name="T67" fmla="*/ 0 h 349"/>
                <a:gd name="T68" fmla="*/ 2147483646 w 348"/>
                <a:gd name="T69" fmla="*/ 0 h 349"/>
                <a:gd name="T70" fmla="*/ 2147483646 w 348"/>
                <a:gd name="T71" fmla="*/ 0 h 349"/>
                <a:gd name="T72" fmla="*/ 2147483646 w 348"/>
                <a:gd name="T73" fmla="*/ 0 h 349"/>
                <a:gd name="T74" fmla="*/ 2147483646 w 348"/>
                <a:gd name="T75" fmla="*/ 0 h 349"/>
                <a:gd name="T76" fmla="*/ 2147483646 w 348"/>
                <a:gd name="T77" fmla="*/ 0 h 349"/>
                <a:gd name="T78" fmla="*/ 2147483646 w 348"/>
                <a:gd name="T79" fmla="*/ 0 h 349"/>
                <a:gd name="T80" fmla="*/ 2147483646 w 348"/>
                <a:gd name="T81" fmla="*/ 0 h 349"/>
                <a:gd name="T82" fmla="*/ 2147483646 w 348"/>
                <a:gd name="T83" fmla="*/ 0 h 349"/>
                <a:gd name="T84" fmla="*/ 2147483646 w 348"/>
                <a:gd name="T85" fmla="*/ 0 h 349"/>
                <a:gd name="T86" fmla="*/ 2147483646 w 348"/>
                <a:gd name="T87" fmla="*/ 0 h 349"/>
                <a:gd name="T88" fmla="*/ 2147483646 w 348"/>
                <a:gd name="T89" fmla="*/ 0 h 349"/>
                <a:gd name="T90" fmla="*/ 2147483646 w 348"/>
                <a:gd name="T91" fmla="*/ 0 h 349"/>
                <a:gd name="T92" fmla="*/ 2147483646 w 348"/>
                <a:gd name="T93" fmla="*/ 0 h 349"/>
                <a:gd name="T94" fmla="*/ 2147483646 w 348"/>
                <a:gd name="T95" fmla="*/ 0 h 349"/>
                <a:gd name="T96" fmla="*/ 2147483646 w 348"/>
                <a:gd name="T97" fmla="*/ 0 h 349"/>
                <a:gd name="T98" fmla="*/ 2147483646 w 348"/>
                <a:gd name="T99" fmla="*/ 0 h 349"/>
                <a:gd name="T100" fmla="*/ 2147483646 w 348"/>
                <a:gd name="T101" fmla="*/ 0 h 349"/>
                <a:gd name="T102" fmla="*/ 2147483646 w 348"/>
                <a:gd name="T103" fmla="*/ 0 h 349"/>
                <a:gd name="T104" fmla="*/ 2147483646 w 348"/>
                <a:gd name="T105" fmla="*/ 0 h 349"/>
                <a:gd name="T106" fmla="*/ 17694720 60000 65536"/>
                <a:gd name="T107" fmla="*/ 0 60000 65536"/>
                <a:gd name="T108" fmla="*/ 5898240 60000 65536"/>
                <a:gd name="T109" fmla="*/ 1179648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48"/>
                <a:gd name="T160" fmla="*/ 0 h 349"/>
                <a:gd name="T161" fmla="*/ 348 w 348"/>
                <a:gd name="T162" fmla="*/ 349 h 3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7" name="Freeform 115"/>
            <p:cNvSpPr/>
            <p:nvPr/>
          </p:nvSpPr>
          <p:spPr bwMode="auto">
            <a:xfrm flipH="1">
              <a:off x="2406352" y="3271210"/>
              <a:ext cx="151114" cy="160036"/>
            </a:xfrm>
            <a:custGeom>
              <a:avLst/>
              <a:gdLst>
                <a:gd name="T0" fmla="*/ 2147483646 w 181"/>
                <a:gd name="T1" fmla="*/ 0 h 133"/>
                <a:gd name="T2" fmla="*/ 2147483646 w 181"/>
                <a:gd name="T3" fmla="*/ 2147483646 h 133"/>
                <a:gd name="T4" fmla="*/ 2147483646 w 181"/>
                <a:gd name="T5" fmla="*/ 2147483646 h 133"/>
                <a:gd name="T6" fmla="*/ 0 w 181"/>
                <a:gd name="T7" fmla="*/ 2147483646 h 133"/>
                <a:gd name="T8" fmla="*/ 0 w 181"/>
                <a:gd name="T9" fmla="*/ 0 h 133"/>
                <a:gd name="T10" fmla="*/ 2147483646 w 181"/>
                <a:gd name="T11" fmla="*/ 0 h 133"/>
                <a:gd name="T12" fmla="*/ 2147483646 w 181"/>
                <a:gd name="T13" fmla="*/ 0 h 133"/>
                <a:gd name="T14" fmla="*/ 2147483646 w 181"/>
                <a:gd name="T15" fmla="*/ 0 h 133"/>
                <a:gd name="T16" fmla="*/ 2147483646 w 181"/>
                <a:gd name="T17" fmla="*/ 0 h 133"/>
                <a:gd name="T18" fmla="*/ 2147483646 w 181"/>
                <a:gd name="T19" fmla="*/ 0 h 133"/>
                <a:gd name="T20" fmla="*/ 2147483646 w 181"/>
                <a:gd name="T21" fmla="*/ 0 h 133"/>
                <a:gd name="T22" fmla="*/ 2147483646 w 181"/>
                <a:gd name="T23" fmla="*/ 0 h 133"/>
                <a:gd name="T24" fmla="*/ 2147483646 w 181"/>
                <a:gd name="T25" fmla="*/ 0 h 133"/>
                <a:gd name="T26" fmla="*/ 2147483646 w 181"/>
                <a:gd name="T27" fmla="*/ 0 h 133"/>
                <a:gd name="T28" fmla="*/ 2147483646 w 181"/>
                <a:gd name="T29" fmla="*/ 0 h 133"/>
                <a:gd name="T30" fmla="*/ 2147483646 w 181"/>
                <a:gd name="T31" fmla="*/ 0 h 133"/>
                <a:gd name="T32" fmla="*/ 2147483646 w 181"/>
                <a:gd name="T33" fmla="*/ 0 h 133"/>
                <a:gd name="T34" fmla="*/ 2147483646 w 181"/>
                <a:gd name="T35" fmla="*/ 0 h 133"/>
                <a:gd name="T36" fmla="*/ 2147483646 w 181"/>
                <a:gd name="T37" fmla="*/ 0 h 133"/>
                <a:gd name="T38" fmla="*/ 2147483646 w 181"/>
                <a:gd name="T39" fmla="*/ 0 h 133"/>
                <a:gd name="T40" fmla="*/ 2147483646 w 181"/>
                <a:gd name="T41" fmla="*/ 0 h 133"/>
                <a:gd name="T42" fmla="*/ 2147483646 w 181"/>
                <a:gd name="T43" fmla="*/ 0 h 133"/>
                <a:gd name="T44" fmla="*/ 2147483646 w 181"/>
                <a:gd name="T45" fmla="*/ 0 h 133"/>
                <a:gd name="T46" fmla="*/ 2147483646 w 181"/>
                <a:gd name="T47" fmla="*/ 0 h 133"/>
                <a:gd name="T48" fmla="*/ 2147483646 w 181"/>
                <a:gd name="T49" fmla="*/ 0 h 133"/>
                <a:gd name="T50" fmla="*/ 2147483646 w 181"/>
                <a:gd name="T51" fmla="*/ 0 h 133"/>
                <a:gd name="T52" fmla="*/ 2147483646 w 181"/>
                <a:gd name="T53" fmla="*/ 0 h 133"/>
                <a:gd name="T54" fmla="*/ 2147483646 w 181"/>
                <a:gd name="T55" fmla="*/ 0 h 133"/>
                <a:gd name="T56" fmla="*/ 2147483646 w 181"/>
                <a:gd name="T57" fmla="*/ 0 h 133"/>
                <a:gd name="T58" fmla="*/ 2147483646 w 181"/>
                <a:gd name="T59" fmla="*/ 0 h 133"/>
                <a:gd name="T60" fmla="*/ 2147483646 w 181"/>
                <a:gd name="T61" fmla="*/ 0 h 133"/>
                <a:gd name="T62" fmla="*/ 2147483646 w 181"/>
                <a:gd name="T63" fmla="*/ 0 h 133"/>
                <a:gd name="T64" fmla="*/ 2147483646 w 181"/>
                <a:gd name="T65" fmla="*/ 0 h 133"/>
                <a:gd name="T66" fmla="*/ 2147483646 w 181"/>
                <a:gd name="T67" fmla="*/ 0 h 133"/>
                <a:gd name="T68" fmla="*/ 2147483646 w 181"/>
                <a:gd name="T69" fmla="*/ 0 h 133"/>
                <a:gd name="T70" fmla="*/ 2147483646 w 181"/>
                <a:gd name="T71" fmla="*/ 0 h 133"/>
                <a:gd name="T72" fmla="*/ 2147483646 w 181"/>
                <a:gd name="T73" fmla="*/ 0 h 133"/>
                <a:gd name="T74" fmla="*/ 2147483646 w 181"/>
                <a:gd name="T75" fmla="*/ 0 h 133"/>
                <a:gd name="T76" fmla="*/ 2147483646 w 181"/>
                <a:gd name="T77" fmla="*/ 0 h 133"/>
                <a:gd name="T78" fmla="*/ 2147483646 w 181"/>
                <a:gd name="T79" fmla="*/ 0 h 133"/>
                <a:gd name="T80" fmla="*/ 2147483646 w 181"/>
                <a:gd name="T81" fmla="*/ 0 h 133"/>
                <a:gd name="T82" fmla="*/ 2147483646 w 181"/>
                <a:gd name="T83" fmla="*/ 0 h 133"/>
                <a:gd name="T84" fmla="*/ 2147483646 w 181"/>
                <a:gd name="T85" fmla="*/ 0 h 133"/>
                <a:gd name="T86" fmla="*/ 2147483646 w 181"/>
                <a:gd name="T87" fmla="*/ 0 h 133"/>
                <a:gd name="T88" fmla="*/ 2147483646 w 181"/>
                <a:gd name="T89" fmla="*/ 0 h 133"/>
                <a:gd name="T90" fmla="*/ 2147483646 w 181"/>
                <a:gd name="T91" fmla="*/ 0 h 133"/>
                <a:gd name="T92" fmla="*/ 2147483646 w 181"/>
                <a:gd name="T93" fmla="*/ 0 h 133"/>
                <a:gd name="T94" fmla="*/ 2147483646 w 181"/>
                <a:gd name="T95" fmla="*/ 0 h 133"/>
                <a:gd name="T96" fmla="*/ 2147483646 w 181"/>
                <a:gd name="T97" fmla="*/ 0 h 133"/>
                <a:gd name="T98" fmla="*/ 2147483646 w 181"/>
                <a:gd name="T99" fmla="*/ 0 h 133"/>
                <a:gd name="T100" fmla="*/ 2147483646 w 181"/>
                <a:gd name="T101" fmla="*/ 0 h 133"/>
                <a:gd name="T102" fmla="*/ 2147483646 w 181"/>
                <a:gd name="T103" fmla="*/ 0 h 133"/>
                <a:gd name="T104" fmla="*/ 2147483646 w 181"/>
                <a:gd name="T105" fmla="*/ 0 h 133"/>
                <a:gd name="T106" fmla="*/ 2147483646 w 181"/>
                <a:gd name="T107" fmla="*/ 0 h 133"/>
                <a:gd name="T108" fmla="*/ 2147483646 w 181"/>
                <a:gd name="T109" fmla="*/ 0 h 133"/>
                <a:gd name="T110" fmla="*/ 2147483646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w 181"/>
                <a:gd name="T117" fmla="*/ 0 h 133"/>
                <a:gd name="T118" fmla="*/ 0 w 181"/>
                <a:gd name="T119" fmla="*/ 0 h 133"/>
                <a:gd name="T120" fmla="*/ 0 w 181"/>
                <a:gd name="T121" fmla="*/ 0 h 133"/>
                <a:gd name="T122" fmla="*/ 0 w 181"/>
                <a:gd name="T123" fmla="*/ 0 h 133"/>
                <a:gd name="T124" fmla="*/ 17694720 60000 65536"/>
                <a:gd name="T125" fmla="*/ 0 60000 65536"/>
                <a:gd name="T126" fmla="*/ 5898240 60000 65536"/>
                <a:gd name="T127" fmla="*/ 1179648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1"/>
                <a:gd name="T187" fmla="*/ 0 h 133"/>
                <a:gd name="T188" fmla="*/ 181 w 181"/>
                <a:gd name="T189" fmla="*/ 133 h 13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8" name="Freeform 116"/>
            <p:cNvSpPr/>
            <p:nvPr/>
          </p:nvSpPr>
          <p:spPr bwMode="auto">
            <a:xfrm flipH="1">
              <a:off x="2355029" y="3384302"/>
              <a:ext cx="159669" cy="181373"/>
            </a:xfrm>
            <a:custGeom>
              <a:avLst/>
              <a:gdLst>
                <a:gd name="T0" fmla="*/ 2147483646 w 193"/>
                <a:gd name="T1" fmla="*/ 0 h 150"/>
                <a:gd name="T2" fmla="*/ 2147483646 w 193"/>
                <a:gd name="T3" fmla="*/ 2147483646 h 150"/>
                <a:gd name="T4" fmla="*/ 2147483646 w 193"/>
                <a:gd name="T5" fmla="*/ 2147483646 h 150"/>
                <a:gd name="T6" fmla="*/ 0 w 193"/>
                <a:gd name="T7" fmla="*/ 2147483646 h 150"/>
                <a:gd name="T8" fmla="*/ 2147483646 w 193"/>
                <a:gd name="T9" fmla="*/ 2147483646 h 150"/>
                <a:gd name="T10" fmla="*/ 2147483646 w 193"/>
                <a:gd name="T11" fmla="*/ 2147483646 h 150"/>
                <a:gd name="T12" fmla="*/ 2147483646 w 193"/>
                <a:gd name="T13" fmla="*/ 2147483646 h 150"/>
                <a:gd name="T14" fmla="*/ 2147483646 w 193"/>
                <a:gd name="T15" fmla="*/ 2147483646 h 150"/>
                <a:gd name="T16" fmla="*/ 2147483646 w 193"/>
                <a:gd name="T17" fmla="*/ 2147483646 h 150"/>
                <a:gd name="T18" fmla="*/ 2147483646 w 193"/>
                <a:gd name="T19" fmla="*/ 2147483646 h 150"/>
                <a:gd name="T20" fmla="*/ 2147483646 w 193"/>
                <a:gd name="T21" fmla="*/ 2147483646 h 150"/>
                <a:gd name="T22" fmla="*/ 2147483646 w 193"/>
                <a:gd name="T23" fmla="*/ 2147483646 h 150"/>
                <a:gd name="T24" fmla="*/ 2147483646 w 193"/>
                <a:gd name="T25" fmla="*/ 2147483646 h 150"/>
                <a:gd name="T26" fmla="*/ 2147483646 w 193"/>
                <a:gd name="T27" fmla="*/ 2147483646 h 150"/>
                <a:gd name="T28" fmla="*/ 2147483646 w 193"/>
                <a:gd name="T29" fmla="*/ 2147483646 h 150"/>
                <a:gd name="T30" fmla="*/ 2147483646 w 193"/>
                <a:gd name="T31" fmla="*/ 2147483646 h 150"/>
                <a:gd name="T32" fmla="*/ 2147483646 w 193"/>
                <a:gd name="T33" fmla="*/ 2147483646 h 150"/>
                <a:gd name="T34" fmla="*/ 2147483646 w 193"/>
                <a:gd name="T35" fmla="*/ 2147483646 h 150"/>
                <a:gd name="T36" fmla="*/ 2147483646 w 193"/>
                <a:gd name="T37" fmla="*/ 2147483646 h 150"/>
                <a:gd name="T38" fmla="*/ 2147483646 w 193"/>
                <a:gd name="T39" fmla="*/ 2147483646 h 150"/>
                <a:gd name="T40" fmla="*/ 2147483646 w 193"/>
                <a:gd name="T41" fmla="*/ 0 h 150"/>
                <a:gd name="T42" fmla="*/ 2147483646 w 193"/>
                <a:gd name="T43" fmla="*/ 0 h 150"/>
                <a:gd name="T44" fmla="*/ 0 w 193"/>
                <a:gd name="T45" fmla="*/ 2147483646 h 150"/>
                <a:gd name="T46" fmla="*/ 0 w 193"/>
                <a:gd name="T47" fmla="*/ 2147483646 h 150"/>
                <a:gd name="T48" fmla="*/ 0 w 193"/>
                <a:gd name="T49" fmla="*/ 2147483646 h 150"/>
                <a:gd name="T50" fmla="*/ 2147483646 w 193"/>
                <a:gd name="T51" fmla="*/ 2147483646 h 150"/>
                <a:gd name="T52" fmla="*/ 2147483646 w 193"/>
                <a:gd name="T53" fmla="*/ 2147483646 h 150"/>
                <a:gd name="T54" fmla="*/ 2147483646 w 193"/>
                <a:gd name="T55" fmla="*/ 2147483646 h 150"/>
                <a:gd name="T56" fmla="*/ 2147483646 w 193"/>
                <a:gd name="T57" fmla="*/ 2147483646 h 150"/>
                <a:gd name="T58" fmla="*/ 2147483646 w 193"/>
                <a:gd name="T59" fmla="*/ 2147483646 h 150"/>
                <a:gd name="T60" fmla="*/ 2147483646 w 193"/>
                <a:gd name="T61" fmla="*/ 2147483646 h 150"/>
                <a:gd name="T62" fmla="*/ 2147483646 w 193"/>
                <a:gd name="T63" fmla="*/ 2147483646 h 150"/>
                <a:gd name="T64" fmla="*/ 2147483646 w 193"/>
                <a:gd name="T65" fmla="*/ 2147483646 h 150"/>
                <a:gd name="T66" fmla="*/ 2147483646 w 193"/>
                <a:gd name="T67" fmla="*/ 2147483646 h 150"/>
                <a:gd name="T68" fmla="*/ 2147483646 w 193"/>
                <a:gd name="T69" fmla="*/ 2147483646 h 150"/>
                <a:gd name="T70" fmla="*/ 2147483646 w 193"/>
                <a:gd name="T71" fmla="*/ 2147483646 h 150"/>
                <a:gd name="T72" fmla="*/ 2147483646 w 193"/>
                <a:gd name="T73" fmla="*/ 2147483646 h 150"/>
                <a:gd name="T74" fmla="*/ 2147483646 w 193"/>
                <a:gd name="T75" fmla="*/ 2147483646 h 150"/>
                <a:gd name="T76" fmla="*/ 2147483646 w 193"/>
                <a:gd name="T77" fmla="*/ 2147483646 h 150"/>
                <a:gd name="T78" fmla="*/ 2147483646 w 193"/>
                <a:gd name="T79" fmla="*/ 2147483646 h 150"/>
                <a:gd name="T80" fmla="*/ 2147483646 w 193"/>
                <a:gd name="T81" fmla="*/ 2147483646 h 150"/>
                <a:gd name="T82" fmla="*/ 2147483646 w 193"/>
                <a:gd name="T83" fmla="*/ 2147483646 h 150"/>
                <a:gd name="T84" fmla="*/ 2147483646 w 193"/>
                <a:gd name="T85" fmla="*/ 2147483646 h 150"/>
                <a:gd name="T86" fmla="*/ 2147483646 w 193"/>
                <a:gd name="T87" fmla="*/ 2147483646 h 150"/>
                <a:gd name="T88" fmla="*/ 2147483646 w 193"/>
                <a:gd name="T89" fmla="*/ 2147483646 h 150"/>
                <a:gd name="T90" fmla="*/ 2147483646 w 193"/>
                <a:gd name="T91" fmla="*/ 2147483646 h 150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93"/>
                <a:gd name="T139" fmla="*/ 0 h 150"/>
                <a:gd name="T140" fmla="*/ 193 w 193"/>
                <a:gd name="T141" fmla="*/ 150 h 1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19" name="Freeform 117"/>
            <p:cNvSpPr/>
            <p:nvPr/>
          </p:nvSpPr>
          <p:spPr bwMode="auto">
            <a:xfrm flipH="1">
              <a:off x="2329368" y="3409908"/>
              <a:ext cx="188181" cy="298733"/>
            </a:xfrm>
            <a:custGeom>
              <a:avLst/>
              <a:gdLst>
                <a:gd name="T0" fmla="*/ 0 w 227"/>
                <a:gd name="T1" fmla="*/ 0 h 246"/>
                <a:gd name="T2" fmla="*/ 2147483646 w 227"/>
                <a:gd name="T3" fmla="*/ 2147483646 h 246"/>
                <a:gd name="T4" fmla="*/ 2147483646 w 227"/>
                <a:gd name="T5" fmla="*/ 2147483646 h 246"/>
                <a:gd name="T6" fmla="*/ 2147483646 w 227"/>
                <a:gd name="T7" fmla="*/ 2147483646 h 246"/>
                <a:gd name="T8" fmla="*/ 2147483646 w 227"/>
                <a:gd name="T9" fmla="*/ 2147483646 h 246"/>
                <a:gd name="T10" fmla="*/ 2147483646 w 227"/>
                <a:gd name="T11" fmla="*/ 2147483646 h 246"/>
                <a:gd name="T12" fmla="*/ 2147483646 w 227"/>
                <a:gd name="T13" fmla="*/ 2147483646 h 246"/>
                <a:gd name="T14" fmla="*/ 2147483646 w 227"/>
                <a:gd name="T15" fmla="*/ 2147483646 h 246"/>
                <a:gd name="T16" fmla="*/ 2147483646 w 227"/>
                <a:gd name="T17" fmla="*/ 2147483646 h 246"/>
                <a:gd name="T18" fmla="*/ 2147483646 w 227"/>
                <a:gd name="T19" fmla="*/ 2147483646 h 246"/>
                <a:gd name="T20" fmla="*/ 2147483646 w 227"/>
                <a:gd name="T21" fmla="*/ 2147483646 h 246"/>
                <a:gd name="T22" fmla="*/ 2147483646 w 227"/>
                <a:gd name="T23" fmla="*/ 2147483646 h 246"/>
                <a:gd name="T24" fmla="*/ 2147483646 w 227"/>
                <a:gd name="T25" fmla="*/ 2147483646 h 246"/>
                <a:gd name="T26" fmla="*/ 2147483646 w 227"/>
                <a:gd name="T27" fmla="*/ 2147483646 h 246"/>
                <a:gd name="T28" fmla="*/ 2147483646 w 227"/>
                <a:gd name="T29" fmla="*/ 2147483646 h 246"/>
                <a:gd name="T30" fmla="*/ 2147483646 w 227"/>
                <a:gd name="T31" fmla="*/ 2147483646 h 246"/>
                <a:gd name="T32" fmla="*/ 2147483646 w 227"/>
                <a:gd name="T33" fmla="*/ 2147483646 h 246"/>
                <a:gd name="T34" fmla="*/ 2147483646 w 227"/>
                <a:gd name="T35" fmla="*/ 2147483646 h 246"/>
                <a:gd name="T36" fmla="*/ 2147483646 w 227"/>
                <a:gd name="T37" fmla="*/ 2147483646 h 246"/>
                <a:gd name="T38" fmla="*/ 2147483646 w 227"/>
                <a:gd name="T39" fmla="*/ 2147483646 h 246"/>
                <a:gd name="T40" fmla="*/ 2147483646 w 227"/>
                <a:gd name="T41" fmla="*/ 2147483646 h 246"/>
                <a:gd name="T42" fmla="*/ 2147483646 w 227"/>
                <a:gd name="T43" fmla="*/ 2147483646 h 246"/>
                <a:gd name="T44" fmla="*/ 2147483646 w 227"/>
                <a:gd name="T45" fmla="*/ 2147483646 h 246"/>
                <a:gd name="T46" fmla="*/ 2147483646 w 227"/>
                <a:gd name="T47" fmla="*/ 2147483646 h 246"/>
                <a:gd name="T48" fmla="*/ 2147483646 w 227"/>
                <a:gd name="T49" fmla="*/ 2147483646 h 246"/>
                <a:gd name="T50" fmla="*/ 2147483646 w 227"/>
                <a:gd name="T51" fmla="*/ 2147483646 h 246"/>
                <a:gd name="T52" fmla="*/ 2147483646 w 227"/>
                <a:gd name="T53" fmla="*/ 2147483646 h 246"/>
                <a:gd name="T54" fmla="*/ 2147483646 w 227"/>
                <a:gd name="T55" fmla="*/ 2147483646 h 246"/>
                <a:gd name="T56" fmla="*/ 2147483646 w 227"/>
                <a:gd name="T57" fmla="*/ 2147483646 h 246"/>
                <a:gd name="T58" fmla="*/ 2147483646 w 227"/>
                <a:gd name="T59" fmla="*/ 2147483646 h 246"/>
                <a:gd name="T60" fmla="*/ 2147483646 w 227"/>
                <a:gd name="T61" fmla="*/ 2147483646 h 246"/>
                <a:gd name="T62" fmla="*/ 2147483646 w 227"/>
                <a:gd name="T63" fmla="*/ 2147483646 h 246"/>
                <a:gd name="T64" fmla="*/ 2147483646 w 227"/>
                <a:gd name="T65" fmla="*/ 2147483646 h 246"/>
                <a:gd name="T66" fmla="*/ 2147483646 w 227"/>
                <a:gd name="T67" fmla="*/ 2147483646 h 246"/>
                <a:gd name="T68" fmla="*/ 2147483646 w 227"/>
                <a:gd name="T69" fmla="*/ 2147483646 h 246"/>
                <a:gd name="T70" fmla="*/ 2147483646 w 227"/>
                <a:gd name="T71" fmla="*/ 2147483646 h 246"/>
                <a:gd name="T72" fmla="*/ 2147483646 w 227"/>
                <a:gd name="T73" fmla="*/ 2147483646 h 246"/>
                <a:gd name="T74" fmla="*/ 2147483646 w 227"/>
                <a:gd name="T75" fmla="*/ 2147483646 h 246"/>
                <a:gd name="T76" fmla="*/ 2147483646 w 227"/>
                <a:gd name="T77" fmla="*/ 2147483646 h 246"/>
                <a:gd name="T78" fmla="*/ 2147483646 w 227"/>
                <a:gd name="T79" fmla="*/ 2147483646 h 246"/>
                <a:gd name="T80" fmla="*/ 2147483646 w 227"/>
                <a:gd name="T81" fmla="*/ 2147483646 h 246"/>
                <a:gd name="T82" fmla="*/ 2147483646 w 227"/>
                <a:gd name="T83" fmla="*/ 2147483646 h 246"/>
                <a:gd name="T84" fmla="*/ 2147483646 w 227"/>
                <a:gd name="T85" fmla="*/ 2147483646 h 246"/>
                <a:gd name="T86" fmla="*/ 2147483646 w 227"/>
                <a:gd name="T87" fmla="*/ 2147483646 h 246"/>
                <a:gd name="T88" fmla="*/ 2147483646 w 227"/>
                <a:gd name="T89" fmla="*/ 2147483646 h 246"/>
                <a:gd name="T90" fmla="*/ 2147483646 w 227"/>
                <a:gd name="T91" fmla="*/ 2147483646 h 246"/>
                <a:gd name="T92" fmla="*/ 2147483646 w 227"/>
                <a:gd name="T93" fmla="*/ 2147483646 h 246"/>
                <a:gd name="T94" fmla="*/ 2147483646 w 227"/>
                <a:gd name="T95" fmla="*/ 2147483646 h 246"/>
                <a:gd name="T96" fmla="*/ 2147483646 w 227"/>
                <a:gd name="T97" fmla="*/ 2147483646 h 246"/>
                <a:gd name="T98" fmla="*/ 2147483646 w 227"/>
                <a:gd name="T99" fmla="*/ 2147483646 h 246"/>
                <a:gd name="T100" fmla="*/ 2147483646 w 227"/>
                <a:gd name="T101" fmla="*/ 2147483646 h 246"/>
                <a:gd name="T102" fmla="*/ 2147483646 w 227"/>
                <a:gd name="T103" fmla="*/ 2147483646 h 246"/>
                <a:gd name="T104" fmla="*/ 2147483646 w 227"/>
                <a:gd name="T105" fmla="*/ 2147483646 h 246"/>
                <a:gd name="T106" fmla="*/ 2147483646 w 227"/>
                <a:gd name="T107" fmla="*/ 2147483646 h 246"/>
                <a:gd name="T108" fmla="*/ 2147483646 w 227"/>
                <a:gd name="T109" fmla="*/ 2147483646 h 246"/>
                <a:gd name="T110" fmla="*/ 2147483646 w 227"/>
                <a:gd name="T111" fmla="*/ 2147483646 h 246"/>
                <a:gd name="T112" fmla="*/ 0 w 227"/>
                <a:gd name="T113" fmla="*/ 0 h 24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246"/>
                <a:gd name="T173" fmla="*/ 227 w 227"/>
                <a:gd name="T174" fmla="*/ 246 h 24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20" name="Freeform 118"/>
            <p:cNvSpPr/>
            <p:nvPr/>
          </p:nvSpPr>
          <p:spPr bwMode="auto">
            <a:xfrm flipH="1">
              <a:off x="2426309" y="3454718"/>
              <a:ext cx="88389" cy="117360"/>
            </a:xfrm>
            <a:custGeom>
              <a:avLst/>
              <a:gdLst>
                <a:gd name="T0" fmla="*/ 2147483646 w 107"/>
                <a:gd name="T1" fmla="*/ 0 h 98"/>
                <a:gd name="T2" fmla="*/ 2147483646 w 107"/>
                <a:gd name="T3" fmla="*/ 2147483646 h 98"/>
                <a:gd name="T4" fmla="*/ 2147483646 w 107"/>
                <a:gd name="T5" fmla="*/ 2147483646 h 98"/>
                <a:gd name="T6" fmla="*/ 0 w 107"/>
                <a:gd name="T7" fmla="*/ 2147483646 h 98"/>
                <a:gd name="T8" fmla="*/ 2147483646 w 107"/>
                <a:gd name="T9" fmla="*/ 0 h 98"/>
                <a:gd name="T10" fmla="*/ 2147483646 w 107"/>
                <a:gd name="T11" fmla="*/ 2147483646 h 98"/>
                <a:gd name="T12" fmla="*/ 0 w 107"/>
                <a:gd name="T13" fmla="*/ 2147483646 h 98"/>
                <a:gd name="T14" fmla="*/ 0 w 107"/>
                <a:gd name="T15" fmla="*/ 2147483646 h 98"/>
                <a:gd name="T16" fmla="*/ 2147483646 w 107"/>
                <a:gd name="T17" fmla="*/ 2147483646 h 98"/>
                <a:gd name="T18" fmla="*/ 2147483646 w 107"/>
                <a:gd name="T19" fmla="*/ 2147483646 h 98"/>
                <a:gd name="T20" fmla="*/ 2147483646 w 107"/>
                <a:gd name="T21" fmla="*/ 2147483646 h 98"/>
                <a:gd name="T22" fmla="*/ 2147483646 w 107"/>
                <a:gd name="T23" fmla="*/ 2147483646 h 98"/>
                <a:gd name="T24" fmla="*/ 2147483646 w 107"/>
                <a:gd name="T25" fmla="*/ 2147483646 h 98"/>
                <a:gd name="T26" fmla="*/ 2147483646 w 107"/>
                <a:gd name="T27" fmla="*/ 2147483646 h 98"/>
                <a:gd name="T28" fmla="*/ 2147483646 w 107"/>
                <a:gd name="T29" fmla="*/ 2147483646 h 98"/>
                <a:gd name="T30" fmla="*/ 2147483646 w 107"/>
                <a:gd name="T31" fmla="*/ 2147483646 h 98"/>
                <a:gd name="T32" fmla="*/ 2147483646 w 107"/>
                <a:gd name="T33" fmla="*/ 2147483646 h 98"/>
                <a:gd name="T34" fmla="*/ 2147483646 w 107"/>
                <a:gd name="T35" fmla="*/ 2147483646 h 98"/>
                <a:gd name="T36" fmla="*/ 2147483646 w 107"/>
                <a:gd name="T37" fmla="*/ 2147483646 h 98"/>
                <a:gd name="T38" fmla="*/ 2147483646 w 107"/>
                <a:gd name="T39" fmla="*/ 2147483646 h 98"/>
                <a:gd name="T40" fmla="*/ 2147483646 w 107"/>
                <a:gd name="T41" fmla="*/ 2147483646 h 98"/>
                <a:gd name="T42" fmla="*/ 2147483646 w 107"/>
                <a:gd name="T43" fmla="*/ 2147483646 h 98"/>
                <a:gd name="T44" fmla="*/ 2147483646 w 107"/>
                <a:gd name="T45" fmla="*/ 2147483646 h 98"/>
                <a:gd name="T46" fmla="*/ 2147483646 w 107"/>
                <a:gd name="T47" fmla="*/ 2147483646 h 98"/>
                <a:gd name="T48" fmla="*/ 2147483646 w 107"/>
                <a:gd name="T49" fmla="*/ 2147483646 h 98"/>
                <a:gd name="T50" fmla="*/ 2147483646 w 107"/>
                <a:gd name="T51" fmla="*/ 2147483646 h 98"/>
                <a:gd name="T52" fmla="*/ 2147483646 w 107"/>
                <a:gd name="T53" fmla="*/ 2147483646 h 98"/>
                <a:gd name="T54" fmla="*/ 2147483646 w 107"/>
                <a:gd name="T55" fmla="*/ 2147483646 h 98"/>
                <a:gd name="T56" fmla="*/ 2147483646 w 107"/>
                <a:gd name="T57" fmla="*/ 2147483646 h 98"/>
                <a:gd name="T58" fmla="*/ 2147483646 w 107"/>
                <a:gd name="T59" fmla="*/ 2147483646 h 98"/>
                <a:gd name="T60" fmla="*/ 2147483646 w 107"/>
                <a:gd name="T61" fmla="*/ 2147483646 h 98"/>
                <a:gd name="T62" fmla="*/ 2147483646 w 107"/>
                <a:gd name="T63" fmla="*/ 2147483646 h 98"/>
                <a:gd name="T64" fmla="*/ 2147483646 w 107"/>
                <a:gd name="T65" fmla="*/ 2147483646 h 98"/>
                <a:gd name="T66" fmla="*/ 2147483646 w 107"/>
                <a:gd name="T67" fmla="*/ 2147483646 h 98"/>
                <a:gd name="T68" fmla="*/ 2147483646 w 107"/>
                <a:gd name="T69" fmla="*/ 2147483646 h 98"/>
                <a:gd name="T70" fmla="*/ 2147483646 w 107"/>
                <a:gd name="T71" fmla="*/ 2147483646 h 98"/>
                <a:gd name="T72" fmla="*/ 2147483646 w 107"/>
                <a:gd name="T73" fmla="*/ 0 h 98"/>
                <a:gd name="T74" fmla="*/ 2147483646 w 107"/>
                <a:gd name="T75" fmla="*/ 0 h 98"/>
                <a:gd name="T76" fmla="*/ 2147483646 w 107"/>
                <a:gd name="T77" fmla="*/ 0 h 98"/>
                <a:gd name="T78" fmla="*/ 2147483646 w 107"/>
                <a:gd name="T79" fmla="*/ 0 h 98"/>
                <a:gd name="T80" fmla="*/ 2147483646 w 107"/>
                <a:gd name="T81" fmla="*/ 0 h 98"/>
                <a:gd name="T82" fmla="*/ 2147483646 w 107"/>
                <a:gd name="T83" fmla="*/ 0 h 98"/>
                <a:gd name="T84" fmla="*/ 17694720 60000 65536"/>
                <a:gd name="T85" fmla="*/ 0 60000 65536"/>
                <a:gd name="T86" fmla="*/ 5898240 60000 65536"/>
                <a:gd name="T87" fmla="*/ 1179648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"/>
                <a:gd name="T127" fmla="*/ 0 h 98"/>
                <a:gd name="T128" fmla="*/ 107 w 107"/>
                <a:gd name="T129" fmla="*/ 98 h 9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21" name="Freeform 119"/>
            <p:cNvSpPr/>
            <p:nvPr/>
          </p:nvSpPr>
          <p:spPr bwMode="auto">
            <a:xfrm flipH="1">
              <a:off x="2426309" y="3508063"/>
              <a:ext cx="96942" cy="104556"/>
            </a:xfrm>
            <a:custGeom>
              <a:avLst/>
              <a:gdLst>
                <a:gd name="T0" fmla="*/ 2147483646 w 118"/>
                <a:gd name="T1" fmla="*/ 0 h 87"/>
                <a:gd name="T2" fmla="*/ 2147483646 w 118"/>
                <a:gd name="T3" fmla="*/ 2147483646 h 87"/>
                <a:gd name="T4" fmla="*/ 2147483646 w 118"/>
                <a:gd name="T5" fmla="*/ 2147483646 h 87"/>
                <a:gd name="T6" fmla="*/ 0 w 118"/>
                <a:gd name="T7" fmla="*/ 2147483646 h 87"/>
                <a:gd name="T8" fmla="*/ 2147483646 w 118"/>
                <a:gd name="T9" fmla="*/ 0 h 87"/>
                <a:gd name="T10" fmla="*/ 2147483646 w 118"/>
                <a:gd name="T11" fmla="*/ 0 h 87"/>
                <a:gd name="T12" fmla="*/ 0 w 118"/>
                <a:gd name="T13" fmla="*/ 0 h 87"/>
                <a:gd name="T14" fmla="*/ 2147483646 w 118"/>
                <a:gd name="T15" fmla="*/ 0 h 87"/>
                <a:gd name="T16" fmla="*/ 2147483646 w 118"/>
                <a:gd name="T17" fmla="*/ 0 h 87"/>
                <a:gd name="T18" fmla="*/ 2147483646 w 118"/>
                <a:gd name="T19" fmla="*/ 0 h 87"/>
                <a:gd name="T20" fmla="*/ 2147483646 w 118"/>
                <a:gd name="T21" fmla="*/ 0 h 87"/>
                <a:gd name="T22" fmla="*/ 2147483646 w 118"/>
                <a:gd name="T23" fmla="*/ 0 h 87"/>
                <a:gd name="T24" fmla="*/ 2147483646 w 118"/>
                <a:gd name="T25" fmla="*/ 0 h 87"/>
                <a:gd name="T26" fmla="*/ 2147483646 w 118"/>
                <a:gd name="T27" fmla="*/ 0 h 87"/>
                <a:gd name="T28" fmla="*/ 2147483646 w 118"/>
                <a:gd name="T29" fmla="*/ 0 h 87"/>
                <a:gd name="T30" fmla="*/ 2147483646 w 118"/>
                <a:gd name="T31" fmla="*/ 0 h 87"/>
                <a:gd name="T32" fmla="*/ 2147483646 w 118"/>
                <a:gd name="T33" fmla="*/ 0 h 87"/>
                <a:gd name="T34" fmla="*/ 2147483646 w 118"/>
                <a:gd name="T35" fmla="*/ 0 h 87"/>
                <a:gd name="T36" fmla="*/ 2147483646 w 118"/>
                <a:gd name="T37" fmla="*/ 0 h 87"/>
                <a:gd name="T38" fmla="*/ 2147483646 w 118"/>
                <a:gd name="T39" fmla="*/ 0 h 87"/>
                <a:gd name="T40" fmla="*/ 2147483646 w 118"/>
                <a:gd name="T41" fmla="*/ 0 h 87"/>
                <a:gd name="T42" fmla="*/ 2147483646 w 118"/>
                <a:gd name="T43" fmla="*/ 0 h 87"/>
                <a:gd name="T44" fmla="*/ 2147483646 w 118"/>
                <a:gd name="T45" fmla="*/ 0 h 87"/>
                <a:gd name="T46" fmla="*/ 2147483646 w 118"/>
                <a:gd name="T47" fmla="*/ 0 h 87"/>
                <a:gd name="T48" fmla="*/ 2147483646 w 118"/>
                <a:gd name="T49" fmla="*/ 0 h 87"/>
                <a:gd name="T50" fmla="*/ 2147483646 w 118"/>
                <a:gd name="T51" fmla="*/ 0 h 87"/>
                <a:gd name="T52" fmla="*/ 2147483646 w 118"/>
                <a:gd name="T53" fmla="*/ 0 h 87"/>
                <a:gd name="T54" fmla="*/ 2147483646 w 118"/>
                <a:gd name="T55" fmla="*/ 0 h 87"/>
                <a:gd name="T56" fmla="*/ 2147483646 w 118"/>
                <a:gd name="T57" fmla="*/ 0 h 87"/>
                <a:gd name="T58" fmla="*/ 2147483646 w 118"/>
                <a:gd name="T59" fmla="*/ 0 h 87"/>
                <a:gd name="T60" fmla="*/ 2147483646 w 118"/>
                <a:gd name="T61" fmla="*/ 0 h 87"/>
                <a:gd name="T62" fmla="*/ 2147483646 w 118"/>
                <a:gd name="T63" fmla="*/ 0 h 87"/>
                <a:gd name="T64" fmla="*/ 2147483646 w 118"/>
                <a:gd name="T65" fmla="*/ 0 h 87"/>
                <a:gd name="T66" fmla="*/ 2147483646 w 118"/>
                <a:gd name="T67" fmla="*/ 0 h 87"/>
                <a:gd name="T68" fmla="*/ 2147483646 w 118"/>
                <a:gd name="T69" fmla="*/ 0 h 87"/>
                <a:gd name="T70" fmla="*/ 2147483646 w 118"/>
                <a:gd name="T71" fmla="*/ 0 h 87"/>
                <a:gd name="T72" fmla="*/ 2147483646 w 118"/>
                <a:gd name="T73" fmla="*/ 0 h 87"/>
                <a:gd name="T74" fmla="*/ 2147483646 w 118"/>
                <a:gd name="T75" fmla="*/ 0 h 87"/>
                <a:gd name="T76" fmla="*/ 2147483646 w 118"/>
                <a:gd name="T77" fmla="*/ 0 h 87"/>
                <a:gd name="T78" fmla="*/ 2147483646 w 118"/>
                <a:gd name="T79" fmla="*/ 0 h 87"/>
                <a:gd name="T80" fmla="*/ 2147483646 w 118"/>
                <a:gd name="T81" fmla="*/ 0 h 87"/>
                <a:gd name="T82" fmla="*/ 2147483646 w 118"/>
                <a:gd name="T83" fmla="*/ 0 h 87"/>
                <a:gd name="T84" fmla="*/ 2147483646 w 118"/>
                <a:gd name="T85" fmla="*/ 0 h 87"/>
                <a:gd name="T86" fmla="*/ 2147483646 w 118"/>
                <a:gd name="T87" fmla="*/ 0 h 87"/>
                <a:gd name="T88" fmla="*/ 2147483646 w 118"/>
                <a:gd name="T89" fmla="*/ 0 h 87"/>
                <a:gd name="T90" fmla="*/ 2147483646 w 118"/>
                <a:gd name="T91" fmla="*/ 0 h 87"/>
                <a:gd name="T92" fmla="*/ 17694720 60000 65536"/>
                <a:gd name="T93" fmla="*/ 0 60000 65536"/>
                <a:gd name="T94" fmla="*/ 5898240 60000 65536"/>
                <a:gd name="T95" fmla="*/ 1179648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8"/>
                <a:gd name="T139" fmla="*/ 0 h 87"/>
                <a:gd name="T140" fmla="*/ 118 w 118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22" name="Freeform 120"/>
            <p:cNvSpPr/>
            <p:nvPr/>
          </p:nvSpPr>
          <p:spPr bwMode="auto">
            <a:xfrm flipH="1">
              <a:off x="2412054" y="3584881"/>
              <a:ext cx="105495" cy="68282"/>
            </a:xfrm>
            <a:custGeom>
              <a:avLst/>
              <a:gdLst>
                <a:gd name="T0" fmla="*/ 2147483646 w 128"/>
                <a:gd name="T1" fmla="*/ 0 h 55"/>
                <a:gd name="T2" fmla="*/ 2147483646 w 128"/>
                <a:gd name="T3" fmla="*/ 2147483646 h 55"/>
                <a:gd name="T4" fmla="*/ 2147483646 w 128"/>
                <a:gd name="T5" fmla="*/ 2147483646 h 55"/>
                <a:gd name="T6" fmla="*/ 0 w 128"/>
                <a:gd name="T7" fmla="*/ 2147483646 h 55"/>
                <a:gd name="T8" fmla="*/ 2147483646 w 128"/>
                <a:gd name="T9" fmla="*/ 0 h 55"/>
                <a:gd name="T10" fmla="*/ 0 w 128"/>
                <a:gd name="T11" fmla="*/ 2147483646 h 55"/>
                <a:gd name="T12" fmla="*/ 2147483646 w 128"/>
                <a:gd name="T13" fmla="*/ 2147483646 h 55"/>
                <a:gd name="T14" fmla="*/ 2147483646 w 128"/>
                <a:gd name="T15" fmla="*/ 2147483646 h 55"/>
                <a:gd name="T16" fmla="*/ 2147483646 w 128"/>
                <a:gd name="T17" fmla="*/ 2147483646 h 55"/>
                <a:gd name="T18" fmla="*/ 2147483646 w 128"/>
                <a:gd name="T19" fmla="*/ 2147483646 h 55"/>
                <a:gd name="T20" fmla="*/ 2147483646 w 128"/>
                <a:gd name="T21" fmla="*/ 2147483646 h 55"/>
                <a:gd name="T22" fmla="*/ 2147483646 w 128"/>
                <a:gd name="T23" fmla="*/ 2147483646 h 55"/>
                <a:gd name="T24" fmla="*/ 2147483646 w 128"/>
                <a:gd name="T25" fmla="*/ 2147483646 h 55"/>
                <a:gd name="T26" fmla="*/ 2147483646 w 128"/>
                <a:gd name="T27" fmla="*/ 2147483646 h 55"/>
                <a:gd name="T28" fmla="*/ 2147483646 w 128"/>
                <a:gd name="T29" fmla="*/ 2147483646 h 55"/>
                <a:gd name="T30" fmla="*/ 2147483646 w 128"/>
                <a:gd name="T31" fmla="*/ 2147483646 h 55"/>
                <a:gd name="T32" fmla="*/ 2147483646 w 128"/>
                <a:gd name="T33" fmla="*/ 2147483646 h 55"/>
                <a:gd name="T34" fmla="*/ 2147483646 w 128"/>
                <a:gd name="T35" fmla="*/ 2147483646 h 55"/>
                <a:gd name="T36" fmla="*/ 2147483646 w 128"/>
                <a:gd name="T37" fmla="*/ 2147483646 h 55"/>
                <a:gd name="T38" fmla="*/ 2147483646 w 128"/>
                <a:gd name="T39" fmla="*/ 2147483646 h 55"/>
                <a:gd name="T40" fmla="*/ 2147483646 w 128"/>
                <a:gd name="T41" fmla="*/ 2147483646 h 55"/>
                <a:gd name="T42" fmla="*/ 2147483646 w 128"/>
                <a:gd name="T43" fmla="*/ 2147483646 h 55"/>
                <a:gd name="T44" fmla="*/ 2147483646 w 128"/>
                <a:gd name="T45" fmla="*/ 2147483646 h 55"/>
                <a:gd name="T46" fmla="*/ 2147483646 w 128"/>
                <a:gd name="T47" fmla="*/ 2147483646 h 55"/>
                <a:gd name="T48" fmla="*/ 2147483646 w 128"/>
                <a:gd name="T49" fmla="*/ 2147483646 h 55"/>
                <a:gd name="T50" fmla="*/ 2147483646 w 128"/>
                <a:gd name="T51" fmla="*/ 2147483646 h 55"/>
                <a:gd name="T52" fmla="*/ 2147483646 w 128"/>
                <a:gd name="T53" fmla="*/ 2147483646 h 55"/>
                <a:gd name="T54" fmla="*/ 2147483646 w 128"/>
                <a:gd name="T55" fmla="*/ 2147483646 h 55"/>
                <a:gd name="T56" fmla="*/ 2147483646 w 128"/>
                <a:gd name="T57" fmla="*/ 2147483646 h 55"/>
                <a:gd name="T58" fmla="*/ 2147483646 w 128"/>
                <a:gd name="T59" fmla="*/ 2147483646 h 55"/>
                <a:gd name="T60" fmla="*/ 2147483646 w 128"/>
                <a:gd name="T61" fmla="*/ 2147483646 h 55"/>
                <a:gd name="T62" fmla="*/ 2147483646 w 128"/>
                <a:gd name="T63" fmla="*/ 2147483646 h 55"/>
                <a:gd name="T64" fmla="*/ 2147483646 w 128"/>
                <a:gd name="T65" fmla="*/ 2147483646 h 55"/>
                <a:gd name="T66" fmla="*/ 2147483646 w 128"/>
                <a:gd name="T67" fmla="*/ 2147483646 h 55"/>
                <a:gd name="T68" fmla="*/ 2147483646 w 128"/>
                <a:gd name="T69" fmla="*/ 2147483646 h 55"/>
                <a:gd name="T70" fmla="*/ 2147483646 w 128"/>
                <a:gd name="T71" fmla="*/ 2147483646 h 55"/>
                <a:gd name="T72" fmla="*/ 2147483646 w 128"/>
                <a:gd name="T73" fmla="*/ 2147483646 h 55"/>
                <a:gd name="T74" fmla="*/ 2147483646 w 128"/>
                <a:gd name="T75" fmla="*/ 2147483646 h 55"/>
                <a:gd name="T76" fmla="*/ 2147483646 w 128"/>
                <a:gd name="T77" fmla="*/ 2147483646 h 55"/>
                <a:gd name="T78" fmla="*/ 2147483646 w 128"/>
                <a:gd name="T79" fmla="*/ 2147483646 h 55"/>
                <a:gd name="T80" fmla="*/ 2147483646 w 128"/>
                <a:gd name="T81" fmla="*/ 2147483646 h 55"/>
                <a:gd name="T82" fmla="*/ 2147483646 w 128"/>
                <a:gd name="T83" fmla="*/ 2147483646 h 55"/>
                <a:gd name="T84" fmla="*/ 2147483646 w 128"/>
                <a:gd name="T85" fmla="*/ 2147483646 h 55"/>
                <a:gd name="T86" fmla="*/ 2147483646 w 128"/>
                <a:gd name="T87" fmla="*/ 2147483646 h 55"/>
                <a:gd name="T88" fmla="*/ 2147483646 w 128"/>
                <a:gd name="T89" fmla="*/ 2147483646 h 55"/>
                <a:gd name="T90" fmla="*/ 2147483646 w 128"/>
                <a:gd name="T91" fmla="*/ 2147483646 h 55"/>
                <a:gd name="T92" fmla="*/ 2147483646 w 128"/>
                <a:gd name="T93" fmla="*/ 2147483646 h 55"/>
                <a:gd name="T94" fmla="*/ 2147483646 w 128"/>
                <a:gd name="T95" fmla="*/ 2147483646 h 55"/>
                <a:gd name="T96" fmla="*/ 2147483646 w 128"/>
                <a:gd name="T97" fmla="*/ 0 h 55"/>
                <a:gd name="T98" fmla="*/ 2147483646 w 128"/>
                <a:gd name="T99" fmla="*/ 0 h 55"/>
                <a:gd name="T100" fmla="*/ 2147483646 w 128"/>
                <a:gd name="T101" fmla="*/ 0 h 55"/>
                <a:gd name="T102" fmla="*/ 2147483646 w 128"/>
                <a:gd name="T103" fmla="*/ 0 h 55"/>
                <a:gd name="T104" fmla="*/ 2147483646 w 128"/>
                <a:gd name="T105" fmla="*/ 0 h 55"/>
                <a:gd name="T106" fmla="*/ 2147483646 w 128"/>
                <a:gd name="T107" fmla="*/ 0 h 55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8"/>
                <a:gd name="T163" fmla="*/ 0 h 55"/>
                <a:gd name="T164" fmla="*/ 128 w 128"/>
                <a:gd name="T165" fmla="*/ 55 h 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  <p:sp>
          <p:nvSpPr>
            <p:cNvPr id="123" name="Freeform 121"/>
            <p:cNvSpPr/>
            <p:nvPr/>
          </p:nvSpPr>
          <p:spPr bwMode="auto">
            <a:xfrm flipH="1">
              <a:off x="2312260" y="3580613"/>
              <a:ext cx="134009" cy="200578"/>
            </a:xfrm>
            <a:custGeom>
              <a:avLst/>
              <a:gdLst>
                <a:gd name="T0" fmla="*/ 2147483646 w 163"/>
                <a:gd name="T1" fmla="*/ 0 h 167"/>
                <a:gd name="T2" fmla="*/ 2147483646 w 163"/>
                <a:gd name="T3" fmla="*/ 2147483646 h 167"/>
                <a:gd name="T4" fmla="*/ 2147483646 w 163"/>
                <a:gd name="T5" fmla="*/ 2147483646 h 167"/>
                <a:gd name="T6" fmla="*/ 0 w 163"/>
                <a:gd name="T7" fmla="*/ 2147483646 h 167"/>
                <a:gd name="T8" fmla="*/ 0 w 163"/>
                <a:gd name="T9" fmla="*/ 0 h 167"/>
                <a:gd name="T10" fmla="*/ 2147483646 w 163"/>
                <a:gd name="T11" fmla="*/ 0 h 167"/>
                <a:gd name="T12" fmla="*/ 2147483646 w 163"/>
                <a:gd name="T13" fmla="*/ 0 h 167"/>
                <a:gd name="T14" fmla="*/ 2147483646 w 163"/>
                <a:gd name="T15" fmla="*/ 0 h 167"/>
                <a:gd name="T16" fmla="*/ 2147483646 w 163"/>
                <a:gd name="T17" fmla="*/ 0 h 167"/>
                <a:gd name="T18" fmla="*/ 2147483646 w 163"/>
                <a:gd name="T19" fmla="*/ 0 h 167"/>
                <a:gd name="T20" fmla="*/ 2147483646 w 163"/>
                <a:gd name="T21" fmla="*/ 0 h 167"/>
                <a:gd name="T22" fmla="*/ 2147483646 w 163"/>
                <a:gd name="T23" fmla="*/ 0 h 167"/>
                <a:gd name="T24" fmla="*/ 2147483646 w 163"/>
                <a:gd name="T25" fmla="*/ 0 h 167"/>
                <a:gd name="T26" fmla="*/ 2147483646 w 163"/>
                <a:gd name="T27" fmla="*/ 0 h 167"/>
                <a:gd name="T28" fmla="*/ 2147483646 w 163"/>
                <a:gd name="T29" fmla="*/ 0 h 167"/>
                <a:gd name="T30" fmla="*/ 2147483646 w 163"/>
                <a:gd name="T31" fmla="*/ 0 h 167"/>
                <a:gd name="T32" fmla="*/ 2147483646 w 163"/>
                <a:gd name="T33" fmla="*/ 0 h 167"/>
                <a:gd name="T34" fmla="*/ 2147483646 w 163"/>
                <a:gd name="T35" fmla="*/ 0 h 167"/>
                <a:gd name="T36" fmla="*/ 2147483646 w 163"/>
                <a:gd name="T37" fmla="*/ 0 h 167"/>
                <a:gd name="T38" fmla="*/ 2147483646 w 163"/>
                <a:gd name="T39" fmla="*/ 0 h 167"/>
                <a:gd name="T40" fmla="*/ 2147483646 w 163"/>
                <a:gd name="T41" fmla="*/ 0 h 167"/>
                <a:gd name="T42" fmla="*/ 2147483646 w 163"/>
                <a:gd name="T43" fmla="*/ 0 h 167"/>
                <a:gd name="T44" fmla="*/ 2147483646 w 163"/>
                <a:gd name="T45" fmla="*/ 0 h 167"/>
                <a:gd name="T46" fmla="*/ 2147483646 w 163"/>
                <a:gd name="T47" fmla="*/ 0 h 167"/>
                <a:gd name="T48" fmla="*/ 2147483646 w 163"/>
                <a:gd name="T49" fmla="*/ 0 h 167"/>
                <a:gd name="T50" fmla="*/ 2147483646 w 163"/>
                <a:gd name="T51" fmla="*/ 0 h 167"/>
                <a:gd name="T52" fmla="*/ 2147483646 w 163"/>
                <a:gd name="T53" fmla="*/ 0 h 167"/>
                <a:gd name="T54" fmla="*/ 2147483646 w 163"/>
                <a:gd name="T55" fmla="*/ 0 h 167"/>
                <a:gd name="T56" fmla="*/ 2147483646 w 163"/>
                <a:gd name="T57" fmla="*/ 0 h 167"/>
                <a:gd name="T58" fmla="*/ 2147483646 w 163"/>
                <a:gd name="T59" fmla="*/ 0 h 167"/>
                <a:gd name="T60" fmla="*/ 2147483646 w 163"/>
                <a:gd name="T61" fmla="*/ 0 h 167"/>
                <a:gd name="T62" fmla="*/ 2147483646 w 163"/>
                <a:gd name="T63" fmla="*/ 0 h 167"/>
                <a:gd name="T64" fmla="*/ 2147483646 w 163"/>
                <a:gd name="T65" fmla="*/ 0 h 167"/>
                <a:gd name="T66" fmla="*/ 2147483646 w 163"/>
                <a:gd name="T67" fmla="*/ 0 h 167"/>
                <a:gd name="T68" fmla="*/ 2147483646 w 163"/>
                <a:gd name="T69" fmla="*/ 0 h 167"/>
                <a:gd name="T70" fmla="*/ 2147483646 w 163"/>
                <a:gd name="T71" fmla="*/ 0 h 167"/>
                <a:gd name="T72" fmla="*/ 2147483646 w 163"/>
                <a:gd name="T73" fmla="*/ 0 h 167"/>
                <a:gd name="T74" fmla="*/ 2147483646 w 163"/>
                <a:gd name="T75" fmla="*/ 0 h 167"/>
                <a:gd name="T76" fmla="*/ 2147483646 w 163"/>
                <a:gd name="T77" fmla="*/ 0 h 167"/>
                <a:gd name="T78" fmla="*/ 2147483646 w 163"/>
                <a:gd name="T79" fmla="*/ 0 h 167"/>
                <a:gd name="T80" fmla="*/ 2147483646 w 163"/>
                <a:gd name="T81" fmla="*/ 0 h 167"/>
                <a:gd name="T82" fmla="*/ 2147483646 w 163"/>
                <a:gd name="T83" fmla="*/ 0 h 167"/>
                <a:gd name="T84" fmla="*/ 2147483646 w 163"/>
                <a:gd name="T85" fmla="*/ 0 h 167"/>
                <a:gd name="T86" fmla="*/ 2147483646 w 163"/>
                <a:gd name="T87" fmla="*/ 0 h 167"/>
                <a:gd name="T88" fmla="*/ 2147483646 w 163"/>
                <a:gd name="T89" fmla="*/ 0 h 167"/>
                <a:gd name="T90" fmla="*/ 2147483646 w 163"/>
                <a:gd name="T91" fmla="*/ 0 h 167"/>
                <a:gd name="T92" fmla="*/ 2147483646 w 163"/>
                <a:gd name="T93" fmla="*/ 0 h 167"/>
                <a:gd name="T94" fmla="*/ 2147483646 w 163"/>
                <a:gd name="T95" fmla="*/ 0 h 167"/>
                <a:gd name="T96" fmla="*/ 2147483646 w 163"/>
                <a:gd name="T97" fmla="*/ 0 h 167"/>
                <a:gd name="T98" fmla="*/ 0 w 163"/>
                <a:gd name="T99" fmla="*/ 0 h 167"/>
                <a:gd name="T100" fmla="*/ 0 w 163"/>
                <a:gd name="T101" fmla="*/ 0 h 167"/>
                <a:gd name="T102" fmla="*/ 0 w 163"/>
                <a:gd name="T103" fmla="*/ 0 h 167"/>
                <a:gd name="T104" fmla="*/ 0 w 163"/>
                <a:gd name="T105" fmla="*/ 0 h 167"/>
                <a:gd name="T106" fmla="*/ 0 w 163"/>
                <a:gd name="T107" fmla="*/ 0 h 167"/>
                <a:gd name="T108" fmla="*/ 17694720 60000 65536"/>
                <a:gd name="T109" fmla="*/ 0 60000 65536"/>
                <a:gd name="T110" fmla="*/ 5898240 60000 65536"/>
                <a:gd name="T111" fmla="*/ 1179648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3"/>
                <a:gd name="T163" fmla="*/ 0 h 167"/>
                <a:gd name="T164" fmla="*/ 163 w 163"/>
                <a:gd name="T165" fmla="*/ 167 h 16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s-CO" sz="1345">
                <a:solidFill>
                  <a:prstClr val="black"/>
                </a:solidFill>
              </a:endParaRPr>
            </a:p>
          </p:txBody>
        </p:sp>
      </p:grpSp>
      <p:sp>
        <p:nvSpPr>
          <p:cNvPr id="124" name="AutoShape 122"/>
          <p:cNvSpPr/>
          <p:nvPr/>
        </p:nvSpPr>
        <p:spPr bwMode="auto">
          <a:xfrm rot="21566826" flipH="1">
            <a:off x="5133976" y="3379788"/>
            <a:ext cx="360363" cy="427037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0 w 21600"/>
              <a:gd name="T7" fmla="*/ 2147483647 h 21600"/>
              <a:gd name="T8" fmla="*/ 2147483647 w 21600"/>
              <a:gd name="T9" fmla="*/ 0 h 21600"/>
              <a:gd name="T10" fmla="*/ 2147483647 w 21600"/>
              <a:gd name="T11" fmla="*/ 2147483647 h 21600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17694720 60000 65536"/>
              <a:gd name="T17" fmla="*/ 5898240 60000 65536"/>
              <a:gd name="T18" fmla="*/ 2700 w 21600"/>
              <a:gd name="T19" fmla="*/ 5400 h 21600"/>
              <a:gd name="T20" fmla="*/ 21600 w 21600"/>
              <a:gd name="T21" fmla="*/ 16200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21600" y="5400"/>
                </a:moveTo>
                <a:lnTo>
                  <a:pt x="5400" y="5400"/>
                </a:lnTo>
                <a:lnTo>
                  <a:pt x="5400" y="0"/>
                </a:lnTo>
                <a:lnTo>
                  <a:pt x="0" y="10800"/>
                </a:lnTo>
                <a:lnTo>
                  <a:pt x="5400" y="21600"/>
                </a:lnTo>
                <a:lnTo>
                  <a:pt x="5400" y="16200"/>
                </a:lnTo>
                <a:lnTo>
                  <a:pt x="21600" y="16200"/>
                </a:lnTo>
                <a:lnTo>
                  <a:pt x="21600" y="5400"/>
                </a:lnTo>
                <a:close/>
              </a:path>
            </a:pathLst>
          </a:custGeom>
          <a:solidFill>
            <a:srgbClr val="339966"/>
          </a:solidFill>
          <a:ln w="9528">
            <a:solidFill>
              <a:srgbClr val="339966"/>
            </a:solidFill>
            <a:miter lim="800000"/>
          </a:ln>
        </p:spPr>
        <p:txBody>
          <a:bodyPr wrap="none" lIns="68317" tIns="34159" rIns="68317" bIns="34159" anchor="ctr"/>
          <a:lstStyle/>
          <a:p>
            <a:pPr>
              <a:defRPr/>
            </a:pPr>
            <a:endParaRPr lang="es-CO" sz="1345">
              <a:solidFill>
                <a:prstClr val="black"/>
              </a:solidFill>
            </a:endParaRPr>
          </a:p>
        </p:txBody>
      </p:sp>
      <p:sp>
        <p:nvSpPr>
          <p:cNvPr id="2" name="1 CuadroTexto"/>
          <p:cNvSpPr txBox="1"/>
          <p:nvPr/>
        </p:nvSpPr>
        <p:spPr>
          <a:xfrm>
            <a:off x="5927727" y="3384551"/>
            <a:ext cx="2003864" cy="712879"/>
          </a:xfrm>
          <a:prstGeom prst="rect">
            <a:avLst/>
          </a:prstGeom>
          <a:noFill/>
        </p:spPr>
        <p:txBody>
          <a:bodyPr wrap="none" lIns="68317" tIns="34159" rIns="68317" bIns="34159">
            <a:spAutoFit/>
          </a:bodyPr>
          <a:lstStyle/>
          <a:p>
            <a:pPr>
              <a:defRPr/>
            </a:pPr>
            <a:r>
              <a:rPr lang="es-CO" sz="2090" b="1" dirty="0">
                <a:solidFill>
                  <a:srgbClr val="FF0000"/>
                </a:solidFill>
              </a:rPr>
              <a:t>DESCUENTOS</a:t>
            </a:r>
            <a:endParaRPr lang="es-CO" sz="2090" b="1" dirty="0">
              <a:solidFill>
                <a:srgbClr val="FF0000"/>
              </a:solidFill>
            </a:endParaRPr>
          </a:p>
          <a:p>
            <a:pPr>
              <a:defRPr/>
            </a:pPr>
            <a:r>
              <a:rPr lang="es-CO" sz="2090" b="1" dirty="0">
                <a:solidFill>
                  <a:srgbClr val="FF0000"/>
                </a:solidFill>
              </a:rPr>
              <a:t>TRIBUTARIOS</a:t>
            </a:r>
            <a:endParaRPr lang="es-CO" sz="2090" b="1" dirty="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1 Tabla"/>
          <p:cNvGraphicFramePr>
            <a:graphicFrameLocks noGrp="1"/>
          </p:cNvGraphicFramePr>
          <p:nvPr/>
        </p:nvGraphicFramePr>
        <p:xfrm>
          <a:off x="2177415" y="1733551"/>
          <a:ext cx="6853555" cy="42494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44440"/>
                <a:gridCol w="1808985"/>
              </a:tblGrid>
              <a:tr h="738869">
                <a:tc>
                  <a:txBody>
                    <a:bodyPr/>
                    <a:lstStyle/>
                    <a:p>
                      <a:r>
                        <a:rPr lang="es-CO" sz="1500" dirty="0"/>
                        <a:t>DESCUENTOS</a:t>
                      </a:r>
                      <a:endParaRPr lang="es-CO" sz="1500" dirty="0"/>
                    </a:p>
                    <a:p>
                      <a:r>
                        <a:rPr lang="es-CO" sz="1500" dirty="0"/>
                        <a:t>TRIBUTARIOS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NORMA</a:t>
                      </a:r>
                      <a:endParaRPr lang="es-CO" sz="1500" dirty="0"/>
                    </a:p>
                    <a:p>
                      <a:r>
                        <a:rPr lang="es-CO" sz="1500" dirty="0"/>
                        <a:t>ESTATUTO TRIBUTARIO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</a:tr>
              <a:tr h="738869">
                <a:tc>
                  <a:txBody>
                    <a:bodyPr/>
                    <a:lstStyle/>
                    <a:p>
                      <a:r>
                        <a:rPr lang="es-CO" sz="1500" dirty="0"/>
                        <a:t>DESCUENTO</a:t>
                      </a:r>
                      <a:r>
                        <a:rPr lang="es-CO" sz="1500" baseline="0" dirty="0"/>
                        <a:t> POR IMPUESTO PAGADOS EN EL EXTERIOR.</a:t>
                      </a:r>
                      <a:r>
                        <a:rPr lang="es-CO" sz="1500" b="1" baseline="0" dirty="0">
                          <a:solidFill>
                            <a:srgbClr val="FF0000"/>
                          </a:solidFill>
                        </a:rPr>
                        <a:t>NO PUEDE EXCEDER DE LA TASA DE IMP EN COLOMBIA</a:t>
                      </a:r>
                      <a:endParaRPr lang="es-CO" sz="1500" b="1" dirty="0">
                        <a:solidFill>
                          <a:srgbClr val="FF0000"/>
                        </a:solidFill>
                      </a:endParaRPr>
                    </a:p>
                  </a:txBody>
                  <a:tcPr marL="68603" marR="68603" marT="34155" marB="34155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ART 254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</a:tr>
              <a:tr h="825520">
                <a:tc>
                  <a:txBody>
                    <a:bodyPr/>
                    <a:lstStyle/>
                    <a:p>
                      <a:r>
                        <a:rPr lang="es-CO" sz="1500" b="1" dirty="0">
                          <a:solidFill>
                            <a:srgbClr val="FF0000"/>
                          </a:solidFill>
                        </a:rPr>
                        <a:t>25%</a:t>
                      </a:r>
                      <a:r>
                        <a:rPr lang="es-CO" sz="1500" dirty="0"/>
                        <a:t> INVERSIONES PARA EL CONTROL , CONSERVACION Y MANTENIMIENTO DEL MEDIO AMBIENTE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ART 255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</a:tr>
              <a:tr h="635009">
                <a:tc>
                  <a:txBody>
                    <a:bodyPr/>
                    <a:lstStyle/>
                    <a:p>
                      <a:r>
                        <a:rPr lang="es-CO" sz="1500" b="1" dirty="0">
                          <a:solidFill>
                            <a:srgbClr val="FF0000"/>
                          </a:solidFill>
                        </a:rPr>
                        <a:t>30 %</a:t>
                      </a:r>
                      <a:r>
                        <a:rPr lang="es-CO" sz="1500" dirty="0"/>
                        <a:t> INVERSIONES EN INVESTIGACION</a:t>
                      </a:r>
                      <a:r>
                        <a:rPr lang="es-CO" sz="1500" baseline="0" dirty="0"/>
                        <a:t> DESARROLLO TECNOLOGICO O INNOVACION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ART 256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</a:tr>
              <a:tr h="291829">
                <a:tc>
                  <a:txBody>
                    <a:bodyPr/>
                    <a:lstStyle/>
                    <a:p>
                      <a:r>
                        <a:rPr lang="es-CO" sz="1500" b="1" dirty="0">
                          <a:solidFill>
                            <a:srgbClr val="FF0000"/>
                          </a:solidFill>
                        </a:rPr>
                        <a:t>25 %</a:t>
                      </a:r>
                      <a:r>
                        <a:rPr lang="es-CO" sz="1500" dirty="0"/>
                        <a:t> DONACIONES  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ART 257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</a:tr>
              <a:tr h="291829">
                <a:tc>
                  <a:txBody>
                    <a:bodyPr/>
                    <a:lstStyle/>
                    <a:p>
                      <a:r>
                        <a:rPr lang="es-CO" sz="1500" b="1" dirty="0">
                          <a:solidFill>
                            <a:srgbClr val="FF0000"/>
                          </a:solidFill>
                        </a:rPr>
                        <a:t>100%</a:t>
                      </a:r>
                      <a:r>
                        <a:rPr lang="es-CO" sz="1500" dirty="0"/>
                        <a:t> IVA ADQUICION DE ACTIVOS FIJOS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ART 258-1</a:t>
                      </a:r>
                      <a:endParaRPr lang="es-CO" sz="1500" dirty="0"/>
                    </a:p>
                  </a:txBody>
                  <a:tcPr marL="68603" marR="68603" marT="34155" marB="34155"/>
                </a:tc>
              </a:tr>
            </a:tbl>
          </a:graphicData>
        </a:graphic>
      </p:graphicFrame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Título 1"/>
          <p:cNvSpPr txBox="1">
            <a:spLocks noGrp="1"/>
          </p:cNvSpPr>
          <p:nvPr>
            <p:ph type="ctrTitle"/>
          </p:nvPr>
        </p:nvSpPr>
        <p:spPr>
          <a:xfrm>
            <a:off x="3306763" y="887414"/>
            <a:ext cx="5784851" cy="1098551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s-CO" altLang="es-CO" sz="3585">
                <a:latin typeface="Agency FB" panose="020B0503020202020204" pitchFamily="34" charset="0"/>
              </a:rPr>
              <a:t>MODULO 8</a:t>
            </a:r>
            <a:br>
              <a:rPr lang="es-CO" altLang="es-CO" sz="3585">
                <a:latin typeface="Agency FB" panose="020B0503020202020204" pitchFamily="34" charset="0"/>
              </a:rPr>
            </a:br>
            <a:endParaRPr lang="es-CO" altLang="es-CO" sz="3585">
              <a:latin typeface="Agency FB" panose="020B0503020202020204" pitchFamily="34" charset="0"/>
            </a:endParaRPr>
          </a:p>
        </p:txBody>
      </p:sp>
      <p:pic>
        <p:nvPicPr>
          <p:cNvPr id="206851" name="Picture 5" descr="Resultado de imagen para IVA DIAN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2401" y="1436688"/>
            <a:ext cx="6807200" cy="409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2" name="CuadroTexto 1"/>
          <p:cNvSpPr txBox="1">
            <a:spLocks noChangeArrowheads="1"/>
          </p:cNvSpPr>
          <p:nvPr/>
        </p:nvSpPr>
        <p:spPr bwMode="auto">
          <a:xfrm>
            <a:off x="3078163" y="1600201"/>
            <a:ext cx="157003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r>
              <a:rPr lang="es-CO" altLang="es-CO" sz="1800" b="1"/>
              <a:t>MODULO 4</a:t>
            </a:r>
            <a:endParaRPr lang="es-CO" altLang="es-CO" sz="1800" b="1"/>
          </a:p>
        </p:txBody>
      </p:sp>
    </p:spTree>
  </p:cSld>
  <p:clrMapOvr>
    <a:masterClrMapping/>
  </p:clrMapOvr>
  <p:transition spd="slow"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6526"/>
            <a:ext cx="3402013" cy="460254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Hecho generador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grpSp>
        <p:nvGrpSpPr>
          <p:cNvPr id="207876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207878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79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0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1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2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3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4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5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6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7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8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89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0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1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2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3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4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5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6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7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8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899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0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1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2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3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4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5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6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7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8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09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0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1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2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3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4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5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6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7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8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19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0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1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2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3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4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5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6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7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8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29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0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1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2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3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4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5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6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7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8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39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0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1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2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3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4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5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6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7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8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49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0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1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2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3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4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5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6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7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8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59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0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1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2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3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4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5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6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7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8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69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0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1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2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3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4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5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6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7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8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79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0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1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2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3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4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5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6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7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8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89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90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91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92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93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07994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294917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Text Box 6"/>
          <p:cNvSpPr txBox="1">
            <a:spLocks noChangeArrowheads="1"/>
          </p:cNvSpPr>
          <p:nvPr/>
        </p:nvSpPr>
        <p:spPr bwMode="auto">
          <a:xfrm>
            <a:off x="2879727" y="1027114"/>
            <a:ext cx="6619875" cy="4811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26896" tIns="26896" rIns="26896" bIns="26896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ts val="75"/>
              </a:spcBef>
              <a:buSzTx/>
              <a:buNone/>
              <a:defRPr/>
            </a:pPr>
            <a:r>
              <a:rPr lang="es-CO" altLang="es-CO" sz="1345" b="1">
                <a:latin typeface="Lucida Sans Unicode" panose="020B0602030504020204" pitchFamily="34" charset="0"/>
              </a:rPr>
              <a:t>	</a:t>
            </a:r>
            <a:endParaRPr lang="en-US" altLang="es-CO" sz="1345">
              <a:solidFill>
                <a:srgbClr val="FFFFFF"/>
              </a:solidFill>
              <a:latin typeface="Lucida Sans Unicode" panose="020B0602030504020204" pitchFamily="34" charset="0"/>
              <a:ea typeface="MS PGothic" panose="020B0600070205080204" charset="-128"/>
            </a:endParaRPr>
          </a:p>
          <a:p>
            <a:pPr>
              <a:spcBef>
                <a:spcPts val="75"/>
              </a:spcBef>
              <a:buSzTx/>
              <a:buNone/>
              <a:defRPr/>
            </a:pPr>
            <a:endParaRPr lang="es-ES" altLang="es-CO" sz="1345" b="1">
              <a:latin typeface="Constantia" panose="02030602050306030303" pitchFamily="18" charset="0"/>
            </a:endParaRPr>
          </a:p>
        </p:txBody>
      </p:sp>
      <p:sp>
        <p:nvSpPr>
          <p:cNvPr id="295939" name="3 Forma libre"/>
          <p:cNvSpPr>
            <a:spLocks noChangeArrowheads="1"/>
          </p:cNvSpPr>
          <p:nvPr/>
        </p:nvSpPr>
        <p:spPr bwMode="auto">
          <a:xfrm>
            <a:off x="3078164" y="1881189"/>
            <a:ext cx="5694363" cy="3303587"/>
          </a:xfrm>
          <a:custGeom>
            <a:avLst/>
            <a:gdLst>
              <a:gd name="T0" fmla="*/ 2147483646 w 3251200"/>
              <a:gd name="T1" fmla="*/ 0 h 3901440"/>
              <a:gd name="T2" fmla="*/ 2147483646 w 3251200"/>
              <a:gd name="T3" fmla="*/ 3 h 3901440"/>
              <a:gd name="T4" fmla="*/ 2147483646 w 3251200"/>
              <a:gd name="T5" fmla="*/ 3 h 3901440"/>
              <a:gd name="T6" fmla="*/ 0 w 3251200"/>
              <a:gd name="T7" fmla="*/ 3 h 3901440"/>
              <a:gd name="T8" fmla="*/ 2147483646 w 3251200"/>
              <a:gd name="T9" fmla="*/ 0 h 3901440"/>
              <a:gd name="T10" fmla="*/ 2147483646 w 3251200"/>
              <a:gd name="T11" fmla="*/ 0 h 3901440"/>
              <a:gd name="T12" fmla="*/ 2147483646 w 3251200"/>
              <a:gd name="T13" fmla="*/ 3 h 3901440"/>
              <a:gd name="T14" fmla="*/ 2147483646 w 3251200"/>
              <a:gd name="T15" fmla="*/ 3 h 3901440"/>
              <a:gd name="T16" fmla="*/ 2147483646 w 3251200"/>
              <a:gd name="T17" fmla="*/ 3 h 3901440"/>
              <a:gd name="T18" fmla="*/ 2147483646 w 3251200"/>
              <a:gd name="T19" fmla="*/ 3 h 3901440"/>
              <a:gd name="T20" fmla="*/ 2147483646 w 3251200"/>
              <a:gd name="T21" fmla="*/ 3 h 3901440"/>
              <a:gd name="T22" fmla="*/ 0 w 3251200"/>
              <a:gd name="T23" fmla="*/ 3 h 3901440"/>
              <a:gd name="T24" fmla="*/ 0 w 3251200"/>
              <a:gd name="T25" fmla="*/ 3 h 3901440"/>
              <a:gd name="T26" fmla="*/ 0 w 3251200"/>
              <a:gd name="T27" fmla="*/ 3 h 3901440"/>
              <a:gd name="T28" fmla="*/ 0 w 3251200"/>
              <a:gd name="T29" fmla="*/ 3 h 3901440"/>
              <a:gd name="T30" fmla="*/ 2147483646 w 3251200"/>
              <a:gd name="T31" fmla="*/ 3 h 3901440"/>
              <a:gd name="T32" fmla="*/ 2147483646 w 3251200"/>
              <a:gd name="T33" fmla="*/ 0 h 3901440"/>
              <a:gd name="T34" fmla="*/ 2147483646 w 3251200"/>
              <a:gd name="T35" fmla="*/ 0 h 3901440"/>
              <a:gd name="T36" fmla="*/ 17694720 60000 65536"/>
              <a:gd name="T37" fmla="*/ 0 60000 65536"/>
              <a:gd name="T38" fmla="*/ 5898240 60000 65536"/>
              <a:gd name="T39" fmla="*/ 1179648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3251200"/>
              <a:gd name="T55" fmla="*/ 0 h 3901440"/>
              <a:gd name="T56" fmla="*/ 3251200 w 3251200"/>
              <a:gd name="T57" fmla="*/ 3901440 h 3901440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3251200" h="3901440">
                <a:moveTo>
                  <a:pt x="3251201" y="650254"/>
                </a:moveTo>
                <a:lnTo>
                  <a:pt x="3251201" y="3251187"/>
                </a:lnTo>
                <a:cubicBezTo>
                  <a:pt x="3251201" y="3423645"/>
                  <a:pt x="3203625" y="3589039"/>
                  <a:pt x="3118939" y="3710985"/>
                </a:cubicBezTo>
                <a:cubicBezTo>
                  <a:pt x="3034255" y="3832931"/>
                  <a:pt x="2919397" y="3901439"/>
                  <a:pt x="2799635" y="3901439"/>
                </a:cubicBezTo>
                <a:lnTo>
                  <a:pt x="0" y="3901439"/>
                </a:lnTo>
                <a:lnTo>
                  <a:pt x="0" y="1"/>
                </a:lnTo>
                <a:lnTo>
                  <a:pt x="2799635" y="1"/>
                </a:lnTo>
                <a:cubicBezTo>
                  <a:pt x="2919399" y="1"/>
                  <a:pt x="3034255" y="68510"/>
                  <a:pt x="3118941" y="190456"/>
                </a:cubicBezTo>
                <a:cubicBezTo>
                  <a:pt x="3203625" y="312403"/>
                  <a:pt x="3251201" y="477797"/>
                  <a:pt x="3251201" y="650255"/>
                </a:cubicBezTo>
                <a:lnTo>
                  <a:pt x="3251201" y="650254"/>
                </a:lnTo>
                <a:close/>
              </a:path>
            </a:pathLst>
          </a:custGeom>
          <a:noFill/>
          <a:ln w="19046">
            <a:solidFill>
              <a:srgbClr val="0070C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88247" tIns="162699" rIns="206819" bIns="162699" anchor="ctr"/>
          <a:lstStyle>
            <a:lvl1pPr marL="342900" indent="-342900" defTabSz="1376680"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285750" indent="-285750" defTabSz="137668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 defTabSz="137668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 defTabSz="137668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 defTabSz="137668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defTabSz="137668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defTabSz="137668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defTabSz="137668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defTabSz="137668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marL="0" lvl="1" indent="0" algn="just">
              <a:lnSpc>
                <a:spcPct val="90000"/>
              </a:lnSpc>
              <a:spcBef>
                <a:spcPct val="0"/>
              </a:spcBef>
              <a:spcAft>
                <a:spcPts val="450"/>
              </a:spcAft>
              <a:buNone/>
              <a:defRPr/>
            </a:pPr>
            <a:endParaRPr lang="es-CO" altLang="es-CO" sz="2315" dirty="0">
              <a:solidFill>
                <a:schemeClr val="tx1"/>
              </a:solidFill>
              <a:latin typeface="Corbel" panose="020B0503020204020204" pitchFamily="34" charset="0"/>
            </a:endParaRPr>
          </a:p>
          <a:p>
            <a:pPr lvl="1" algn="just">
              <a:lnSpc>
                <a:spcPct val="90000"/>
              </a:lnSpc>
              <a:spcBef>
                <a:spcPct val="0"/>
              </a:spcBef>
              <a:spcAft>
                <a:spcPts val="450"/>
              </a:spcAft>
              <a:buFontTx/>
              <a:buChar char="•"/>
              <a:defRPr/>
            </a:pPr>
            <a:r>
              <a:rPr lang="es-CO" altLang="es-CO" sz="1795" dirty="0">
                <a:solidFill>
                  <a:schemeClr val="tx1"/>
                </a:solidFill>
                <a:latin typeface="Corbel" panose="020B0503020204020204" pitchFamily="34" charset="0"/>
              </a:rPr>
              <a:t>Venta de bienes corporales muebles </a:t>
            </a:r>
            <a:endParaRPr lang="es-CO" altLang="es-CO" sz="1795" dirty="0">
              <a:solidFill>
                <a:srgbClr val="FF0000"/>
              </a:solidFill>
              <a:latin typeface="Corbel" panose="020B0503020204020204" pitchFamily="34" charset="0"/>
            </a:endParaRPr>
          </a:p>
          <a:p>
            <a:pPr lvl="1" algn="just">
              <a:lnSpc>
                <a:spcPct val="90000"/>
              </a:lnSpc>
              <a:spcBef>
                <a:spcPct val="0"/>
              </a:spcBef>
              <a:spcAft>
                <a:spcPts val="450"/>
              </a:spcAft>
              <a:buFontTx/>
              <a:buChar char="•"/>
              <a:defRPr/>
            </a:pPr>
            <a:r>
              <a:rPr lang="es-CO" altLang="es-CO" sz="1795" dirty="0">
                <a:solidFill>
                  <a:schemeClr val="tx1"/>
                </a:solidFill>
                <a:latin typeface="Corbel" panose="020B0503020204020204" pitchFamily="34" charset="0"/>
              </a:rPr>
              <a:t>Prestación de servicios en el territorio o </a:t>
            </a:r>
            <a:r>
              <a:rPr lang="es-CO" altLang="es-CO" sz="1795" dirty="0">
                <a:solidFill>
                  <a:srgbClr val="FF0000"/>
                </a:solidFill>
                <a:latin typeface="Corbel" panose="020B0503020204020204" pitchFamily="34" charset="0"/>
              </a:rPr>
              <a:t>en el exterior</a:t>
            </a:r>
            <a:endParaRPr lang="es-CO" altLang="es-CO" sz="1795" dirty="0">
              <a:solidFill>
                <a:srgbClr val="FF0000"/>
              </a:solidFill>
              <a:latin typeface="Corbel" panose="020B0503020204020204" pitchFamily="34" charset="0"/>
            </a:endParaRPr>
          </a:p>
          <a:p>
            <a:pPr lvl="1" algn="just">
              <a:lnSpc>
                <a:spcPct val="90000"/>
              </a:lnSpc>
              <a:spcBef>
                <a:spcPct val="0"/>
              </a:spcBef>
              <a:spcAft>
                <a:spcPts val="450"/>
              </a:spcAft>
              <a:buFontTx/>
              <a:buChar char="•"/>
              <a:defRPr/>
            </a:pPr>
            <a:r>
              <a:rPr lang="es-CO" altLang="es-CO" sz="1795" dirty="0"/>
              <a:t>Importación</a:t>
            </a:r>
            <a:endParaRPr lang="es-CO" altLang="es-CO" sz="1795" dirty="0"/>
          </a:p>
          <a:p>
            <a:pPr lvl="1" algn="just">
              <a:lnSpc>
                <a:spcPct val="90000"/>
              </a:lnSpc>
              <a:spcBef>
                <a:spcPct val="0"/>
              </a:spcBef>
              <a:spcAft>
                <a:spcPts val="450"/>
              </a:spcAft>
              <a:buFontTx/>
              <a:buChar char="•"/>
              <a:defRPr/>
            </a:pPr>
            <a:endParaRPr lang="es-CO" altLang="es-CO" sz="2315" b="1" dirty="0">
              <a:solidFill>
                <a:srgbClr val="FF0000"/>
              </a:solidFill>
              <a:latin typeface="Corbel" panose="020B0503020204020204" pitchFamily="34" charset="0"/>
            </a:endParaRPr>
          </a:p>
        </p:txBody>
      </p:sp>
      <p:sp>
        <p:nvSpPr>
          <p:cNvPr id="296964" name="Rounded Rectangle 3"/>
          <p:cNvSpPr>
            <a:spLocks noChangeArrowheads="1"/>
          </p:cNvSpPr>
          <p:nvPr/>
        </p:nvSpPr>
        <p:spPr bwMode="auto">
          <a:xfrm>
            <a:off x="4235452" y="1187451"/>
            <a:ext cx="3775075" cy="533400"/>
          </a:xfrm>
          <a:custGeom>
            <a:avLst/>
            <a:gdLst>
              <a:gd name="T0" fmla="*/ 1110568 w 5072094"/>
              <a:gd name="T1" fmla="*/ 0 h 714384"/>
              <a:gd name="T2" fmla="*/ 2221130 w 5072094"/>
              <a:gd name="T3" fmla="*/ 356156 h 714384"/>
              <a:gd name="T4" fmla="*/ 1110568 w 5072094"/>
              <a:gd name="T5" fmla="*/ 712053 h 714384"/>
              <a:gd name="T6" fmla="*/ 0 w 5072094"/>
              <a:gd name="T7" fmla="*/ 356156 h 714384"/>
              <a:gd name="T8" fmla="*/ 17694720 60000 65536"/>
              <a:gd name="T9" fmla="*/ 0 60000 65536"/>
              <a:gd name="T10" fmla="*/ 5898240 60000 65536"/>
              <a:gd name="T11" fmla="*/ 11796480 60000 65536"/>
              <a:gd name="T12" fmla="*/ 34874 w 5072094"/>
              <a:gd name="T13" fmla="*/ 34874 h 714384"/>
              <a:gd name="T14" fmla="*/ 5037222 w 5072094"/>
              <a:gd name="T15" fmla="*/ 679510 h 71438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072094" h="714384">
                <a:moveTo>
                  <a:pt x="119064" y="0"/>
                </a:moveTo>
                <a:lnTo>
                  <a:pt x="119064" y="0"/>
                </a:lnTo>
                <a:cubicBezTo>
                  <a:pt x="53306" y="-1"/>
                  <a:pt x="0" y="53306"/>
                  <a:pt x="0" y="119063"/>
                </a:cubicBezTo>
                <a:lnTo>
                  <a:pt x="0" y="595320"/>
                </a:lnTo>
                <a:lnTo>
                  <a:pt x="0" y="595319"/>
                </a:lnTo>
                <a:cubicBezTo>
                  <a:pt x="-1" y="661077"/>
                  <a:pt x="53306" y="714383"/>
                  <a:pt x="119063" y="714384"/>
                </a:cubicBezTo>
                <a:lnTo>
                  <a:pt x="4953030" y="714384"/>
                </a:lnTo>
                <a:cubicBezTo>
                  <a:pt x="5018787" y="714383"/>
                  <a:pt x="5072094" y="661077"/>
                  <a:pt x="5072094" y="595320"/>
                </a:cubicBezTo>
                <a:lnTo>
                  <a:pt x="5072094" y="119064"/>
                </a:lnTo>
                <a:cubicBezTo>
                  <a:pt x="5072094" y="53306"/>
                  <a:pt x="5018787" y="0"/>
                  <a:pt x="4953030" y="0"/>
                </a:cubicBezTo>
                <a:lnTo>
                  <a:pt x="119064" y="0"/>
                </a:lnTo>
                <a:close/>
              </a:path>
            </a:pathLst>
          </a:custGeom>
          <a:noFill/>
          <a:ln w="9525">
            <a:solidFill>
              <a:schemeClr val="accent1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 anchorCtr="1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ts val="1270"/>
              </a:spcBef>
              <a:buSzTx/>
              <a:buNone/>
              <a:defRPr/>
            </a:pPr>
            <a:r>
              <a:rPr lang="es-CO" altLang="es-CO" sz="2090" b="1">
                <a:solidFill>
                  <a:srgbClr val="FF0000"/>
                </a:solidFill>
                <a:latin typeface="Consolas" panose="020B0609020204030204" pitchFamily="49" charset="0"/>
              </a:rPr>
              <a:t>Hechos generadores</a:t>
            </a:r>
            <a:endParaRPr lang="en-US" altLang="es-CO" sz="2090" b="1">
              <a:solidFill>
                <a:srgbClr val="FF0000"/>
              </a:solidFill>
              <a:latin typeface="Consolas" panose="020B0609020204030204" pitchFamily="49" charset="0"/>
            </a:endParaRPr>
          </a:p>
        </p:txBody>
      </p:sp>
      <p:sp>
        <p:nvSpPr>
          <p:cNvPr id="296965" name="3 Marcador de pie de página"/>
          <p:cNvSpPr txBox="1">
            <a:spLocks noChangeArrowheads="1"/>
          </p:cNvSpPr>
          <p:nvPr/>
        </p:nvSpPr>
        <p:spPr bwMode="auto">
          <a:xfrm>
            <a:off x="7750177" y="5718175"/>
            <a:ext cx="1749425" cy="2730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825" i="1">
              <a:solidFill>
                <a:srgbClr val="FFFFFF"/>
              </a:solidFill>
              <a:latin typeface="Tahoma" panose="020B0604030504040204" pitchFamily="34" charset="0"/>
              <a:ea typeface="MS PGothic" panose="020B0600070205080204" charset="-128"/>
            </a:endParaRPr>
          </a:p>
        </p:txBody>
      </p:sp>
    </p:spTree>
  </p:cSld>
  <p:clrMapOvr>
    <a:masterClrMapping/>
  </p:clrMapOvr>
  <p:transition spd="slow"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Título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s-CO" altLang="es-CO">
                <a:latin typeface="Times New Roman" panose="02020603050405020304" pitchFamily="18" charset="0"/>
              </a:rPr>
              <a:t>ACTOS QUE SE CONSIDERAN VENTA</a:t>
            </a:r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211971" name="Marcador de contenido 2"/>
          <p:cNvSpPr txBox="1">
            <a:spLocks noGrp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pPr algn="ctr"/>
            <a:r>
              <a:rPr lang="es-CO" altLang="es-CO">
                <a:solidFill>
                  <a:srgbClr val="FF0000"/>
                </a:solidFill>
                <a:latin typeface="Times New Roman" panose="02020603050405020304" pitchFamily="18" charset="0"/>
              </a:rPr>
              <a:t>ART 421 </a:t>
            </a:r>
            <a:endParaRPr lang="es-CO" altLang="es-CO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ransition spd="slow"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1997076" y="1600201"/>
            <a:ext cx="8197851" cy="4525963"/>
          </a:xfrm>
        </p:spPr>
        <p:txBody>
          <a:bodyPr/>
          <a:lstStyle/>
          <a:p>
            <a:pPr marL="341630" indent="-341630" algn="just">
              <a:buFontTx/>
              <a:buAutoNum type="alphaLcParenR"/>
              <a:defRPr/>
            </a:pPr>
            <a:r>
              <a:rPr sz="1795" dirty="0"/>
              <a:t>Todos los actos que impliquen la transferencia del dominio a título gratuito u oneroso de bienes corporales muebles</a:t>
            </a:r>
            <a:endParaRPr sz="1795" dirty="0"/>
          </a:p>
          <a:p>
            <a:pPr marL="0" indent="0" algn="just">
              <a:buNone/>
              <a:defRPr/>
            </a:pPr>
            <a:r>
              <a:rPr sz="1795" dirty="0"/>
              <a:t> b) Los retiros de bienes corporales muebles hechos por el responsable para su uso o para formar parte de los activos fijos de la empresa; </a:t>
            </a:r>
            <a:endParaRPr sz="1795" dirty="0"/>
          </a:p>
          <a:p>
            <a:pPr marL="0" indent="0" algn="just">
              <a:buNone/>
              <a:defRPr/>
            </a:pPr>
            <a:endParaRPr sz="1795" dirty="0"/>
          </a:p>
        </p:txBody>
      </p:sp>
    </p:spTree>
  </p:cSld>
  <p:clrMapOvr>
    <a:masterClrMapping/>
  </p:clrMapOvr>
  <p:transition spd="slow"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 algn="just">
              <a:buNone/>
              <a:defRPr/>
            </a:pPr>
            <a:r>
              <a:rPr lang="es-CO" sz="1795" dirty="0"/>
              <a:t>Consejo de Estado del 22  de septiembre del 2016</a:t>
            </a:r>
            <a:endParaRPr lang="es-CO" sz="1795" dirty="0"/>
          </a:p>
          <a:p>
            <a:pPr marL="0" indent="0" algn="just">
              <a:buNone/>
              <a:defRPr/>
            </a:pPr>
            <a:endParaRPr lang="es-CO" sz="1795" dirty="0"/>
          </a:p>
          <a:p>
            <a:pPr marL="0" indent="0" algn="just">
              <a:buNone/>
              <a:defRPr/>
            </a:pPr>
            <a:endParaRPr lang="es-CO" sz="1795" dirty="0"/>
          </a:p>
          <a:p>
            <a:pPr marL="0" indent="0" algn="just">
              <a:buNone/>
              <a:defRPr/>
            </a:pPr>
            <a:r>
              <a:rPr lang="es-CO" sz="1795" dirty="0"/>
              <a:t>Expresa para fines del impuesto, </a:t>
            </a:r>
            <a:r>
              <a:rPr lang="es-CO" sz="1795" dirty="0">
                <a:highlight>
                  <a:srgbClr val="FFFF00"/>
                </a:highlight>
              </a:rPr>
              <a:t>el hecho de que salga una mercancía del inventario, </a:t>
            </a:r>
            <a:r>
              <a:rPr lang="es-CO" sz="1795" dirty="0"/>
              <a:t>bien sea a título de venta o  por retiro que haga del mismo el responsable del impuesto, es un hecho generador del IVA</a:t>
            </a:r>
            <a:r>
              <a:rPr lang="es-CO" dirty="0"/>
              <a:t>.</a:t>
            </a:r>
            <a:endParaRPr lang="es-CO" sz="1795" dirty="0"/>
          </a:p>
        </p:txBody>
      </p:sp>
      <p:sp>
        <p:nvSpPr>
          <p:cNvPr id="4" name="Flecha: hacia abajo 3"/>
          <p:cNvSpPr/>
          <p:nvPr/>
        </p:nvSpPr>
        <p:spPr>
          <a:xfrm>
            <a:off x="5407026" y="2516188"/>
            <a:ext cx="431800" cy="398463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</p:spTree>
  </p:cSld>
  <p:clrMapOvr>
    <a:masterClrMapping/>
  </p:clrMapOvr>
  <p:transition spd="slow"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Título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s-CO" altLang="es-CO">
                <a:latin typeface="Times New Roman" panose="02020603050405020304" pitchFamily="18" charset="0"/>
              </a:rPr>
              <a:t>ACTOS QUE SE CONSIDERAN SERVICIOS</a:t>
            </a:r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215043" name="Marcador de contenido 2"/>
          <p:cNvSpPr txBox="1">
            <a:spLocks noGrp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pPr algn="ctr"/>
            <a:r>
              <a:rPr lang="es-CO" altLang="es-CO">
                <a:solidFill>
                  <a:srgbClr val="FF0000"/>
                </a:solidFill>
                <a:latin typeface="Times New Roman" panose="02020603050405020304" pitchFamily="18" charset="0"/>
              </a:rPr>
              <a:t>ART 1 DECRETO 1372  DE 1992</a:t>
            </a:r>
            <a:endParaRPr lang="es-CO" altLang="es-CO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</p:spTree>
  </p:cSld>
  <p:clrMapOvr>
    <a:masterClrMapping/>
  </p:clrMapOvr>
  <p:transition spd="slow"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just">
              <a:defRPr/>
            </a:pPr>
            <a:r>
              <a:rPr dirty="0"/>
              <a:t>“</a:t>
            </a:r>
            <a:r>
              <a:rPr sz="1795" dirty="0">
                <a:latin typeface="+mj-lt"/>
              </a:rPr>
              <a:t>Para los efectos del impuesto sobre las ventas se considera servicio toda actividad, labor o trabajo prestado por una persona natural o jurídica, o por una sociedad de hecho</a:t>
            </a:r>
            <a:r>
              <a:rPr sz="1795" dirty="0">
                <a:highlight>
                  <a:srgbClr val="FFFF00"/>
                </a:highlight>
                <a:latin typeface="+mj-lt"/>
              </a:rPr>
              <a:t>, sin relación laboral </a:t>
            </a:r>
            <a:r>
              <a:rPr sz="1795" dirty="0">
                <a:latin typeface="+mj-lt"/>
              </a:rPr>
              <a:t>con quien contrata la ejecución, que se concreta en una obligación de hacer, sin importar que en la misma predomine el factor material o intelectual, </a:t>
            </a:r>
            <a:r>
              <a:rPr sz="1795" dirty="0">
                <a:highlight>
                  <a:srgbClr val="FFFF00"/>
                </a:highlight>
                <a:latin typeface="+mj-lt"/>
              </a:rPr>
              <a:t>y que genera una contraprestación en dinero o en especie,</a:t>
            </a:r>
            <a:r>
              <a:rPr sz="1795" dirty="0">
                <a:latin typeface="+mj-lt"/>
              </a:rPr>
              <a:t> independientemente de su denominación o forma de remuneración.”</a:t>
            </a:r>
            <a:endParaRPr lang="es-CO" sz="1795" dirty="0">
              <a:latin typeface="+mj-lt"/>
            </a:endParaRPr>
          </a:p>
        </p:txBody>
      </p:sp>
    </p:spTree>
  </p:cSld>
  <p:clrMapOvr>
    <a:masterClrMapping/>
  </p:clrMapOvr>
  <p:transition spd="slow"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6526"/>
            <a:ext cx="3402013" cy="828175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BASE GRAVABLE GENERAL 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grpSp>
        <p:nvGrpSpPr>
          <p:cNvPr id="217092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217094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095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096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097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098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099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0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1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2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3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4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5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6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7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8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09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0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1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2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3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4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5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6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7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8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19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0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1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2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3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4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5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6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7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8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29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0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1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2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3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4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5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6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7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8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39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0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1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2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3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4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5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6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7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8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49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0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1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2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3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4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5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6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7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8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59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0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1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2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3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4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5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6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7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8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69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0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1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2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3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4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5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6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7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8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79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0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1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2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3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4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5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6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7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8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89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0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1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2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3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4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5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6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7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8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199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0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1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2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3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4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5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6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7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8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09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17210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304133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ángulo 3"/>
          <p:cNvSpPr/>
          <p:nvPr/>
        </p:nvSpPr>
        <p:spPr>
          <a:xfrm>
            <a:off x="3276600" y="1436686"/>
            <a:ext cx="5551489" cy="1708153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just">
              <a:defRPr/>
            </a:pPr>
            <a:r>
              <a:rPr lang="es-CO" sz="1495" dirty="0" err="1">
                <a:solidFill>
                  <a:prstClr val="white"/>
                </a:solidFill>
              </a:rPr>
              <a:t>l</a:t>
            </a:r>
            <a:r>
              <a:rPr lang="es-CO" sz="1795" b="1" dirty="0" err="1">
                <a:solidFill>
                  <a:srgbClr val="FF0000"/>
                </a:solidFill>
              </a:rPr>
              <a:t>Corresponde</a:t>
            </a:r>
            <a:r>
              <a:rPr lang="es-CO" sz="1795" b="1" dirty="0">
                <a:solidFill>
                  <a:srgbClr val="FF0000"/>
                </a:solidFill>
              </a:rPr>
              <a:t> al valor total de la operación</a:t>
            </a:r>
            <a:r>
              <a:rPr lang="es-CO" sz="1795" dirty="0">
                <a:solidFill>
                  <a:prstClr val="black"/>
                </a:solidFill>
              </a:rPr>
              <a:t>, sea su forma de realización de contado o a crédito, y a dicho valor, se han de adicionar los demás valores que hagan parte de la operación: </a:t>
            </a:r>
            <a:endParaRPr lang="es-CO" sz="1795" dirty="0">
              <a:solidFill>
                <a:prstClr val="black"/>
              </a:solidFill>
            </a:endParaRPr>
          </a:p>
          <a:p>
            <a:pPr algn="just">
              <a:defRPr/>
            </a:pPr>
            <a:r>
              <a:rPr lang="es-CO" sz="1795" b="1" dirty="0">
                <a:solidFill>
                  <a:srgbClr val="FF0000"/>
                </a:solidFill>
              </a:rPr>
              <a:t>ART 447 E.T</a:t>
            </a:r>
            <a:endParaRPr lang="es-CO" sz="1795" b="1" dirty="0">
              <a:solidFill>
                <a:srgbClr val="FF0000"/>
              </a:solidFill>
            </a:endParaRPr>
          </a:p>
        </p:txBody>
      </p:sp>
      <p:sp>
        <p:nvSpPr>
          <p:cNvPr id="5" name="Rectángulo 4"/>
          <p:cNvSpPr/>
          <p:nvPr/>
        </p:nvSpPr>
        <p:spPr>
          <a:xfrm>
            <a:off x="3419477" y="3486151"/>
            <a:ext cx="5408612" cy="2352674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just">
              <a:defRPr/>
            </a:pPr>
            <a:r>
              <a:rPr lang="es-CO" sz="2090" dirty="0">
                <a:solidFill>
                  <a:srgbClr val="FF0000"/>
                </a:solidFill>
              </a:rPr>
              <a:t>+</a:t>
            </a:r>
            <a:r>
              <a:rPr lang="es-CO" sz="2090" b="1" u="sng" dirty="0">
                <a:solidFill>
                  <a:prstClr val="black"/>
                </a:solidFill>
              </a:rPr>
              <a:t>acarreos</a:t>
            </a:r>
            <a:endParaRPr lang="es-CO" sz="2090" b="1" u="sng" dirty="0">
              <a:solidFill>
                <a:prstClr val="black"/>
              </a:solidFill>
            </a:endParaRPr>
          </a:p>
          <a:p>
            <a:pPr algn="just">
              <a:defRPr/>
            </a:pPr>
            <a:r>
              <a:rPr lang="es-CO" sz="2090" b="1" u="sng" dirty="0">
                <a:solidFill>
                  <a:srgbClr val="FF0000"/>
                </a:solidFill>
              </a:rPr>
              <a:t>+</a:t>
            </a:r>
            <a:r>
              <a:rPr lang="es-CO" sz="2090" b="1" u="sng" dirty="0">
                <a:solidFill>
                  <a:prstClr val="black"/>
                </a:solidFill>
              </a:rPr>
              <a:t>los costos de instalación</a:t>
            </a:r>
            <a:endParaRPr lang="es-CO" sz="2090" b="1" u="sng" dirty="0">
              <a:solidFill>
                <a:prstClr val="black"/>
              </a:solidFill>
            </a:endParaRPr>
          </a:p>
          <a:p>
            <a:pPr algn="just">
              <a:defRPr/>
            </a:pPr>
            <a:r>
              <a:rPr lang="es-CO" sz="2090" b="1" u="sng" dirty="0">
                <a:solidFill>
                  <a:srgbClr val="FF0000"/>
                </a:solidFill>
              </a:rPr>
              <a:t>+ </a:t>
            </a:r>
            <a:r>
              <a:rPr lang="es-CO" sz="2090" b="1" u="sng" dirty="0">
                <a:solidFill>
                  <a:prstClr val="black"/>
                </a:solidFill>
              </a:rPr>
              <a:t>los seguros,</a:t>
            </a:r>
            <a:endParaRPr lang="es-CO" sz="2090" b="1" u="sng" dirty="0">
              <a:solidFill>
                <a:prstClr val="black"/>
              </a:solidFill>
            </a:endParaRPr>
          </a:p>
          <a:p>
            <a:pPr algn="just">
              <a:defRPr/>
            </a:pPr>
            <a:r>
              <a:rPr lang="es-CO" sz="2090" b="1" u="sng" dirty="0">
                <a:solidFill>
                  <a:srgbClr val="FF0000"/>
                </a:solidFill>
              </a:rPr>
              <a:t>+</a:t>
            </a:r>
            <a:r>
              <a:rPr lang="es-CO" sz="2090" b="1" u="sng" dirty="0">
                <a:solidFill>
                  <a:prstClr val="black"/>
                </a:solidFill>
              </a:rPr>
              <a:t> las garantías  </a:t>
            </a:r>
            <a:endParaRPr lang="es-CO" sz="2090" b="1" u="sng" dirty="0">
              <a:solidFill>
                <a:prstClr val="black"/>
              </a:solidFill>
            </a:endParaRPr>
          </a:p>
          <a:p>
            <a:pPr algn="just">
              <a:defRPr/>
            </a:pPr>
            <a:r>
              <a:rPr lang="es-CO" sz="2090" b="1" u="sng" dirty="0">
                <a:solidFill>
                  <a:srgbClr val="FF0000"/>
                </a:solidFill>
              </a:rPr>
              <a:t>+</a:t>
            </a:r>
            <a:r>
              <a:rPr lang="es-CO" sz="2090" b="1" u="sng" dirty="0">
                <a:solidFill>
                  <a:prstClr val="black"/>
                </a:solidFill>
              </a:rPr>
              <a:t> demás valores que sean complementarios a la operación, </a:t>
            </a:r>
            <a:endParaRPr lang="es-CO" sz="2090" b="1" u="sng" dirty="0">
              <a:solidFill>
                <a:prstClr val="black"/>
              </a:solidFill>
            </a:endParaRPr>
          </a:p>
          <a:p>
            <a:pPr algn="just">
              <a:defRPr/>
            </a:pPr>
            <a:r>
              <a:rPr lang="es-CO" sz="1495" b="1" u="sng" dirty="0">
                <a:solidFill>
                  <a:prstClr val="black"/>
                </a:solidFill>
              </a:rPr>
              <a:t> </a:t>
            </a:r>
            <a:r>
              <a:rPr lang="es-CO" sz="1495" dirty="0">
                <a:solidFill>
                  <a:prstClr val="white"/>
                </a:solidFill>
              </a:rPr>
              <a:t>y aunque considerados independientemente no se encuentren sometidos a </a:t>
            </a:r>
            <a:r>
              <a:rPr lang="es-CO" sz="1495" dirty="0" err="1">
                <a:solidFill>
                  <a:prstClr val="white"/>
                </a:solidFill>
              </a:rPr>
              <a:t>iARTposición</a:t>
            </a:r>
            <a:r>
              <a:rPr lang="es-CO" sz="1495" dirty="0">
                <a:solidFill>
                  <a:prstClr val="white"/>
                </a:solidFill>
              </a:rPr>
              <a:t>.</a:t>
            </a:r>
            <a:endParaRPr lang="es-CO" sz="1800" dirty="0">
              <a:solidFill>
                <a:prstClr val="black"/>
              </a:solidFill>
            </a:endParaRPr>
          </a:p>
        </p:txBody>
      </p:sp>
    </p:spTree>
  </p:cSld>
  <p:clrMapOvr>
    <a:masterClrMapping/>
  </p:clrMapOvr>
  <p:transition spd="slow"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ángulo 1"/>
          <p:cNvSpPr>
            <a:spLocks noChangeArrowheads="1"/>
          </p:cNvSpPr>
          <p:nvPr/>
        </p:nvSpPr>
        <p:spPr bwMode="auto">
          <a:xfrm>
            <a:off x="3135314" y="1946276"/>
            <a:ext cx="5637213" cy="156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600">
                <a:solidFill>
                  <a:schemeClr val="tx1"/>
                </a:solidFill>
                <a:latin typeface="Tahoma" panose="020B0604030504040204" pitchFamily="34" charset="0"/>
              </a:rPr>
              <a:t>Ejemplo </a:t>
            </a: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600">
                <a:solidFill>
                  <a:schemeClr val="tx1"/>
                </a:solidFill>
                <a:latin typeface="Tahoma" panose="020B0604030504040204" pitchFamily="34" charset="0"/>
              </a:rPr>
              <a:t>Una empresa vende 100 mesas a $ 100.000 cada una. Adicionalmente cobra un servicio de transporte de $ 150.000 y un seguro de $ 40.000. Cuál es la base gravable?</a:t>
            </a: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ángulo 1"/>
          <p:cNvSpPr>
            <a:spLocks noChangeArrowheads="1"/>
          </p:cNvSpPr>
          <p:nvPr/>
        </p:nvSpPr>
        <p:spPr bwMode="auto">
          <a:xfrm>
            <a:off x="3135314" y="1946277"/>
            <a:ext cx="5637213" cy="25533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2400">
                <a:solidFill>
                  <a:schemeClr val="tx1"/>
                </a:solidFill>
                <a:latin typeface="Tahoma" panose="020B0604030504040204" pitchFamily="34" charset="0"/>
              </a:rPr>
              <a:t>Respuesta</a:t>
            </a:r>
            <a:endParaRPr lang="es-ES" altLang="es-CO" sz="24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ES" altLang="es-CO" sz="24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600">
                <a:solidFill>
                  <a:schemeClr val="tx1"/>
                </a:solidFill>
                <a:latin typeface="Tahoma" panose="020B0604030504040204" pitchFamily="34" charset="0"/>
              </a:rPr>
              <a:t>La base gravable, estaría conformada por el valor dela venta más las erogaciones complementarias:</a:t>
            </a: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600">
                <a:solidFill>
                  <a:schemeClr val="tx1"/>
                </a:solidFill>
                <a:latin typeface="Tahoma" panose="020B0604030504040204" pitchFamily="34" charset="0"/>
              </a:rPr>
              <a:t>Valor venta mesas     $ 10.000.000</a:t>
            </a: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600">
                <a:solidFill>
                  <a:schemeClr val="tx1"/>
                </a:solidFill>
                <a:latin typeface="Tahoma" panose="020B0604030504040204" pitchFamily="34" charset="0"/>
              </a:rPr>
              <a:t>Transporte                 $    150.000</a:t>
            </a: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600">
                <a:solidFill>
                  <a:schemeClr val="tx1"/>
                </a:solidFill>
                <a:latin typeface="Tahoma" panose="020B0604030504040204" pitchFamily="34" charset="0"/>
              </a:rPr>
              <a:t>Seguro                       $     40.000</a:t>
            </a: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600">
                <a:solidFill>
                  <a:schemeClr val="tx1"/>
                </a:solidFill>
                <a:latin typeface="Tahoma" panose="020B0604030504040204" pitchFamily="34" charset="0"/>
              </a:rPr>
              <a:t>Total base gravable   $10.190.000</a:t>
            </a:r>
            <a:endParaRPr lang="es-ES" altLang="es-CO" sz="1600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6526"/>
            <a:ext cx="3402013" cy="828175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BASE GRAVABLE MINIMA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grpSp>
        <p:nvGrpSpPr>
          <p:cNvPr id="222212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222214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15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16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17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18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19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0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1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2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3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4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5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6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7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8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29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0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1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2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3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4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5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6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7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8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39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0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1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2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3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4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5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6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7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8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49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0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1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2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3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4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5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6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7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8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59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0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1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2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3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4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5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6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7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8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69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0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1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2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3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4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5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6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7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8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79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0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1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2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3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4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5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6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7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8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89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0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1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2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3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4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5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6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7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8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299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0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1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2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3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4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5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6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7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8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09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0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1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2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3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4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5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6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7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8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19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0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1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2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3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4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5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6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7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8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29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2330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309253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Rectángulo 1"/>
          <p:cNvSpPr>
            <a:spLocks noChangeArrowheads="1"/>
          </p:cNvSpPr>
          <p:nvPr/>
        </p:nvSpPr>
        <p:spPr bwMode="auto">
          <a:xfrm>
            <a:off x="3306764" y="2255839"/>
            <a:ext cx="5749925" cy="2162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>
                <a:solidFill>
                  <a:schemeClr val="tx1"/>
                </a:solidFill>
                <a:latin typeface="Tahoma" panose="020B0604030504040204" pitchFamily="34" charset="0"/>
              </a:rPr>
              <a:t>Es importante tener en cuenta,  que las  normas fiscales, establecen una base gravable mínima. </a:t>
            </a:r>
            <a:endParaRPr lang="es-ES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>
                <a:solidFill>
                  <a:schemeClr val="tx1"/>
                </a:solidFill>
                <a:latin typeface="Tahoma" panose="020B0604030504040204" pitchFamily="34" charset="0"/>
              </a:rPr>
              <a:t>Conforme lo establece </a:t>
            </a:r>
            <a:r>
              <a:rPr lang="es-ES" altLang="es-CO" sz="1345" b="1">
                <a:solidFill>
                  <a:srgbClr val="FF0000"/>
                </a:solidFill>
                <a:latin typeface="Tahoma" panose="020B0604030504040204" pitchFamily="34" charset="0"/>
              </a:rPr>
              <a:t>el artículo 463 del Estatuto Tributario</a:t>
            </a:r>
            <a:r>
              <a:rPr lang="es-ES" altLang="es-CO" sz="1345">
                <a:solidFill>
                  <a:schemeClr val="tx1"/>
                </a:solidFill>
                <a:latin typeface="Tahoma" panose="020B0604030504040204" pitchFamily="34" charset="0"/>
              </a:rPr>
              <a:t>, la base gravable no puede ser inferior al valor comercial del bien o del servicio a la fecha en que se realice la respectiva transacción. </a:t>
            </a:r>
            <a:endParaRPr lang="es-ES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ES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>
                <a:solidFill>
                  <a:schemeClr val="tx1"/>
                </a:solidFill>
                <a:latin typeface="Tahoma" panose="020B0604030504040204" pitchFamily="34" charset="0"/>
              </a:rPr>
              <a:t>Por lo anterior, ninguna sociedad podrá determinar una base gravable, que sea inferior al valor comercial de la operación sujeta a IVA. 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6526"/>
            <a:ext cx="3402013" cy="828175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BASE GRAVABLE ESPECIAL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grpSp>
        <p:nvGrpSpPr>
          <p:cNvPr id="225284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225286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87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88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89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0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1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2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3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4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5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6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7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8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299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0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1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2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3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4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5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6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7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8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09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0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1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2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3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4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5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6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7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8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19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0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1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2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3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4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5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6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7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8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29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0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1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2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3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4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5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6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7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8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39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0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1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2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3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4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5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6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7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8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49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0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1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2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3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4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5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6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7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8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59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0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1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2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3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4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5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6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7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8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69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0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1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2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3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4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5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6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7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8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79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0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1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2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3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4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5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6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7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8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89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0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1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2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3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4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5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6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7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8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399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400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401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25402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312325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Cuadro de texto 1"/>
          <p:cNvSpPr txBox="1"/>
          <p:nvPr/>
        </p:nvSpPr>
        <p:spPr>
          <a:xfrm>
            <a:off x="2196465" y="1840865"/>
            <a:ext cx="6947535" cy="206438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p>
            <a:pPr>
              <a:defRPr/>
            </a:pPr>
            <a:r>
              <a:rPr lang="es-CO" sz="2000" dirty="0">
                <a:highlight>
                  <a:srgbClr val="FFFF00"/>
                </a:highlight>
                <a:sym typeface="+mn-ea"/>
              </a:rPr>
              <a:t>Contratos deconstrucción de bien inmueble. Artículo 3 del Decreto 1372 de 1992.</a:t>
            </a:r>
            <a:endParaRPr lang="es-CO" sz="2000" dirty="0">
              <a:highlight>
                <a:srgbClr val="FFFF00"/>
              </a:highlight>
            </a:endParaRPr>
          </a:p>
          <a:p>
            <a:pPr>
              <a:defRPr/>
            </a:pPr>
            <a:endParaRPr lang="es-CO" sz="2000" dirty="0">
              <a:highlight>
                <a:srgbClr val="FFFF00"/>
              </a:highlight>
            </a:endParaRPr>
          </a:p>
          <a:p>
            <a:pPr algn="just">
              <a:defRPr/>
            </a:pPr>
            <a:endParaRPr lang="es-CO" sz="2000" dirty="0">
              <a:highlight>
                <a:srgbClr val="FFFF00"/>
              </a:highlight>
              <a:sym typeface="+mn-ea"/>
            </a:endParaRPr>
          </a:p>
          <a:p>
            <a:pPr algn="just">
              <a:defRPr/>
            </a:pPr>
            <a:endParaRPr lang="es-CO" sz="2000" dirty="0">
              <a:highlight>
                <a:srgbClr val="FFFF00"/>
              </a:highlight>
              <a:sym typeface="+mn-ea"/>
            </a:endParaRPr>
          </a:p>
          <a:p>
            <a:pPr algn="just">
              <a:defRPr/>
            </a:pPr>
            <a:r>
              <a:rPr lang="es-CO" sz="2000" dirty="0">
                <a:highlight>
                  <a:srgbClr val="FFFF00"/>
                </a:highlight>
                <a:sym typeface="+mn-ea"/>
              </a:rPr>
              <a:t>En los contratos de construcción de bien inmueble el impuesto sobre las ventas se liquida </a:t>
            </a:r>
            <a:r>
              <a:rPr lang="es-CO" sz="2000" dirty="0">
                <a:sym typeface="+mn-ea"/>
              </a:rPr>
              <a:t>sobre la parte de los ingresos correspondiente a los honorarios obtenidos por el constructor</a:t>
            </a:r>
            <a:endParaRPr lang="es-CO" altLang="en-US" sz="2000" dirty="0">
              <a:sym typeface="+mn-ea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3476627" y="5364164"/>
            <a:ext cx="5408612" cy="460254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CLASES DE BIENES Y SERVICIOS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pic>
        <p:nvPicPr>
          <p:cNvPr id="229379" name="Picture 124" descr="Resultado de imagen para BIENES Y SERVICIOS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2401" y="866775"/>
            <a:ext cx="6807200" cy="4497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Line 6"/>
          <p:cNvSpPr/>
          <p:nvPr/>
        </p:nvSpPr>
        <p:spPr bwMode="auto">
          <a:xfrm>
            <a:off x="2933701" y="1492251"/>
            <a:ext cx="6430963" cy="0"/>
          </a:xfrm>
          <a:custGeom>
            <a:avLst/>
            <a:gdLst>
              <a:gd name="T0" fmla="*/ 75050 w 8640759"/>
              <a:gd name="T1" fmla="*/ 150101 w 8640759"/>
              <a:gd name="T2" fmla="*/ 75050 w 8640759"/>
              <a:gd name="T3" fmla="*/ 0 w 8640759"/>
              <a:gd name="T4" fmla="*/ 0 w 8640759"/>
              <a:gd name="T5" fmla="*/ 150101 w 8640759"/>
              <a:gd name="T6" fmla="*/ 17694720 60000 65536"/>
              <a:gd name="T7" fmla="*/ 0 60000 65536"/>
              <a:gd name="T8" fmla="*/ 5898240 60000 65536"/>
              <a:gd name="T9" fmla="*/ 11796480 60000 65536"/>
              <a:gd name="T10" fmla="*/ 5898240 60000 65536"/>
              <a:gd name="T11" fmla="*/ 17694720 60000 65536"/>
              <a:gd name="T12" fmla="*/ 0 w 8640759"/>
              <a:gd name="T13" fmla="*/ 8640759 w 8640759"/>
            </a:gdLst>
            <a:ahLst/>
            <a:cxnLst>
              <a:cxn ang="T6">
                <a:pos x="T0" y="0"/>
              </a:cxn>
              <a:cxn ang="T7">
                <a:pos x="T1" y="0"/>
              </a:cxn>
              <a:cxn ang="T8">
                <a:pos x="T2" y="0"/>
              </a:cxn>
              <a:cxn ang="T9">
                <a:pos x="T3" y="0"/>
              </a:cxn>
              <a:cxn ang="T10">
                <a:pos x="T4" y="0"/>
              </a:cxn>
              <a:cxn ang="T11">
                <a:pos x="T5" y="0"/>
              </a:cxn>
            </a:cxnLst>
            <a:rect l="T12" t="0" r="T13" b="0"/>
            <a:pathLst>
              <a:path w="8640759">
                <a:moveTo>
                  <a:pt x="0" y="0"/>
                </a:moveTo>
                <a:lnTo>
                  <a:pt x="8640759" y="1"/>
                </a:lnTo>
              </a:path>
            </a:pathLst>
          </a:custGeom>
          <a:noFill/>
          <a:ln w="28575">
            <a:solidFill>
              <a:srgbClr val="000000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CO" sz="1800"/>
          </a:p>
        </p:txBody>
      </p:sp>
      <p:grpSp>
        <p:nvGrpSpPr>
          <p:cNvPr id="231427" name="7 Diagrama"/>
          <p:cNvGrpSpPr/>
          <p:nvPr/>
        </p:nvGrpSpPr>
        <p:grpSpPr bwMode="auto">
          <a:xfrm>
            <a:off x="3171827" y="1828801"/>
            <a:ext cx="6167437" cy="3603625"/>
            <a:chOff x="642905" y="1286707"/>
            <a:chExt cx="8286814" cy="4823972"/>
          </a:xfrm>
        </p:grpSpPr>
        <p:sp>
          <p:nvSpPr>
            <p:cNvPr id="318468" name="3 Forma libre"/>
            <p:cNvSpPr>
              <a:spLocks noChangeArrowheads="1"/>
            </p:cNvSpPr>
            <p:nvPr/>
          </p:nvSpPr>
          <p:spPr bwMode="auto">
            <a:xfrm>
              <a:off x="642905" y="4918500"/>
              <a:ext cx="8286814" cy="1192179"/>
            </a:xfrm>
            <a:custGeom>
              <a:avLst/>
              <a:gdLst>
                <a:gd name="T0" fmla="*/ 4142906 w 8286808"/>
                <a:gd name="T1" fmla="*/ 0 h 1192281"/>
                <a:gd name="T2" fmla="*/ 8285812 w 8286808"/>
                <a:gd name="T3" fmla="*/ 595643 h 1192281"/>
                <a:gd name="T4" fmla="*/ 4142906 w 8286808"/>
                <a:gd name="T5" fmla="*/ 1191285 h 1192281"/>
                <a:gd name="T6" fmla="*/ 0 w 8286808"/>
                <a:gd name="T7" fmla="*/ 595643 h 1192281"/>
                <a:gd name="T8" fmla="*/ 0 w 8286808"/>
                <a:gd name="T9" fmla="*/ 0 h 1192281"/>
                <a:gd name="T10" fmla="*/ 8285812 w 8286808"/>
                <a:gd name="T11" fmla="*/ 0 h 1192281"/>
                <a:gd name="T12" fmla="*/ 8285812 w 8286808"/>
                <a:gd name="T13" fmla="*/ 1191285 h 1192281"/>
                <a:gd name="T14" fmla="*/ 0 w 8286808"/>
                <a:gd name="T15" fmla="*/ 1191285 h 1192281"/>
                <a:gd name="T16" fmla="*/ 0 w 8286808"/>
                <a:gd name="T17" fmla="*/ 0 h 1192281"/>
                <a:gd name="T18" fmla="*/ 17694720 60000 65536"/>
                <a:gd name="T19" fmla="*/ 0 60000 65536"/>
                <a:gd name="T20" fmla="*/ 5898240 60000 65536"/>
                <a:gd name="T21" fmla="*/ 1179648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286808"/>
                <a:gd name="T28" fmla="*/ 0 h 1192281"/>
                <a:gd name="T29" fmla="*/ 8286808 w 8286808"/>
                <a:gd name="T30" fmla="*/ 1192281 h 119228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286808" h="1192281">
                  <a:moveTo>
                    <a:pt x="0" y="0"/>
                  </a:moveTo>
                  <a:lnTo>
                    <a:pt x="8286810" y="0"/>
                  </a:lnTo>
                  <a:lnTo>
                    <a:pt x="8286810" y="1192281"/>
                  </a:lnTo>
                  <a:lnTo>
                    <a:pt x="0" y="11922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81BD"/>
            </a:solidFill>
            <a:ln w="19046">
              <a:solidFill>
                <a:srgbClr val="FFFFFF"/>
              </a:solidFill>
              <a:miter lim="800000"/>
            </a:ln>
          </p:spPr>
          <p:txBody>
            <a:bodyPr lIns="106276" tIns="106276" rIns="106276" bIns="516040" anchor="ctr" anchorCtr="1"/>
            <a:lstStyle>
              <a:lvl1pPr defTabSz="887730">
                <a:spcBef>
                  <a:spcPts val="800"/>
                </a:spcBef>
                <a:buSzPct val="100000"/>
                <a:buChar char="•"/>
                <a:defRPr sz="32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1pPr>
              <a:lvl2pPr marL="742950" indent="-285750" defTabSz="887730">
                <a:spcBef>
                  <a:spcPts val="700"/>
                </a:spcBef>
                <a:buSzPct val="100000"/>
                <a:buChar char="–"/>
                <a:defRPr sz="28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2pPr>
              <a:lvl3pPr marL="1143000" indent="-228600" defTabSz="887730">
                <a:spcBef>
                  <a:spcPts val="600"/>
                </a:spcBef>
                <a:buSzPct val="100000"/>
                <a:buChar char="•"/>
                <a:defRPr sz="24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3pPr>
              <a:lvl4pPr marL="1600200" indent="-228600" defTabSz="887730">
                <a:spcBef>
                  <a:spcPts val="500"/>
                </a:spcBef>
                <a:buSzPct val="100000"/>
                <a:buChar char="–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4pPr>
              <a:lvl5pPr marL="2057400" indent="-228600" defTabSz="887730">
                <a:spcBef>
                  <a:spcPts val="500"/>
                </a:spcBef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5pPr>
              <a:lvl6pPr marL="2514600" indent="-228600" defTabSz="8877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6pPr>
              <a:lvl7pPr marL="2971800" indent="-228600" defTabSz="8877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7pPr>
              <a:lvl8pPr marL="3429000" indent="-228600" defTabSz="8877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8pPr>
              <a:lvl9pPr marL="3886200" indent="-228600" defTabSz="8877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spcAft>
                  <a:spcPts val="600"/>
                </a:spcAft>
                <a:buSzTx/>
                <a:buNone/>
                <a:defRPr/>
              </a:pPr>
              <a:r>
                <a:rPr lang="es-CO" altLang="es-CO" sz="1495" b="1" u="sng">
                  <a:solidFill>
                    <a:srgbClr val="FFFFFF"/>
                  </a:solidFill>
                  <a:latin typeface="Corbel" panose="020B0503020204020204" pitchFamily="34" charset="0"/>
                </a:rPr>
                <a:t>EXCLUIDOS</a:t>
              </a:r>
              <a:endParaRPr lang="es-CO" altLang="es-CO" sz="1495" b="1" u="sng">
                <a:solidFill>
                  <a:srgbClr val="FFFFFF"/>
                </a:solidFill>
                <a:latin typeface="Corbel" panose="020B0503020204020204" pitchFamily="34" charset="0"/>
              </a:endParaRPr>
            </a:p>
          </p:txBody>
        </p:sp>
        <p:sp>
          <p:nvSpPr>
            <p:cNvPr id="318469" name="4 Forma libre"/>
            <p:cNvSpPr>
              <a:spLocks noChangeArrowheads="1"/>
            </p:cNvSpPr>
            <p:nvPr/>
          </p:nvSpPr>
          <p:spPr bwMode="auto">
            <a:xfrm>
              <a:off x="642905" y="5539028"/>
              <a:ext cx="4142341" cy="548275"/>
            </a:xfrm>
            <a:custGeom>
              <a:avLst/>
              <a:gdLst>
                <a:gd name="T0" fmla="*/ 2071453 w 4143404"/>
                <a:gd name="T1" fmla="*/ 0 h 548449"/>
                <a:gd name="T2" fmla="*/ 4142906 w 4143404"/>
                <a:gd name="T3" fmla="*/ 273976 h 548449"/>
                <a:gd name="T4" fmla="*/ 2071453 w 4143404"/>
                <a:gd name="T5" fmla="*/ 547951 h 548449"/>
                <a:gd name="T6" fmla="*/ 0 w 4143404"/>
                <a:gd name="T7" fmla="*/ 273976 h 548449"/>
                <a:gd name="T8" fmla="*/ 0 w 4143404"/>
                <a:gd name="T9" fmla="*/ 0 h 548449"/>
                <a:gd name="T10" fmla="*/ 4142906 w 4143404"/>
                <a:gd name="T11" fmla="*/ 0 h 548449"/>
                <a:gd name="T12" fmla="*/ 4142906 w 4143404"/>
                <a:gd name="T13" fmla="*/ 547951 h 548449"/>
                <a:gd name="T14" fmla="*/ 0 w 4143404"/>
                <a:gd name="T15" fmla="*/ 547951 h 548449"/>
                <a:gd name="T16" fmla="*/ 0 w 4143404"/>
                <a:gd name="T17" fmla="*/ 0 h 548449"/>
                <a:gd name="T18" fmla="*/ 17694720 60000 65536"/>
                <a:gd name="T19" fmla="*/ 0 60000 65536"/>
                <a:gd name="T20" fmla="*/ 5898240 60000 65536"/>
                <a:gd name="T21" fmla="*/ 1179648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43404"/>
                <a:gd name="T28" fmla="*/ 0 h 548449"/>
                <a:gd name="T29" fmla="*/ 4143404 w 4143404"/>
                <a:gd name="T30" fmla="*/ 548449 h 5484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43404" h="548449">
                  <a:moveTo>
                    <a:pt x="0" y="0"/>
                  </a:moveTo>
                  <a:lnTo>
                    <a:pt x="4143405" y="0"/>
                  </a:lnTo>
                  <a:lnTo>
                    <a:pt x="4143405" y="548449"/>
                  </a:lnTo>
                  <a:lnTo>
                    <a:pt x="0" y="5484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8E8">
                <a:alpha val="90195"/>
              </a:srgbClr>
            </a:solidFill>
            <a:ln w="19046">
              <a:solidFill>
                <a:srgbClr val="D0D8E8">
                  <a:alpha val="90195"/>
                </a:srgbClr>
              </a:solidFill>
              <a:miter lim="800000"/>
            </a:ln>
          </p:spPr>
          <p:txBody>
            <a:bodyPr lIns="85015" tIns="15180" rIns="85015" bIns="15180" anchor="ctr"/>
            <a:lstStyle>
              <a:lvl1pPr defTabSz="711200">
                <a:spcBef>
                  <a:spcPts val="800"/>
                </a:spcBef>
                <a:buSzPct val="100000"/>
                <a:buChar char="•"/>
                <a:defRPr sz="32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1pPr>
              <a:lvl2pPr marL="742950" indent="-285750" defTabSz="711200">
                <a:spcBef>
                  <a:spcPts val="700"/>
                </a:spcBef>
                <a:buSzPct val="100000"/>
                <a:buChar char="–"/>
                <a:defRPr sz="28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2pPr>
              <a:lvl3pPr marL="1143000" indent="-228600" defTabSz="711200">
                <a:spcBef>
                  <a:spcPts val="600"/>
                </a:spcBef>
                <a:buSzPct val="100000"/>
                <a:buChar char="•"/>
                <a:defRPr sz="24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3pPr>
              <a:lvl4pPr marL="1600200" indent="-228600" defTabSz="711200">
                <a:spcBef>
                  <a:spcPts val="500"/>
                </a:spcBef>
                <a:buSzPct val="100000"/>
                <a:buChar char="–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4pPr>
              <a:lvl5pPr marL="2057400" indent="-228600" defTabSz="711200">
                <a:spcBef>
                  <a:spcPts val="500"/>
                </a:spcBef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5pPr>
              <a:lvl6pPr marL="2514600" indent="-228600" defTabSz="7112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6pPr>
              <a:lvl7pPr marL="2971800" indent="-228600" defTabSz="7112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7pPr>
              <a:lvl8pPr marL="3429000" indent="-228600" defTabSz="7112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8pPr>
              <a:lvl9pPr marL="3886200" indent="-228600" defTabSz="7112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spcAft>
                  <a:spcPts val="525"/>
                </a:spcAft>
                <a:buSzTx/>
                <a:buNone/>
                <a:defRPr/>
              </a:pPr>
              <a:r>
                <a:rPr lang="es-CO" altLang="es-CO" sz="1195" b="1">
                  <a:latin typeface="Corbel" panose="020B0503020204020204" pitchFamily="34" charset="0"/>
                </a:rPr>
                <a:t>No causan el impuesto .</a:t>
              </a:r>
              <a:endParaRPr lang="es-CO" altLang="es-CO" sz="1195" b="1">
                <a:latin typeface="Corbel" panose="020B0503020204020204" pitchFamily="34" charset="0"/>
              </a:endParaRPr>
            </a:p>
          </p:txBody>
        </p:sp>
        <p:sp>
          <p:nvSpPr>
            <p:cNvPr id="318470" name="5 Forma libre"/>
            <p:cNvSpPr>
              <a:spLocks noChangeArrowheads="1"/>
            </p:cNvSpPr>
            <p:nvPr/>
          </p:nvSpPr>
          <p:spPr bwMode="auto">
            <a:xfrm>
              <a:off x="4787378" y="5539028"/>
              <a:ext cx="4142341" cy="548275"/>
            </a:xfrm>
            <a:custGeom>
              <a:avLst/>
              <a:gdLst>
                <a:gd name="T0" fmla="*/ 2071453 w 4143404"/>
                <a:gd name="T1" fmla="*/ 0 h 548449"/>
                <a:gd name="T2" fmla="*/ 4142906 w 4143404"/>
                <a:gd name="T3" fmla="*/ 273976 h 548449"/>
                <a:gd name="T4" fmla="*/ 2071453 w 4143404"/>
                <a:gd name="T5" fmla="*/ 547951 h 548449"/>
                <a:gd name="T6" fmla="*/ 0 w 4143404"/>
                <a:gd name="T7" fmla="*/ 273976 h 548449"/>
                <a:gd name="T8" fmla="*/ 0 w 4143404"/>
                <a:gd name="T9" fmla="*/ 0 h 548449"/>
                <a:gd name="T10" fmla="*/ 4142906 w 4143404"/>
                <a:gd name="T11" fmla="*/ 0 h 548449"/>
                <a:gd name="T12" fmla="*/ 4142906 w 4143404"/>
                <a:gd name="T13" fmla="*/ 547951 h 548449"/>
                <a:gd name="T14" fmla="*/ 0 w 4143404"/>
                <a:gd name="T15" fmla="*/ 547951 h 548449"/>
                <a:gd name="T16" fmla="*/ 0 w 4143404"/>
                <a:gd name="T17" fmla="*/ 0 h 548449"/>
                <a:gd name="T18" fmla="*/ 17694720 60000 65536"/>
                <a:gd name="T19" fmla="*/ 0 60000 65536"/>
                <a:gd name="T20" fmla="*/ 5898240 60000 65536"/>
                <a:gd name="T21" fmla="*/ 1179648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43404"/>
                <a:gd name="T28" fmla="*/ 0 h 548449"/>
                <a:gd name="T29" fmla="*/ 4143404 w 4143404"/>
                <a:gd name="T30" fmla="*/ 548449 h 5484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43404" h="548449">
                  <a:moveTo>
                    <a:pt x="0" y="0"/>
                  </a:moveTo>
                  <a:lnTo>
                    <a:pt x="4143405" y="0"/>
                  </a:lnTo>
                  <a:lnTo>
                    <a:pt x="4143405" y="548449"/>
                  </a:lnTo>
                  <a:lnTo>
                    <a:pt x="0" y="5484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8E8">
                <a:alpha val="90195"/>
              </a:srgbClr>
            </a:solidFill>
            <a:ln w="19046">
              <a:solidFill>
                <a:srgbClr val="D0D8E8">
                  <a:alpha val="90195"/>
                </a:srgbClr>
              </a:solidFill>
              <a:miter lim="800000"/>
            </a:ln>
          </p:spPr>
          <p:txBody>
            <a:bodyPr lIns="63761" tIns="11389" rIns="63761" bIns="11389" anchor="ctr"/>
            <a:lstStyle>
              <a:lvl1pPr defTabSz="532130">
                <a:spcBef>
                  <a:spcPts val="800"/>
                </a:spcBef>
                <a:buSzPct val="100000"/>
                <a:buChar char="•"/>
                <a:defRPr sz="32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1pPr>
              <a:lvl2pPr marL="742950" indent="-285750" defTabSz="532130">
                <a:spcBef>
                  <a:spcPts val="700"/>
                </a:spcBef>
                <a:buSzPct val="100000"/>
                <a:buChar char="–"/>
                <a:defRPr sz="28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2pPr>
              <a:lvl3pPr marL="1143000" indent="-228600" defTabSz="532130">
                <a:spcBef>
                  <a:spcPts val="600"/>
                </a:spcBef>
                <a:buSzPct val="100000"/>
                <a:buChar char="•"/>
                <a:defRPr sz="24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3pPr>
              <a:lvl4pPr marL="1600200" indent="-228600" defTabSz="532130">
                <a:spcBef>
                  <a:spcPts val="500"/>
                </a:spcBef>
                <a:buSzPct val="100000"/>
                <a:buChar char="–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4pPr>
              <a:lvl5pPr marL="2057400" indent="-228600" defTabSz="532130">
                <a:spcBef>
                  <a:spcPts val="500"/>
                </a:spcBef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5pPr>
              <a:lvl6pPr marL="2514600" indent="-228600" defTabSz="5321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6pPr>
              <a:lvl7pPr marL="2971800" indent="-228600" defTabSz="5321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7pPr>
              <a:lvl8pPr marL="3429000" indent="-228600" defTabSz="5321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8pPr>
              <a:lvl9pPr marL="3886200" indent="-228600" defTabSz="5321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9pPr>
            </a:lstStyle>
            <a:p>
              <a:pPr algn="just">
                <a:lnSpc>
                  <a:spcPct val="90000"/>
                </a:lnSpc>
                <a:spcBef>
                  <a:spcPct val="0"/>
                </a:spcBef>
                <a:spcAft>
                  <a:spcPts val="375"/>
                </a:spcAft>
                <a:buSzTx/>
                <a:buNone/>
                <a:defRPr/>
              </a:pPr>
              <a:r>
                <a:rPr lang="es-CO" altLang="es-CO" sz="895" b="1">
                  <a:latin typeface="Corbel" panose="020B0503020204020204" pitchFamily="34" charset="0"/>
                </a:rPr>
                <a:t>Quien comercializa con ellos no es responsable del Impuesto, no puede solicitar descuento o devolución del IVA pagado en su producción o comercialización</a:t>
              </a:r>
              <a:r>
                <a:rPr lang="es-CO" altLang="es-CO" sz="895">
                  <a:latin typeface="Corbel" panose="020B0503020204020204" pitchFamily="34" charset="0"/>
                </a:rPr>
                <a:t>.</a:t>
              </a:r>
              <a:endParaRPr lang="es-CO" altLang="es-CO" sz="895">
                <a:latin typeface="Corbel" panose="020B0503020204020204" pitchFamily="34" charset="0"/>
              </a:endParaRPr>
            </a:p>
          </p:txBody>
        </p:sp>
        <p:sp>
          <p:nvSpPr>
            <p:cNvPr id="318471" name="6 Forma libre"/>
            <p:cNvSpPr>
              <a:spLocks noChangeArrowheads="1"/>
            </p:cNvSpPr>
            <p:nvPr/>
          </p:nvSpPr>
          <p:spPr bwMode="auto">
            <a:xfrm>
              <a:off x="642905" y="3101541"/>
              <a:ext cx="8286814" cy="1833960"/>
            </a:xfrm>
            <a:custGeom>
              <a:avLst/>
              <a:gdLst>
                <a:gd name="T0" fmla="*/ 4142906 w 8286808"/>
                <a:gd name="T1" fmla="*/ 0 h 1833728"/>
                <a:gd name="T2" fmla="*/ 8285812 w 8286808"/>
                <a:gd name="T3" fmla="*/ 916864 h 1833728"/>
                <a:gd name="T4" fmla="*/ 4142906 w 8286808"/>
                <a:gd name="T5" fmla="*/ 1833728 h 1833728"/>
                <a:gd name="T6" fmla="*/ 0 w 8286808"/>
                <a:gd name="T7" fmla="*/ 916864 h 1833728"/>
                <a:gd name="T8" fmla="*/ 0 w 8286808"/>
                <a:gd name="T9" fmla="*/ 642227 h 1833728"/>
                <a:gd name="T10" fmla="*/ 3913690 w 8286808"/>
                <a:gd name="T11" fmla="*/ 642227 h 1833728"/>
                <a:gd name="T12" fmla="*/ 3913690 w 8286808"/>
                <a:gd name="T13" fmla="*/ 458432 h 1833728"/>
                <a:gd name="T14" fmla="*/ 3684474 w 8286808"/>
                <a:gd name="T15" fmla="*/ 458432 h 1833728"/>
                <a:gd name="T16" fmla="*/ 4142906 w 8286808"/>
                <a:gd name="T17" fmla="*/ 0 h 1833728"/>
                <a:gd name="T18" fmla="*/ 4601305 w 8286808"/>
                <a:gd name="T19" fmla="*/ 458432 h 1833728"/>
                <a:gd name="T20" fmla="*/ 4372089 w 8286808"/>
                <a:gd name="T21" fmla="*/ 458432 h 1833728"/>
                <a:gd name="T22" fmla="*/ 4372089 w 8286808"/>
                <a:gd name="T23" fmla="*/ 642227 h 1833728"/>
                <a:gd name="T24" fmla="*/ 8285812 w 8286808"/>
                <a:gd name="T25" fmla="*/ 642227 h 1833728"/>
                <a:gd name="T26" fmla="*/ 8285812 w 8286808"/>
                <a:gd name="T27" fmla="*/ 1833728 h 1833728"/>
                <a:gd name="T28" fmla="*/ 0 w 8286808"/>
                <a:gd name="T29" fmla="*/ 1833728 h 1833728"/>
                <a:gd name="T30" fmla="*/ 0 w 8286808"/>
                <a:gd name="T31" fmla="*/ 642227 h 1833728"/>
                <a:gd name="T32" fmla="*/ 17694720 60000 65536"/>
                <a:gd name="T33" fmla="*/ 0 60000 65536"/>
                <a:gd name="T34" fmla="*/ 5898240 60000 65536"/>
                <a:gd name="T35" fmla="*/ 1179648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286808"/>
                <a:gd name="T49" fmla="*/ 0 h 1833728"/>
                <a:gd name="T50" fmla="*/ 8286808 w 8286808"/>
                <a:gd name="T51" fmla="*/ 1833728 h 183372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286808" h="1833728">
                  <a:moveTo>
                    <a:pt x="8286810" y="1191501"/>
                  </a:moveTo>
                  <a:lnTo>
                    <a:pt x="4372622" y="1191501"/>
                  </a:lnTo>
                  <a:lnTo>
                    <a:pt x="4372622" y="1375296"/>
                  </a:lnTo>
                  <a:lnTo>
                    <a:pt x="4601838" y="1375296"/>
                  </a:lnTo>
                  <a:lnTo>
                    <a:pt x="4143405" y="1833727"/>
                  </a:lnTo>
                  <a:lnTo>
                    <a:pt x="3684973" y="1375296"/>
                  </a:lnTo>
                  <a:lnTo>
                    <a:pt x="3914189" y="1375296"/>
                  </a:lnTo>
                  <a:lnTo>
                    <a:pt x="3914189" y="1191501"/>
                  </a:lnTo>
                  <a:lnTo>
                    <a:pt x="0" y="1191501"/>
                  </a:lnTo>
                  <a:lnTo>
                    <a:pt x="0" y="1"/>
                  </a:lnTo>
                  <a:lnTo>
                    <a:pt x="8286810" y="1"/>
                  </a:lnTo>
                  <a:lnTo>
                    <a:pt x="8286810" y="1191501"/>
                  </a:lnTo>
                  <a:close/>
                </a:path>
              </a:pathLst>
            </a:custGeom>
            <a:solidFill>
              <a:srgbClr val="00B050"/>
            </a:solidFill>
            <a:ln w="19046">
              <a:solidFill>
                <a:srgbClr val="FFFFFF"/>
              </a:solidFill>
              <a:miter lim="800000"/>
            </a:ln>
          </p:spPr>
          <p:txBody>
            <a:bodyPr lIns="106276" tIns="106276" rIns="106276" bIns="995428" anchor="ctr" anchorCtr="1"/>
            <a:lstStyle>
              <a:lvl1pPr>
                <a:spcBef>
                  <a:spcPts val="800"/>
                </a:spcBef>
                <a:buSzPct val="100000"/>
                <a:buChar char="•"/>
                <a:defRPr sz="32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ts val="700"/>
                </a:spcBef>
                <a:buSzPct val="100000"/>
                <a:buChar char="–"/>
                <a:defRPr sz="28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ts val="600"/>
                </a:spcBef>
                <a:buSzPct val="100000"/>
                <a:buChar char="•"/>
                <a:defRPr sz="24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ts val="500"/>
                </a:spcBef>
                <a:buSzPct val="100000"/>
                <a:buChar char="–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ts val="500"/>
                </a:spcBef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SzTx/>
                <a:buFontTx/>
                <a:buNone/>
                <a:defRPr/>
              </a:pPr>
              <a:r>
                <a:rPr lang="es-CO" altLang="es-CO" sz="1495" b="1" u="sng">
                  <a:solidFill>
                    <a:srgbClr val="FFFFFF"/>
                  </a:solidFill>
                  <a:latin typeface="Corbel" panose="020B0503020204020204" pitchFamily="34" charset="0"/>
                </a:rPr>
                <a:t>EXENTOS </a:t>
              </a:r>
              <a:r>
                <a:rPr lang="es-CO" altLang="es-CO" sz="1495" b="1">
                  <a:solidFill>
                    <a:srgbClr val="FFFFFF"/>
                  </a:solidFill>
                  <a:latin typeface="Corbel" panose="020B0503020204020204" pitchFamily="34" charset="0"/>
                </a:rPr>
                <a:t>– enumeración taxativa E.T</a:t>
              </a:r>
              <a:endParaRPr lang="es-CO" altLang="es-CO" sz="1495" b="1">
                <a:solidFill>
                  <a:srgbClr val="FFFFFF"/>
                </a:solidFill>
                <a:latin typeface="Corbel" panose="020B0503020204020204" pitchFamily="34" charset="0"/>
              </a:endParaRP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spcAft>
                  <a:spcPts val="525"/>
                </a:spcAft>
                <a:buSzTx/>
                <a:buNone/>
                <a:defRPr/>
              </a:pPr>
              <a:endParaRPr lang="es-CO" altLang="es-CO" sz="1270" b="1">
                <a:solidFill>
                  <a:srgbClr val="FFFFFF"/>
                </a:solidFill>
                <a:latin typeface="Corbel" panose="020B0503020204020204" pitchFamily="34" charset="0"/>
              </a:endParaRPr>
            </a:p>
          </p:txBody>
        </p:sp>
        <p:sp>
          <p:nvSpPr>
            <p:cNvPr id="318472" name="7 Forma libre"/>
            <p:cNvSpPr>
              <a:spLocks noChangeArrowheads="1"/>
            </p:cNvSpPr>
            <p:nvPr/>
          </p:nvSpPr>
          <p:spPr bwMode="auto">
            <a:xfrm>
              <a:off x="642905" y="3745446"/>
              <a:ext cx="4142341" cy="548275"/>
            </a:xfrm>
            <a:custGeom>
              <a:avLst/>
              <a:gdLst>
                <a:gd name="T0" fmla="*/ 2071453 w 4143404"/>
                <a:gd name="T1" fmla="*/ 0 h 548284"/>
                <a:gd name="T2" fmla="*/ 4142906 w 4143404"/>
                <a:gd name="T3" fmla="*/ 274142 h 548284"/>
                <a:gd name="T4" fmla="*/ 2071453 w 4143404"/>
                <a:gd name="T5" fmla="*/ 548035 h 548284"/>
                <a:gd name="T6" fmla="*/ 0 w 4143404"/>
                <a:gd name="T7" fmla="*/ 274142 h 548284"/>
                <a:gd name="T8" fmla="*/ 0 w 4143404"/>
                <a:gd name="T9" fmla="*/ 0 h 548284"/>
                <a:gd name="T10" fmla="*/ 4142906 w 4143404"/>
                <a:gd name="T11" fmla="*/ 0 h 548284"/>
                <a:gd name="T12" fmla="*/ 4142906 w 4143404"/>
                <a:gd name="T13" fmla="*/ 548035 h 548284"/>
                <a:gd name="T14" fmla="*/ 0 w 4143404"/>
                <a:gd name="T15" fmla="*/ 548035 h 548284"/>
                <a:gd name="T16" fmla="*/ 0 w 4143404"/>
                <a:gd name="T17" fmla="*/ 0 h 548284"/>
                <a:gd name="T18" fmla="*/ 17694720 60000 65536"/>
                <a:gd name="T19" fmla="*/ 0 60000 65536"/>
                <a:gd name="T20" fmla="*/ 5898240 60000 65536"/>
                <a:gd name="T21" fmla="*/ 1179648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43404"/>
                <a:gd name="T28" fmla="*/ 0 h 548284"/>
                <a:gd name="T29" fmla="*/ 4143404 w 4143404"/>
                <a:gd name="T30" fmla="*/ 548284 h 54828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43404" h="548284">
                  <a:moveTo>
                    <a:pt x="0" y="0"/>
                  </a:moveTo>
                  <a:lnTo>
                    <a:pt x="4143405" y="0"/>
                  </a:lnTo>
                  <a:lnTo>
                    <a:pt x="4143405" y="548284"/>
                  </a:lnTo>
                  <a:lnTo>
                    <a:pt x="0" y="548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99">
                <a:alpha val="90195"/>
              </a:srgbClr>
            </a:solidFill>
            <a:ln w="19046">
              <a:solidFill>
                <a:srgbClr val="D0D8E8">
                  <a:alpha val="90195"/>
                </a:srgbClr>
              </a:solidFill>
              <a:miter lim="800000"/>
            </a:ln>
          </p:spPr>
          <p:txBody>
            <a:bodyPr lIns="85015" tIns="15180" rIns="85015" bIns="15180" anchor="ctr"/>
            <a:lstStyle>
              <a:lvl1pPr defTabSz="711200">
                <a:spcBef>
                  <a:spcPts val="800"/>
                </a:spcBef>
                <a:buSzPct val="100000"/>
                <a:buChar char="•"/>
                <a:defRPr sz="32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1pPr>
              <a:lvl2pPr marL="742950" indent="-285750" defTabSz="711200">
                <a:spcBef>
                  <a:spcPts val="700"/>
                </a:spcBef>
                <a:buSzPct val="100000"/>
                <a:buChar char="–"/>
                <a:defRPr sz="28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2pPr>
              <a:lvl3pPr marL="1143000" indent="-228600" defTabSz="711200">
                <a:spcBef>
                  <a:spcPts val="600"/>
                </a:spcBef>
                <a:buSzPct val="100000"/>
                <a:buChar char="•"/>
                <a:defRPr sz="24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3pPr>
              <a:lvl4pPr marL="1600200" indent="-228600" defTabSz="711200">
                <a:spcBef>
                  <a:spcPts val="500"/>
                </a:spcBef>
                <a:buSzPct val="100000"/>
                <a:buChar char="–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4pPr>
              <a:lvl5pPr marL="2057400" indent="-228600" defTabSz="711200">
                <a:spcBef>
                  <a:spcPts val="500"/>
                </a:spcBef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5pPr>
              <a:lvl6pPr marL="2514600" indent="-228600" defTabSz="7112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6pPr>
              <a:lvl7pPr marL="2971800" indent="-228600" defTabSz="7112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7pPr>
              <a:lvl8pPr marL="3429000" indent="-228600" defTabSz="7112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8pPr>
              <a:lvl9pPr marL="3886200" indent="-228600" defTabSz="7112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spcAft>
                  <a:spcPts val="525"/>
                </a:spcAft>
                <a:buSzTx/>
                <a:buNone/>
                <a:defRPr/>
              </a:pPr>
              <a:r>
                <a:rPr lang="es-CO" altLang="es-CO" sz="1195" b="1">
                  <a:solidFill>
                    <a:srgbClr val="FFFFFF"/>
                  </a:solidFill>
                  <a:latin typeface="Corbel" panose="020B0503020204020204" pitchFamily="34" charset="0"/>
                </a:rPr>
                <a:t>Causan impuesto a tarifa 0%.</a:t>
              </a:r>
              <a:endParaRPr lang="es-CO" altLang="es-CO" sz="1195" b="1">
                <a:solidFill>
                  <a:srgbClr val="FFFFFF"/>
                </a:solidFill>
                <a:latin typeface="Corbel" panose="020B0503020204020204" pitchFamily="34" charset="0"/>
              </a:endParaRPr>
            </a:p>
          </p:txBody>
        </p:sp>
        <p:sp>
          <p:nvSpPr>
            <p:cNvPr id="318473" name="8 Forma libre"/>
            <p:cNvSpPr>
              <a:spLocks noChangeArrowheads="1"/>
            </p:cNvSpPr>
            <p:nvPr/>
          </p:nvSpPr>
          <p:spPr bwMode="auto">
            <a:xfrm>
              <a:off x="4787378" y="3745446"/>
              <a:ext cx="4142341" cy="548275"/>
            </a:xfrm>
            <a:custGeom>
              <a:avLst/>
              <a:gdLst>
                <a:gd name="T0" fmla="*/ 2071453 w 4143404"/>
                <a:gd name="T1" fmla="*/ 0 h 548284"/>
                <a:gd name="T2" fmla="*/ 4142906 w 4143404"/>
                <a:gd name="T3" fmla="*/ 274142 h 548284"/>
                <a:gd name="T4" fmla="*/ 2071453 w 4143404"/>
                <a:gd name="T5" fmla="*/ 548035 h 548284"/>
                <a:gd name="T6" fmla="*/ 0 w 4143404"/>
                <a:gd name="T7" fmla="*/ 274142 h 548284"/>
                <a:gd name="T8" fmla="*/ 0 w 4143404"/>
                <a:gd name="T9" fmla="*/ 0 h 548284"/>
                <a:gd name="T10" fmla="*/ 4142906 w 4143404"/>
                <a:gd name="T11" fmla="*/ 0 h 548284"/>
                <a:gd name="T12" fmla="*/ 4142906 w 4143404"/>
                <a:gd name="T13" fmla="*/ 548035 h 548284"/>
                <a:gd name="T14" fmla="*/ 0 w 4143404"/>
                <a:gd name="T15" fmla="*/ 548035 h 548284"/>
                <a:gd name="T16" fmla="*/ 0 w 4143404"/>
                <a:gd name="T17" fmla="*/ 0 h 548284"/>
                <a:gd name="T18" fmla="*/ 17694720 60000 65536"/>
                <a:gd name="T19" fmla="*/ 0 60000 65536"/>
                <a:gd name="T20" fmla="*/ 5898240 60000 65536"/>
                <a:gd name="T21" fmla="*/ 1179648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43404"/>
                <a:gd name="T28" fmla="*/ 0 h 548284"/>
                <a:gd name="T29" fmla="*/ 4143404 w 4143404"/>
                <a:gd name="T30" fmla="*/ 548284 h 54828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43404" h="548284">
                  <a:moveTo>
                    <a:pt x="0" y="0"/>
                  </a:moveTo>
                  <a:lnTo>
                    <a:pt x="4143405" y="0"/>
                  </a:lnTo>
                  <a:lnTo>
                    <a:pt x="4143405" y="548284"/>
                  </a:lnTo>
                  <a:lnTo>
                    <a:pt x="0" y="548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3399">
                <a:alpha val="90195"/>
              </a:srgbClr>
            </a:solidFill>
            <a:ln w="19046">
              <a:solidFill>
                <a:srgbClr val="D0D8E8">
                  <a:alpha val="90195"/>
                </a:srgbClr>
              </a:solidFill>
              <a:miter lim="800000"/>
            </a:ln>
          </p:spPr>
          <p:txBody>
            <a:bodyPr lIns="63761" tIns="11389" rIns="63761" bIns="11389" anchor="ctr"/>
            <a:lstStyle>
              <a:lvl1pPr defTabSz="532130">
                <a:spcBef>
                  <a:spcPts val="800"/>
                </a:spcBef>
                <a:buSzPct val="100000"/>
                <a:buChar char="•"/>
                <a:defRPr sz="32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1pPr>
              <a:lvl2pPr marL="742950" indent="-285750" defTabSz="532130">
                <a:spcBef>
                  <a:spcPts val="700"/>
                </a:spcBef>
                <a:buSzPct val="100000"/>
                <a:buChar char="–"/>
                <a:defRPr sz="28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2pPr>
              <a:lvl3pPr marL="1143000" indent="-228600" defTabSz="532130">
                <a:spcBef>
                  <a:spcPts val="600"/>
                </a:spcBef>
                <a:buSzPct val="100000"/>
                <a:buChar char="•"/>
                <a:defRPr sz="24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3pPr>
              <a:lvl4pPr marL="1600200" indent="-228600" defTabSz="532130">
                <a:spcBef>
                  <a:spcPts val="500"/>
                </a:spcBef>
                <a:buSzPct val="100000"/>
                <a:buChar char="–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4pPr>
              <a:lvl5pPr marL="2057400" indent="-228600" defTabSz="532130">
                <a:spcBef>
                  <a:spcPts val="500"/>
                </a:spcBef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5pPr>
              <a:lvl6pPr marL="2514600" indent="-228600" defTabSz="5321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6pPr>
              <a:lvl7pPr marL="2971800" indent="-228600" defTabSz="5321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7pPr>
              <a:lvl8pPr marL="3429000" indent="-228600" defTabSz="5321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8pPr>
              <a:lvl9pPr marL="3886200" indent="-228600" defTabSz="5321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9pPr>
            </a:lstStyle>
            <a:p>
              <a:pPr algn="just">
                <a:lnSpc>
                  <a:spcPct val="90000"/>
                </a:lnSpc>
                <a:spcBef>
                  <a:spcPct val="0"/>
                </a:spcBef>
                <a:spcAft>
                  <a:spcPts val="375"/>
                </a:spcAft>
                <a:buSzTx/>
                <a:buNone/>
                <a:defRPr/>
              </a:pPr>
              <a:r>
                <a:rPr lang="es-CO" altLang="es-CO" sz="895" b="1">
                  <a:solidFill>
                    <a:srgbClr val="FFFFFF"/>
                  </a:solidFill>
                  <a:latin typeface="Corbel" panose="020B0503020204020204" pitchFamily="34" charset="0"/>
                </a:rPr>
                <a:t>Productores y exportadores son responsables del IVA y pueden solicitar el Impuesto pagado como descuento o devolución.</a:t>
              </a:r>
              <a:endParaRPr lang="es-CO" altLang="es-CO" sz="895" b="1">
                <a:solidFill>
                  <a:srgbClr val="FFFFFF"/>
                </a:solidFill>
                <a:latin typeface="Corbel" panose="020B0503020204020204" pitchFamily="34" charset="0"/>
              </a:endParaRPr>
            </a:p>
          </p:txBody>
        </p:sp>
        <p:sp>
          <p:nvSpPr>
            <p:cNvPr id="318474" name="9 Forma libre"/>
            <p:cNvSpPr>
              <a:spLocks noChangeArrowheads="1"/>
            </p:cNvSpPr>
            <p:nvPr/>
          </p:nvSpPr>
          <p:spPr bwMode="auto">
            <a:xfrm>
              <a:off x="642905" y="1286707"/>
              <a:ext cx="8286814" cy="1833960"/>
            </a:xfrm>
            <a:custGeom>
              <a:avLst/>
              <a:gdLst>
                <a:gd name="T0" fmla="*/ 4142906 w 8286808"/>
                <a:gd name="T1" fmla="*/ 0 h 1833728"/>
                <a:gd name="T2" fmla="*/ 8285812 w 8286808"/>
                <a:gd name="T3" fmla="*/ 916864 h 1833728"/>
                <a:gd name="T4" fmla="*/ 4142906 w 8286808"/>
                <a:gd name="T5" fmla="*/ 1833728 h 1833728"/>
                <a:gd name="T6" fmla="*/ 0 w 8286808"/>
                <a:gd name="T7" fmla="*/ 916864 h 1833728"/>
                <a:gd name="T8" fmla="*/ 0 w 8286808"/>
                <a:gd name="T9" fmla="*/ 642227 h 1833728"/>
                <a:gd name="T10" fmla="*/ 3913690 w 8286808"/>
                <a:gd name="T11" fmla="*/ 642227 h 1833728"/>
                <a:gd name="T12" fmla="*/ 3913690 w 8286808"/>
                <a:gd name="T13" fmla="*/ 458432 h 1833728"/>
                <a:gd name="T14" fmla="*/ 3684474 w 8286808"/>
                <a:gd name="T15" fmla="*/ 458432 h 1833728"/>
                <a:gd name="T16" fmla="*/ 4142906 w 8286808"/>
                <a:gd name="T17" fmla="*/ 0 h 1833728"/>
                <a:gd name="T18" fmla="*/ 4601305 w 8286808"/>
                <a:gd name="T19" fmla="*/ 458432 h 1833728"/>
                <a:gd name="T20" fmla="*/ 4372089 w 8286808"/>
                <a:gd name="T21" fmla="*/ 458432 h 1833728"/>
                <a:gd name="T22" fmla="*/ 4372089 w 8286808"/>
                <a:gd name="T23" fmla="*/ 642227 h 1833728"/>
                <a:gd name="T24" fmla="*/ 8285812 w 8286808"/>
                <a:gd name="T25" fmla="*/ 642227 h 1833728"/>
                <a:gd name="T26" fmla="*/ 8285812 w 8286808"/>
                <a:gd name="T27" fmla="*/ 1833728 h 1833728"/>
                <a:gd name="T28" fmla="*/ 0 w 8286808"/>
                <a:gd name="T29" fmla="*/ 1833728 h 1833728"/>
                <a:gd name="T30" fmla="*/ 0 w 8286808"/>
                <a:gd name="T31" fmla="*/ 642227 h 1833728"/>
                <a:gd name="T32" fmla="*/ 17694720 60000 65536"/>
                <a:gd name="T33" fmla="*/ 0 60000 65536"/>
                <a:gd name="T34" fmla="*/ 5898240 60000 65536"/>
                <a:gd name="T35" fmla="*/ 1179648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286808"/>
                <a:gd name="T49" fmla="*/ 0 h 1833728"/>
                <a:gd name="T50" fmla="*/ 8286808 w 8286808"/>
                <a:gd name="T51" fmla="*/ 1833728 h 183372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286808" h="1833728">
                  <a:moveTo>
                    <a:pt x="8286810" y="1191501"/>
                  </a:moveTo>
                  <a:lnTo>
                    <a:pt x="4372622" y="1191501"/>
                  </a:lnTo>
                  <a:lnTo>
                    <a:pt x="4372622" y="1375296"/>
                  </a:lnTo>
                  <a:lnTo>
                    <a:pt x="4601838" y="1375296"/>
                  </a:lnTo>
                  <a:lnTo>
                    <a:pt x="4143405" y="1833727"/>
                  </a:lnTo>
                  <a:lnTo>
                    <a:pt x="3684973" y="1375296"/>
                  </a:lnTo>
                  <a:lnTo>
                    <a:pt x="3914189" y="1375296"/>
                  </a:lnTo>
                  <a:lnTo>
                    <a:pt x="3914189" y="1191501"/>
                  </a:lnTo>
                  <a:lnTo>
                    <a:pt x="0" y="1191501"/>
                  </a:lnTo>
                  <a:lnTo>
                    <a:pt x="0" y="1"/>
                  </a:lnTo>
                  <a:lnTo>
                    <a:pt x="8286810" y="1"/>
                  </a:lnTo>
                  <a:lnTo>
                    <a:pt x="8286810" y="1191501"/>
                  </a:lnTo>
                  <a:close/>
                </a:path>
              </a:pathLst>
            </a:custGeom>
            <a:solidFill>
              <a:srgbClr val="FF3399"/>
            </a:solidFill>
            <a:ln w="19046">
              <a:solidFill>
                <a:srgbClr val="FFFFFF"/>
              </a:solidFill>
              <a:miter lim="800000"/>
            </a:ln>
          </p:spPr>
          <p:txBody>
            <a:bodyPr lIns="106276" tIns="106276" rIns="106276" bIns="995428" anchor="ctr" anchorCtr="1"/>
            <a:lstStyle>
              <a:lvl1pPr defTabSz="887730">
                <a:spcBef>
                  <a:spcPts val="800"/>
                </a:spcBef>
                <a:buSzPct val="100000"/>
                <a:buChar char="•"/>
                <a:defRPr sz="32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1pPr>
              <a:lvl2pPr marL="742950" indent="-285750" defTabSz="887730">
                <a:spcBef>
                  <a:spcPts val="700"/>
                </a:spcBef>
                <a:buSzPct val="100000"/>
                <a:buChar char="–"/>
                <a:defRPr sz="28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2pPr>
              <a:lvl3pPr marL="1143000" indent="-228600" defTabSz="887730">
                <a:spcBef>
                  <a:spcPts val="600"/>
                </a:spcBef>
                <a:buSzPct val="100000"/>
                <a:buChar char="•"/>
                <a:defRPr sz="24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3pPr>
              <a:lvl4pPr marL="1600200" indent="-228600" defTabSz="887730">
                <a:spcBef>
                  <a:spcPts val="500"/>
                </a:spcBef>
                <a:buSzPct val="100000"/>
                <a:buChar char="–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4pPr>
              <a:lvl5pPr marL="2057400" indent="-228600" defTabSz="887730">
                <a:spcBef>
                  <a:spcPts val="500"/>
                </a:spcBef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5pPr>
              <a:lvl6pPr marL="2514600" indent="-228600" defTabSz="8877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6pPr>
              <a:lvl7pPr marL="2971800" indent="-228600" defTabSz="8877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7pPr>
              <a:lvl8pPr marL="3429000" indent="-228600" defTabSz="8877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8pPr>
              <a:lvl9pPr marL="3886200" indent="-228600" defTabSz="88773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spcAft>
                  <a:spcPts val="600"/>
                </a:spcAft>
                <a:buSzTx/>
                <a:buNone/>
                <a:defRPr/>
              </a:pPr>
              <a:r>
                <a:rPr lang="es-CO" altLang="es-CO" sz="1495" b="1" u="sng">
                  <a:solidFill>
                    <a:srgbClr val="FFFFFF"/>
                  </a:solidFill>
                  <a:latin typeface="Corbel" panose="020B0503020204020204" pitchFamily="34" charset="0"/>
                </a:rPr>
                <a:t>GRAVADOS - </a:t>
              </a:r>
              <a:r>
                <a:rPr lang="es-ES" altLang="es-CO" sz="1495" b="1">
                  <a:solidFill>
                    <a:srgbClr val="FFFFFF"/>
                  </a:solidFill>
                  <a:latin typeface="Corbel" panose="020B0503020204020204" pitchFamily="34" charset="0"/>
                  <a:ea typeface="MS PGothic" panose="020B0600070205080204" charset="-128"/>
                </a:rPr>
                <a:t>REGLA GENERAL: Todos los bienes están gravados.</a:t>
              </a:r>
              <a:endParaRPr lang="es-CO" altLang="es-CO" sz="1270" b="1" u="sng">
                <a:solidFill>
                  <a:srgbClr val="FFFFFF"/>
                </a:solidFill>
                <a:latin typeface="Corbel" panose="020B0503020204020204" pitchFamily="34" charset="0"/>
              </a:endParaRPr>
            </a:p>
          </p:txBody>
        </p:sp>
        <p:sp>
          <p:nvSpPr>
            <p:cNvPr id="318475" name="10 Forma libre"/>
            <p:cNvSpPr>
              <a:spLocks noChangeArrowheads="1"/>
            </p:cNvSpPr>
            <p:nvPr/>
          </p:nvSpPr>
          <p:spPr bwMode="auto">
            <a:xfrm>
              <a:off x="642905" y="1930612"/>
              <a:ext cx="8286814" cy="548275"/>
            </a:xfrm>
            <a:custGeom>
              <a:avLst/>
              <a:gdLst>
                <a:gd name="T0" fmla="*/ 4142906 w 8286808"/>
                <a:gd name="T1" fmla="*/ 0 h 548284"/>
                <a:gd name="T2" fmla="*/ 8285812 w 8286808"/>
                <a:gd name="T3" fmla="*/ 274142 h 548284"/>
                <a:gd name="T4" fmla="*/ 4142906 w 8286808"/>
                <a:gd name="T5" fmla="*/ 548035 h 548284"/>
                <a:gd name="T6" fmla="*/ 0 w 8286808"/>
                <a:gd name="T7" fmla="*/ 274142 h 548284"/>
                <a:gd name="T8" fmla="*/ 0 w 8286808"/>
                <a:gd name="T9" fmla="*/ 0 h 548284"/>
                <a:gd name="T10" fmla="*/ 8285812 w 8286808"/>
                <a:gd name="T11" fmla="*/ 0 h 548284"/>
                <a:gd name="T12" fmla="*/ 8285812 w 8286808"/>
                <a:gd name="T13" fmla="*/ 548035 h 548284"/>
                <a:gd name="T14" fmla="*/ 0 w 8286808"/>
                <a:gd name="T15" fmla="*/ 548035 h 548284"/>
                <a:gd name="T16" fmla="*/ 0 w 8286808"/>
                <a:gd name="T17" fmla="*/ 0 h 548284"/>
                <a:gd name="T18" fmla="*/ 17694720 60000 65536"/>
                <a:gd name="T19" fmla="*/ 0 60000 65536"/>
                <a:gd name="T20" fmla="*/ 5898240 60000 65536"/>
                <a:gd name="T21" fmla="*/ 1179648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286808"/>
                <a:gd name="T28" fmla="*/ 0 h 548284"/>
                <a:gd name="T29" fmla="*/ 8286808 w 8286808"/>
                <a:gd name="T30" fmla="*/ 548284 h 54828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286808" h="548284">
                  <a:moveTo>
                    <a:pt x="0" y="0"/>
                  </a:moveTo>
                  <a:lnTo>
                    <a:pt x="8286810" y="0"/>
                  </a:lnTo>
                  <a:lnTo>
                    <a:pt x="8286810" y="548284"/>
                  </a:lnTo>
                  <a:lnTo>
                    <a:pt x="0" y="548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30A0">
                <a:alpha val="90195"/>
              </a:srgbClr>
            </a:solidFill>
            <a:ln w="19046">
              <a:solidFill>
                <a:srgbClr val="D0D8E8">
                  <a:alpha val="90195"/>
                </a:srgbClr>
              </a:solidFill>
              <a:miter lim="800000"/>
            </a:ln>
          </p:spPr>
          <p:txBody>
            <a:bodyPr lIns="95645" tIns="17080" rIns="95645" bIns="17080" anchor="ctr"/>
            <a:lstStyle>
              <a:lvl1pPr defTabSz="800100">
                <a:spcBef>
                  <a:spcPts val="800"/>
                </a:spcBef>
                <a:buSzPct val="100000"/>
                <a:buChar char="•"/>
                <a:defRPr sz="32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1pPr>
              <a:lvl2pPr marL="742950" indent="-285750" defTabSz="800100">
                <a:spcBef>
                  <a:spcPts val="700"/>
                </a:spcBef>
                <a:buSzPct val="100000"/>
                <a:buChar char="–"/>
                <a:defRPr sz="28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2pPr>
              <a:lvl3pPr marL="1143000" indent="-228600" defTabSz="800100">
                <a:spcBef>
                  <a:spcPts val="600"/>
                </a:spcBef>
                <a:buSzPct val="100000"/>
                <a:buChar char="•"/>
                <a:defRPr sz="24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3pPr>
              <a:lvl4pPr marL="1600200" indent="-228600" defTabSz="800100">
                <a:spcBef>
                  <a:spcPts val="500"/>
                </a:spcBef>
                <a:buSzPct val="100000"/>
                <a:buChar char="–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4pPr>
              <a:lvl5pPr marL="2057400" indent="-228600" defTabSz="800100">
                <a:spcBef>
                  <a:spcPts val="500"/>
                </a:spcBef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5pPr>
              <a:lvl6pPr marL="2514600" indent="-228600" defTabSz="8001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6pPr>
              <a:lvl7pPr marL="2971800" indent="-228600" defTabSz="8001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7pPr>
              <a:lvl8pPr marL="3429000" indent="-228600" defTabSz="8001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8pPr>
              <a:lvl9pPr marL="3886200" indent="-228600" defTabSz="800100" eaLnBrk="0" fontAlgn="base" hangingPunct="0">
                <a:spcBef>
                  <a:spcPts val="500"/>
                </a:spcBef>
                <a:spcAft>
                  <a:spcPct val="0"/>
                </a:spcAft>
                <a:buSzPct val="100000"/>
                <a:buChar char="»"/>
                <a:defRPr sz="2000">
                  <a:solidFill>
                    <a:srgbClr val="000000"/>
                  </a:solidFill>
                  <a:latin typeface="Times New Roman" panose="02020603050405020304" pitchFamily="18" charset="0"/>
                </a:defRPr>
              </a:lvl9pPr>
            </a:lstStyle>
            <a:p>
              <a:pPr algn="just">
                <a:lnSpc>
                  <a:spcPct val="90000"/>
                </a:lnSpc>
                <a:spcBef>
                  <a:spcPct val="0"/>
                </a:spcBef>
                <a:spcAft>
                  <a:spcPts val="600"/>
                </a:spcAft>
                <a:buSzTx/>
                <a:buNone/>
                <a:defRPr/>
              </a:pPr>
              <a:r>
                <a:rPr lang="es-CO" altLang="es-CO" sz="1345" b="1">
                  <a:solidFill>
                    <a:srgbClr val="FFFFFF"/>
                  </a:solidFill>
                  <a:latin typeface="Corbel" panose="020B0503020204020204" pitchFamily="34" charset="0"/>
                </a:rPr>
                <a:t>Aquellos que causan el impuesto a una tarifa general (19%)</a:t>
              </a:r>
              <a:endParaRPr lang="es-CO" altLang="es-CO" sz="1345" b="1">
                <a:solidFill>
                  <a:srgbClr val="FFFFFF"/>
                </a:solidFill>
                <a:latin typeface="Corbel" panose="020B0503020204020204" pitchFamily="34" charset="0"/>
              </a:endParaRPr>
            </a:p>
          </p:txBody>
        </p:sp>
      </p:grpSp>
    </p:spTree>
  </p:cSld>
  <p:clrMapOvr>
    <a:masterClrMapping/>
  </p:clrMapOvr>
  <p:transition spd="slow"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4445001" y="5462590"/>
            <a:ext cx="3403600" cy="552139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s-MX" sz="2990" b="1" dirty="0">
                <a:latin typeface="Arial" panose="020B0604020202020204" pitchFamily="34" charset="0"/>
              </a:rPr>
              <a:t>TARIFAS</a:t>
            </a:r>
            <a:endParaRPr lang="es-MX" sz="2990" i="1" dirty="0">
              <a:latin typeface="Arial" panose="020B0604020202020204" pitchFamily="34" charset="0"/>
            </a:endParaRPr>
          </a:p>
        </p:txBody>
      </p:sp>
      <p:pic>
        <p:nvPicPr>
          <p:cNvPr id="234499" name="Picture 124" descr="Resultado de imagen para TARIFAS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2401" y="866776"/>
            <a:ext cx="6807200" cy="4595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brir llave 1"/>
          <p:cNvSpPr/>
          <p:nvPr/>
        </p:nvSpPr>
        <p:spPr>
          <a:xfrm>
            <a:off x="3881439" y="1273175"/>
            <a:ext cx="114300" cy="4325939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0515" name="CuadroTexto 2"/>
          <p:cNvSpPr txBox="1">
            <a:spLocks noChangeArrowheads="1"/>
          </p:cNvSpPr>
          <p:nvPr/>
        </p:nvSpPr>
        <p:spPr bwMode="auto">
          <a:xfrm>
            <a:off x="2784477" y="3030539"/>
            <a:ext cx="973137" cy="4601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195">
                <a:solidFill>
                  <a:schemeClr val="tx1"/>
                </a:solidFill>
                <a:latin typeface="Tahoma" panose="020B0604030504040204" pitchFamily="34" charset="0"/>
              </a:rPr>
              <a:t> BIENES Y SERVICIOS</a:t>
            </a:r>
            <a:endParaRPr lang="es-CO" altLang="es-CO" sz="119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320516" name="CuadroTexto 2"/>
          <p:cNvSpPr txBox="1">
            <a:spLocks noChangeArrowheads="1"/>
          </p:cNvSpPr>
          <p:nvPr/>
        </p:nvSpPr>
        <p:spPr bwMode="auto">
          <a:xfrm>
            <a:off x="4032251" y="1317626"/>
            <a:ext cx="1917700" cy="423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1GRAVADOS.  TODOS LOS PRODUCTOS Y SERVICIOS SE ENTIENDEN GRAVADOS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2 EXCLUIDOS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NO SON RESPONSABLES DEL IVA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3 EXENTOS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RESPONSABLES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GRAVADOS CON TARIFA 0%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6" name="Abrir corchete 5"/>
          <p:cNvSpPr/>
          <p:nvPr/>
        </p:nvSpPr>
        <p:spPr>
          <a:xfrm>
            <a:off x="5937251" y="1150939"/>
            <a:ext cx="49212" cy="1025525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0518" name="CuadroTexto 6"/>
          <p:cNvSpPr txBox="1">
            <a:spLocks noChangeArrowheads="1"/>
          </p:cNvSpPr>
          <p:nvPr/>
        </p:nvSpPr>
        <p:spPr bwMode="auto">
          <a:xfrm>
            <a:off x="5937253" y="1146175"/>
            <a:ext cx="3101975" cy="713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5% ESPECIAL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19%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4" name="Abrir corchete 3"/>
          <p:cNvSpPr/>
          <p:nvPr/>
        </p:nvSpPr>
        <p:spPr>
          <a:xfrm>
            <a:off x="5908677" y="2349500"/>
            <a:ext cx="77787" cy="1785939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0520" name="CuadroTexto 4"/>
          <p:cNvSpPr txBox="1">
            <a:spLocks noChangeArrowheads="1"/>
          </p:cNvSpPr>
          <p:nvPr/>
        </p:nvSpPr>
        <p:spPr bwMode="auto">
          <a:xfrm>
            <a:off x="5864228" y="2540002"/>
            <a:ext cx="998537" cy="1541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SERVICIOS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 b="1">
                <a:solidFill>
                  <a:schemeClr val="tx1"/>
                </a:solidFill>
                <a:latin typeface="Tahoma" panose="020B0604030504040204" pitchFamily="34" charset="0"/>
              </a:rPr>
              <a:t>VENTAS</a:t>
            </a:r>
            <a:endParaRPr lang="es-CO" altLang="es-CO" sz="104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14" name="Flecha derecha 13"/>
          <p:cNvSpPr/>
          <p:nvPr/>
        </p:nvSpPr>
        <p:spPr>
          <a:xfrm>
            <a:off x="6872290" y="2457451"/>
            <a:ext cx="627063" cy="509588"/>
          </a:xfrm>
          <a:prstGeom prst="rightArrow">
            <a:avLst>
              <a:gd name="adj1" fmla="val 50000"/>
              <a:gd name="adj2" fmla="val 3314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15" name="Flecha derecha 14"/>
          <p:cNvSpPr/>
          <p:nvPr/>
        </p:nvSpPr>
        <p:spPr>
          <a:xfrm>
            <a:off x="6862764" y="3506788"/>
            <a:ext cx="625475" cy="36512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0523" name="CuadroTexto 15"/>
          <p:cNvSpPr txBox="1">
            <a:spLocks noChangeArrowheads="1"/>
          </p:cNvSpPr>
          <p:nvPr/>
        </p:nvSpPr>
        <p:spPr bwMode="auto">
          <a:xfrm>
            <a:off x="7513639" y="3328989"/>
            <a:ext cx="1194558" cy="506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ART  424 E.T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320524" name="CuadroTexto 16"/>
          <p:cNvSpPr txBox="1">
            <a:spLocks noChangeArrowheads="1"/>
          </p:cNvSpPr>
          <p:nvPr/>
        </p:nvSpPr>
        <p:spPr bwMode="auto">
          <a:xfrm>
            <a:off x="7575551" y="2393951"/>
            <a:ext cx="1731963" cy="299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ART 476 E.T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5" name="Abrir corchete 4"/>
          <p:cNvSpPr/>
          <p:nvPr/>
        </p:nvSpPr>
        <p:spPr>
          <a:xfrm>
            <a:off x="5907089" y="4406901"/>
            <a:ext cx="55563" cy="682625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0526" name="CuadroTexto 7"/>
          <p:cNvSpPr txBox="1">
            <a:spLocks noChangeArrowheads="1"/>
          </p:cNvSpPr>
          <p:nvPr/>
        </p:nvSpPr>
        <p:spPr bwMode="auto">
          <a:xfrm>
            <a:off x="5962653" y="4497389"/>
            <a:ext cx="3076575" cy="10125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495">
                <a:solidFill>
                  <a:schemeClr val="tx1"/>
                </a:solidFill>
                <a:latin typeface="Tahoma" panose="020B0604030504040204" pitchFamily="34" charset="0"/>
              </a:rPr>
              <a:t>ESTAN EXPRESAMANTE SEÑALADOS EN ART 477, 479, 481</a:t>
            </a:r>
            <a:endParaRPr lang="es-CO" altLang="es-CO" sz="149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495">
                <a:solidFill>
                  <a:schemeClr val="tx1"/>
                </a:solidFill>
                <a:latin typeface="Tahoma" panose="020B0604030504040204" pitchFamily="34" charset="0"/>
              </a:rPr>
              <a:t>TARIFA 0%</a:t>
            </a:r>
            <a:endParaRPr lang="es-CO" altLang="es-CO" sz="149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brir llave 1"/>
          <p:cNvSpPr/>
          <p:nvPr/>
        </p:nvSpPr>
        <p:spPr>
          <a:xfrm>
            <a:off x="3881439" y="1273175"/>
            <a:ext cx="114300" cy="4325939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3587" name="CuadroTexto 2"/>
          <p:cNvSpPr txBox="1">
            <a:spLocks noChangeArrowheads="1"/>
          </p:cNvSpPr>
          <p:nvPr/>
        </p:nvSpPr>
        <p:spPr bwMode="auto">
          <a:xfrm>
            <a:off x="2692401" y="3030540"/>
            <a:ext cx="1296987" cy="27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195">
                <a:solidFill>
                  <a:schemeClr val="tx1"/>
                </a:solidFill>
                <a:latin typeface="Tahoma" panose="020B0604030504040204" pitchFamily="34" charset="0"/>
              </a:rPr>
              <a:t> </a:t>
            </a:r>
            <a:r>
              <a:rPr lang="es-CO" altLang="es-CO" sz="1195" b="1">
                <a:solidFill>
                  <a:schemeClr val="tx1"/>
                </a:solidFill>
                <a:latin typeface="Tahoma" panose="020B0604030504040204" pitchFamily="34" charset="0"/>
              </a:rPr>
              <a:t>TARIFAS</a:t>
            </a:r>
            <a:endParaRPr lang="es-CO" altLang="es-CO" sz="119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323588" name="CuadroTexto 2"/>
          <p:cNvSpPr txBox="1">
            <a:spLocks noChangeArrowheads="1"/>
          </p:cNvSpPr>
          <p:nvPr/>
        </p:nvSpPr>
        <p:spPr bwMode="auto">
          <a:xfrm>
            <a:off x="4032251" y="1317625"/>
            <a:ext cx="1917700" cy="506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.   GENERAL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6" name="Abrir corchete 5"/>
          <p:cNvSpPr/>
          <p:nvPr/>
        </p:nvSpPr>
        <p:spPr>
          <a:xfrm>
            <a:off x="5937251" y="1150939"/>
            <a:ext cx="49212" cy="1025525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3590" name="CuadroTexto 6"/>
          <p:cNvSpPr txBox="1">
            <a:spLocks noChangeArrowheads="1"/>
          </p:cNvSpPr>
          <p:nvPr/>
        </p:nvSpPr>
        <p:spPr bwMode="auto">
          <a:xfrm>
            <a:off x="5937253" y="1146175"/>
            <a:ext cx="3101975" cy="713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19%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323591" name="CuadroTexto 7"/>
          <p:cNvSpPr txBox="1">
            <a:spLocks noChangeArrowheads="1"/>
          </p:cNvSpPr>
          <p:nvPr/>
        </p:nvSpPr>
        <p:spPr bwMode="auto">
          <a:xfrm>
            <a:off x="4103688" y="2176463"/>
            <a:ext cx="1651000" cy="3817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ESPECIAL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EXENTOS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 algn="just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 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4" name="Abrir corchete 3"/>
          <p:cNvSpPr/>
          <p:nvPr/>
        </p:nvSpPr>
        <p:spPr>
          <a:xfrm>
            <a:off x="5908677" y="2349500"/>
            <a:ext cx="77787" cy="1785939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3593" name="CuadroTexto 4"/>
          <p:cNvSpPr txBox="1">
            <a:spLocks noChangeArrowheads="1"/>
          </p:cNvSpPr>
          <p:nvPr/>
        </p:nvSpPr>
        <p:spPr bwMode="auto">
          <a:xfrm>
            <a:off x="5864228" y="2540002"/>
            <a:ext cx="998537" cy="15411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SERVICIOS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 b="1">
                <a:solidFill>
                  <a:schemeClr val="tx1"/>
                </a:solidFill>
                <a:latin typeface="Tahoma" panose="020B0604030504040204" pitchFamily="34" charset="0"/>
              </a:rPr>
              <a:t>VENTAS</a:t>
            </a:r>
            <a:endParaRPr lang="es-CO" altLang="es-CO" sz="104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14" name="Flecha derecha 13"/>
          <p:cNvSpPr/>
          <p:nvPr/>
        </p:nvSpPr>
        <p:spPr>
          <a:xfrm>
            <a:off x="6872290" y="2457451"/>
            <a:ext cx="627063" cy="509588"/>
          </a:xfrm>
          <a:prstGeom prst="rightArrow">
            <a:avLst>
              <a:gd name="adj1" fmla="val 50000"/>
              <a:gd name="adj2" fmla="val 3314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15" name="Flecha derecha 14"/>
          <p:cNvSpPr/>
          <p:nvPr/>
        </p:nvSpPr>
        <p:spPr>
          <a:xfrm>
            <a:off x="6862764" y="3506788"/>
            <a:ext cx="625475" cy="36512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3596" name="CuadroTexto 15"/>
          <p:cNvSpPr txBox="1">
            <a:spLocks noChangeArrowheads="1"/>
          </p:cNvSpPr>
          <p:nvPr/>
        </p:nvSpPr>
        <p:spPr bwMode="auto">
          <a:xfrm>
            <a:off x="7918453" y="3857626"/>
            <a:ext cx="184731" cy="299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323597" name="CuadroTexto 16"/>
          <p:cNvSpPr txBox="1">
            <a:spLocks noChangeArrowheads="1"/>
          </p:cNvSpPr>
          <p:nvPr/>
        </p:nvSpPr>
        <p:spPr bwMode="auto">
          <a:xfrm>
            <a:off x="7575551" y="2393951"/>
            <a:ext cx="1731963" cy="506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5%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468-3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323598" name="CuadroTexto 17"/>
          <p:cNvSpPr txBox="1">
            <a:spLocks noChangeArrowheads="1"/>
          </p:cNvSpPr>
          <p:nvPr/>
        </p:nvSpPr>
        <p:spPr bwMode="auto">
          <a:xfrm>
            <a:off x="7575551" y="3417888"/>
            <a:ext cx="1943100" cy="9202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5%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>
                <a:solidFill>
                  <a:schemeClr val="tx1"/>
                </a:solidFill>
                <a:latin typeface="Tahoma" panose="020B0604030504040204" pitchFamily="34" charset="0"/>
              </a:rPr>
              <a:t>468-1AN</a:t>
            </a: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5" name="Abrir corchete 4"/>
          <p:cNvSpPr/>
          <p:nvPr/>
        </p:nvSpPr>
        <p:spPr>
          <a:xfrm>
            <a:off x="5907089" y="4406901"/>
            <a:ext cx="55563" cy="682625"/>
          </a:xfrm>
          <a:prstGeom prst="leftBracket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323600" name="CuadroTexto 7"/>
          <p:cNvSpPr txBox="1">
            <a:spLocks noChangeArrowheads="1"/>
          </p:cNvSpPr>
          <p:nvPr/>
        </p:nvSpPr>
        <p:spPr bwMode="auto">
          <a:xfrm>
            <a:off x="5962653" y="4497388"/>
            <a:ext cx="3076575" cy="3223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495">
                <a:solidFill>
                  <a:schemeClr val="tx1"/>
                </a:solidFill>
                <a:latin typeface="Tahoma" panose="020B0604030504040204" pitchFamily="34" charset="0"/>
              </a:rPr>
              <a:t>0%</a:t>
            </a:r>
            <a:endParaRPr lang="es-CO" altLang="es-CO" sz="149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6526"/>
            <a:ext cx="3402013" cy="828175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PERIODO</a:t>
            </a:r>
            <a:endParaRPr lang="es-MX" sz="2390" b="1" dirty="0">
              <a:latin typeface="Arial" panose="020B0604020202020204" pitchFamily="34" charset="0"/>
            </a:endParaRPr>
          </a:p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FISCAL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grpSp>
        <p:nvGrpSpPr>
          <p:cNvPr id="237572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237574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75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76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77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78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79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0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1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2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3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4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5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6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7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8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89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0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1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2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3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4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5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6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7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8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599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0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1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2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3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4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5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6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7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8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09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0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1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2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3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4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5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6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7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8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19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0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1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2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3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4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5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6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7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8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29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0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1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2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3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4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5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6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7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8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39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0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1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2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3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4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5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6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7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8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49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0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1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2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3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4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5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6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7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8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59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0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1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2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3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4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5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6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7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8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69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0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1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2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3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4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5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6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7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8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79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0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1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2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3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4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5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6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7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8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89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37690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324613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8" name="Text Box 2"/>
          <p:cNvSpPr txBox="1">
            <a:spLocks noChangeArrowheads="1"/>
          </p:cNvSpPr>
          <p:nvPr/>
        </p:nvSpPr>
        <p:spPr bwMode="auto">
          <a:xfrm>
            <a:off x="7637465" y="4519613"/>
            <a:ext cx="184731" cy="506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Arial" panose="020B0604020202020204" pitchFamily="34" charset="0"/>
            </a:endParaRPr>
          </a:p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326659" name="Text Box 4"/>
          <p:cNvSpPr txBox="1">
            <a:spLocks noChangeArrowheads="1"/>
          </p:cNvSpPr>
          <p:nvPr/>
        </p:nvSpPr>
        <p:spPr bwMode="auto">
          <a:xfrm>
            <a:off x="3668714" y="1292226"/>
            <a:ext cx="184731" cy="3682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795">
              <a:solidFill>
                <a:schemeClr val="tx1"/>
              </a:solidFill>
              <a:latin typeface="Times" panose="02020603050405020304" pitchFamily="18" charset="0"/>
            </a:endParaRPr>
          </a:p>
        </p:txBody>
      </p:sp>
      <p:sp>
        <p:nvSpPr>
          <p:cNvPr id="326660" name="Text Box 5"/>
          <p:cNvSpPr txBox="1">
            <a:spLocks noChangeArrowheads="1"/>
          </p:cNvSpPr>
          <p:nvPr/>
        </p:nvSpPr>
        <p:spPr bwMode="auto">
          <a:xfrm>
            <a:off x="3445382" y="2368551"/>
            <a:ext cx="184730" cy="3682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SzTx/>
              <a:buFontTx/>
              <a:buNone/>
              <a:defRPr/>
            </a:pPr>
            <a:endParaRPr lang="es-CO" altLang="es-CO" sz="1795" b="1">
              <a:solidFill>
                <a:schemeClr val="tx1"/>
              </a:solidFill>
              <a:latin typeface="Times" panose="02020603050405020304" pitchFamily="18" charset="0"/>
            </a:endParaRPr>
          </a:p>
        </p:txBody>
      </p:sp>
      <p:sp>
        <p:nvSpPr>
          <p:cNvPr id="103438" name="Text Box 14"/>
          <p:cNvSpPr txBox="1">
            <a:spLocks noChangeArrowheads="1"/>
          </p:cNvSpPr>
          <p:nvPr/>
        </p:nvSpPr>
        <p:spPr bwMode="auto">
          <a:xfrm>
            <a:off x="3424239" y="2713039"/>
            <a:ext cx="1171575" cy="322396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28575">
            <a:solidFill>
              <a:srgbClr val="0000CC"/>
            </a:solidFill>
            <a:miter lim="800000"/>
          </a:ln>
          <a:effectLst/>
        </p:spPr>
        <p:txBody>
          <a:bodyPr>
            <a:spAutoFit/>
          </a:bodyPr>
          <a:lstStyle/>
          <a:p>
            <a:pPr algn="ctr">
              <a:buClr>
                <a:srgbClr val="FF9900"/>
              </a:buClr>
              <a:buFont typeface="Wingdings" panose="05000000000000000000" pitchFamily="2" charset="2"/>
              <a:buNone/>
              <a:defRPr/>
            </a:pPr>
            <a:r>
              <a:rPr lang="es-CO" sz="1495" b="1" dirty="0">
                <a:latin typeface="Trebuchet MS" panose="020B0603020202020204" pitchFamily="34" charset="0"/>
              </a:rPr>
              <a:t>BIMESTRAL</a:t>
            </a:r>
            <a:endParaRPr lang="es-CO" sz="1495" b="1" dirty="0"/>
          </a:p>
        </p:txBody>
      </p:sp>
      <p:sp>
        <p:nvSpPr>
          <p:cNvPr id="103439" name="Text Box 15"/>
          <p:cNvSpPr txBox="1">
            <a:spLocks noChangeArrowheads="1"/>
          </p:cNvSpPr>
          <p:nvPr/>
        </p:nvSpPr>
        <p:spPr bwMode="auto">
          <a:xfrm>
            <a:off x="2965451" y="3656013"/>
            <a:ext cx="1960563" cy="18857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>
                <a:srgbClr val="FF9900"/>
              </a:buClr>
              <a:buSzTx/>
              <a:buFont typeface="Wingdings" panose="05000000000000000000" pitchFamily="2" charset="2"/>
              <a:buNone/>
              <a:defRPr/>
            </a:pPr>
            <a:r>
              <a:rPr lang="es-CO" altLang="es-CO" sz="1195" b="1">
                <a:solidFill>
                  <a:schemeClr val="tx1"/>
                </a:solidFill>
                <a:latin typeface="Tahoma" panose="020B0604030504040204" pitchFamily="34" charset="0"/>
              </a:rPr>
              <a:t>INGRESOS  MAYORES O IGUALES  A 92000 UVT.</a:t>
            </a:r>
            <a:endParaRPr lang="es-CO" altLang="es-CO" sz="119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Clr>
                <a:srgbClr val="FF9900"/>
              </a:buClr>
              <a:buSzTx/>
              <a:buFont typeface="Wingdings" panose="05000000000000000000" pitchFamily="2" charset="2"/>
              <a:buNone/>
              <a:defRPr/>
            </a:pPr>
            <a:endParaRPr lang="es-CO" altLang="es-CO" sz="119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Clr>
                <a:srgbClr val="FF9900"/>
              </a:buClr>
              <a:buSzTx/>
              <a:buFont typeface="Wingdings" panose="05000000000000000000" pitchFamily="2" charset="2"/>
              <a:buNone/>
              <a:defRPr/>
            </a:pPr>
            <a:r>
              <a:rPr lang="es-CO" altLang="es-CO" sz="1195" b="1">
                <a:solidFill>
                  <a:schemeClr val="tx1"/>
                </a:solidFill>
                <a:latin typeface="Tahoma" panose="020B0604030504040204" pitchFamily="34" charset="0"/>
              </a:rPr>
              <a:t>GRADES </a:t>
            </a:r>
            <a:r>
              <a:rPr lang="es-CO" altLang="es-CO" sz="1045" b="1">
                <a:solidFill>
                  <a:schemeClr val="tx1"/>
                </a:solidFill>
                <a:latin typeface="Tahoma" panose="020B0604030504040204" pitchFamily="34" charset="0"/>
              </a:rPr>
              <a:t>CONTRIBUYENTES</a:t>
            </a:r>
            <a:endParaRPr lang="es-CO" altLang="es-CO" sz="10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Clr>
                <a:srgbClr val="FF9900"/>
              </a:buClr>
              <a:buSzTx/>
              <a:buFont typeface="Wingdings" panose="05000000000000000000" pitchFamily="2" charset="2"/>
              <a:buNone/>
              <a:defRPr/>
            </a:pPr>
            <a:endParaRPr lang="es-CO" altLang="es-CO" sz="104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Clr>
                <a:srgbClr val="FF9900"/>
              </a:buClr>
              <a:buSzTx/>
              <a:buFont typeface="Wingdings" panose="05000000000000000000" pitchFamily="2" charset="2"/>
              <a:buNone/>
              <a:defRPr/>
            </a:pPr>
            <a:r>
              <a:rPr lang="es-CO" altLang="es-CO" sz="1045" b="1">
                <a:solidFill>
                  <a:schemeClr val="tx1"/>
                </a:solidFill>
                <a:latin typeface="Tahoma" panose="020B0604030504040204" pitchFamily="34" charset="0"/>
              </a:rPr>
              <a:t>-</a:t>
            </a:r>
            <a:r>
              <a:rPr lang="es-CO" altLang="es-CO" sz="1195" b="1">
                <a:solidFill>
                  <a:schemeClr val="tx1"/>
                </a:solidFill>
                <a:latin typeface="Tahoma" panose="020B0604030504040204" pitchFamily="34" charset="0"/>
              </a:rPr>
              <a:t>EXENTOS</a:t>
            </a:r>
            <a:endParaRPr lang="es-CO" altLang="es-CO" sz="119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Clr>
                <a:srgbClr val="FF9900"/>
              </a:buClr>
              <a:buSzTx/>
              <a:buFont typeface="Wingdings" panose="05000000000000000000" pitchFamily="2" charset="2"/>
              <a:buNone/>
              <a:defRPr/>
            </a:pPr>
            <a:endParaRPr lang="es-CO" altLang="es-CO" sz="1195" b="1">
              <a:solidFill>
                <a:schemeClr val="tx1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Clr>
                <a:srgbClr val="FF9900"/>
              </a:buClr>
              <a:buSzTx/>
              <a:buFont typeface="Wingdings" panose="05000000000000000000" pitchFamily="2" charset="2"/>
              <a:buNone/>
              <a:defRPr/>
            </a:pPr>
            <a:r>
              <a:rPr lang="es-CO" altLang="es-CO" sz="1195" b="1">
                <a:solidFill>
                  <a:schemeClr val="tx1"/>
                </a:solidFill>
                <a:latin typeface="Tahoma" panose="020B0604030504040204" pitchFamily="34" charset="0"/>
              </a:rPr>
              <a:t>-SOCIEDADES NUEVAS</a:t>
            </a:r>
            <a:endParaRPr lang="es-CO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103441" name="Text Box 17"/>
          <p:cNvSpPr txBox="1">
            <a:spLocks noChangeArrowheads="1"/>
          </p:cNvSpPr>
          <p:nvPr/>
        </p:nvSpPr>
        <p:spPr bwMode="auto">
          <a:xfrm>
            <a:off x="5668965" y="2760664"/>
            <a:ext cx="1755775" cy="276229"/>
          </a:xfrm>
          <a:prstGeom prst="rect">
            <a:avLst/>
          </a:prstGeom>
          <a:solidFill>
            <a:schemeClr val="bg2">
              <a:lumMod val="60000"/>
              <a:lumOff val="40000"/>
            </a:schemeClr>
          </a:solidFill>
          <a:ln w="28575">
            <a:solidFill>
              <a:srgbClr val="0000CC"/>
            </a:solidFill>
            <a:miter lim="800000"/>
          </a:ln>
          <a:effectLst/>
        </p:spPr>
        <p:txBody>
          <a:bodyPr>
            <a:spAutoFit/>
          </a:bodyPr>
          <a:lstStyle/>
          <a:p>
            <a:pPr algn="ctr">
              <a:buClr>
                <a:srgbClr val="FF9900"/>
              </a:buClr>
              <a:buFont typeface="Wingdings" panose="05000000000000000000" pitchFamily="2" charset="2"/>
              <a:buNone/>
              <a:defRPr/>
            </a:pPr>
            <a:r>
              <a:rPr lang="es-CO" sz="1195" b="1" dirty="0">
                <a:latin typeface="Trebuchet MS" panose="020B0603020202020204" pitchFamily="34" charset="0"/>
              </a:rPr>
              <a:t>CUATRIMESTRAL</a:t>
            </a:r>
            <a:endParaRPr lang="es-CO" sz="1195" b="1" dirty="0"/>
          </a:p>
        </p:txBody>
      </p:sp>
      <p:sp>
        <p:nvSpPr>
          <p:cNvPr id="103442" name="Text Box 18"/>
          <p:cNvSpPr txBox="1">
            <a:spLocks noChangeArrowheads="1"/>
          </p:cNvSpPr>
          <p:nvPr/>
        </p:nvSpPr>
        <p:spPr bwMode="auto">
          <a:xfrm>
            <a:off x="5634039" y="4195764"/>
            <a:ext cx="1790700" cy="6440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Clr>
                <a:srgbClr val="FF9900"/>
              </a:buClr>
              <a:buSzTx/>
              <a:buFont typeface="Wingdings" panose="05000000000000000000" pitchFamily="2" charset="2"/>
              <a:buNone/>
              <a:defRPr/>
            </a:pPr>
            <a:r>
              <a:rPr lang="es-CO" altLang="es-CO" sz="1195" b="1">
                <a:solidFill>
                  <a:schemeClr val="tx1"/>
                </a:solidFill>
                <a:latin typeface="Tahoma" panose="020B0604030504040204" pitchFamily="34" charset="0"/>
              </a:rPr>
              <a:t>  INGRESOS MENORES A 92000 UVT </a:t>
            </a:r>
            <a:r>
              <a:rPr lang="es-CO" altLang="es-CO" sz="1195" b="1">
                <a:solidFill>
                  <a:srgbClr val="FF0000"/>
                </a:solidFill>
                <a:latin typeface="Tahoma" panose="020B0604030504040204" pitchFamily="34" charset="0"/>
              </a:rPr>
              <a:t>-</a:t>
            </a:r>
            <a:endParaRPr lang="es-CO" altLang="es-CO" sz="1195" b="1">
              <a:solidFill>
                <a:srgbClr val="FF0000"/>
              </a:solidFill>
              <a:latin typeface="Tahoma" panose="020B0604030504040204" pitchFamily="34" charset="0"/>
            </a:endParaRPr>
          </a:p>
        </p:txBody>
      </p:sp>
      <p:sp>
        <p:nvSpPr>
          <p:cNvPr id="103445" name="AutoShape 21"/>
          <p:cNvSpPr>
            <a:spLocks noChangeArrowheads="1"/>
          </p:cNvSpPr>
          <p:nvPr/>
        </p:nvSpPr>
        <p:spPr bwMode="auto">
          <a:xfrm>
            <a:off x="3706813" y="3201989"/>
            <a:ext cx="566739" cy="454025"/>
          </a:xfrm>
          <a:prstGeom prst="downArrow">
            <a:avLst>
              <a:gd name="adj1" fmla="val 39639"/>
              <a:gd name="adj2" fmla="val 57671"/>
            </a:avLst>
          </a:prstGeom>
          <a:solidFill>
            <a:srgbClr val="FF990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103446" name="AutoShape 22"/>
          <p:cNvSpPr>
            <a:spLocks noChangeArrowheads="1"/>
          </p:cNvSpPr>
          <p:nvPr/>
        </p:nvSpPr>
        <p:spPr bwMode="auto">
          <a:xfrm flipH="1">
            <a:off x="6202365" y="3173413"/>
            <a:ext cx="708025" cy="482600"/>
          </a:xfrm>
          <a:prstGeom prst="downArrow">
            <a:avLst>
              <a:gd name="adj1" fmla="val 39639"/>
              <a:gd name="adj2" fmla="val 57671"/>
            </a:avLst>
          </a:prstGeom>
          <a:solidFill>
            <a:srgbClr val="FF9900"/>
          </a:solidFill>
          <a:ln w="9525">
            <a:solidFill>
              <a:schemeClr val="tx1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1345" b="1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  <p:sp>
        <p:nvSpPr>
          <p:cNvPr id="326667" name="16 CuadroTexto"/>
          <p:cNvSpPr txBox="1">
            <a:spLocks noChangeArrowheads="1"/>
          </p:cNvSpPr>
          <p:nvPr/>
        </p:nvSpPr>
        <p:spPr bwMode="auto">
          <a:xfrm>
            <a:off x="3597276" y="1400176"/>
            <a:ext cx="5689600" cy="3682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795" b="1">
                <a:solidFill>
                  <a:schemeClr val="tx1"/>
                </a:solidFill>
                <a:latin typeface="Verdana" panose="020B0604030504040204" pitchFamily="34" charset="0"/>
              </a:rPr>
              <a:t>PERIODO FISCAL</a:t>
            </a:r>
            <a:endParaRPr lang="es-ES" altLang="es-CO" sz="1795" b="1">
              <a:solidFill>
                <a:schemeClr val="tx1"/>
              </a:solidFill>
              <a:latin typeface="Verdana" panose="020B0604030504040204" pitchFamily="34" charset="0"/>
            </a:endParaRPr>
          </a:p>
        </p:txBody>
      </p:sp>
      <p:sp>
        <p:nvSpPr>
          <p:cNvPr id="326668" name="CuadroTexto 2"/>
          <p:cNvSpPr txBox="1">
            <a:spLocks noChangeArrowheads="1"/>
          </p:cNvSpPr>
          <p:nvPr/>
        </p:nvSpPr>
        <p:spPr bwMode="auto">
          <a:xfrm>
            <a:off x="5634039" y="4908551"/>
            <a:ext cx="3479800" cy="1129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92000 UVT X </a:t>
            </a:r>
            <a:r>
              <a:rPr lang="es-MX" altLang="es-CO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49.799</a:t>
            </a:r>
            <a:endParaRPr lang="es-CO" altLang="es-CO" sz="1345" b="1" dirty="0">
              <a:solidFill>
                <a:srgbClr val="FF0000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 =</a:t>
            </a:r>
            <a:r>
              <a:rPr lang="en-US" altLang="es-MX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4</a:t>
            </a:r>
            <a:r>
              <a:rPr lang="es-MX" altLang="en-US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.</a:t>
            </a:r>
            <a:r>
              <a:rPr lang="en-US" altLang="es-MX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581</a:t>
            </a:r>
            <a:r>
              <a:rPr lang="es-MX" altLang="en-US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.</a:t>
            </a:r>
            <a:r>
              <a:rPr lang="en-US" altLang="es-MX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508</a:t>
            </a:r>
            <a:r>
              <a:rPr lang="es-MX" altLang="en-US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.</a:t>
            </a:r>
            <a:r>
              <a:rPr lang="en-US" altLang="es-MX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000</a:t>
            </a:r>
            <a:endParaRPr lang="en-US" altLang="es-MX" sz="1345" b="1" dirty="0">
              <a:solidFill>
                <a:srgbClr val="FF0000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 dirty="0">
              <a:solidFill>
                <a:srgbClr val="FF0000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 b="1" dirty="0">
              <a:solidFill>
                <a:srgbClr val="FF0000"/>
              </a:solidFill>
              <a:latin typeface="Tahoma" panose="020B0604030504040204" pitchFamily="34" charset="0"/>
            </a:endParaRPr>
          </a:p>
          <a:p>
            <a:pPr>
              <a:spcBef>
                <a:spcPct val="0"/>
              </a:spcBef>
              <a:buSzTx/>
              <a:buFontTx/>
              <a:buNone/>
              <a:defRPr/>
            </a:pPr>
            <a:r>
              <a:rPr lang="es-CO" altLang="es-CO" sz="1345" b="1" dirty="0">
                <a:solidFill>
                  <a:srgbClr val="FF0000"/>
                </a:solidFill>
                <a:latin typeface="Tahoma" panose="020B0604030504040204" pitchFamily="34" charset="0"/>
              </a:rPr>
              <a:t> </a:t>
            </a:r>
            <a:endParaRPr lang="es-CO" altLang="es-CO" sz="1345" b="1" dirty="0">
              <a:solidFill>
                <a:srgbClr val="FF0000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03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3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103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3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03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3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438" grpId="0" animBg="1" autoUpdateAnimBg="0"/>
      <p:bldP spid="103439" grpId="0" autoUpdateAnimBg="0"/>
      <p:bldP spid="103441" grpId="0" animBg="1" autoUpdateAnimBg="0"/>
      <p:bldP spid="103442" grpId="0" autoUpdateAnimBg="0"/>
      <p:bldP spid="103445" grpId="0" animBg="1"/>
      <p:bldP spid="103446" grpId="0" animBg="1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3306763" y="1606552"/>
            <a:ext cx="1651000" cy="3871913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s-CO" sz="1795" b="1" dirty="0">
                <a:solidFill>
                  <a:srgbClr val="000000"/>
                </a:solidFill>
              </a:rPr>
              <a:t>Impuestos descontables</a:t>
            </a:r>
            <a:endParaRPr lang="es-CO" sz="1800" dirty="0"/>
          </a:p>
        </p:txBody>
      </p:sp>
      <p:sp>
        <p:nvSpPr>
          <p:cNvPr id="3" name="Flecha derecha 2"/>
          <p:cNvSpPr/>
          <p:nvPr/>
        </p:nvSpPr>
        <p:spPr>
          <a:xfrm>
            <a:off x="5356227" y="1606551"/>
            <a:ext cx="625475" cy="703263"/>
          </a:xfrm>
          <a:prstGeom prst="right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  <p:sp>
        <p:nvSpPr>
          <p:cNvPr id="48132" name="CuadroTexto 3"/>
          <p:cNvSpPr txBox="1">
            <a:spLocks noChangeArrowheads="1"/>
          </p:cNvSpPr>
          <p:nvPr/>
        </p:nvSpPr>
        <p:spPr bwMode="auto">
          <a:xfrm>
            <a:off x="5981701" y="1208089"/>
            <a:ext cx="3074987" cy="4377930"/>
          </a:xfrm>
          <a:prstGeom prst="rect">
            <a:avLst/>
          </a:prstGeom>
          <a:noFill/>
          <a:ln>
            <a:noFill/>
          </a:ln>
        </p:spPr>
        <p:txBody>
          <a:bodyPr>
            <a:spAutoFit/>
          </a:bodyPr>
          <a:lstStyle>
            <a:lvl1pPr marL="285750" indent="-285750"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es-CO" sz="2390" dirty="0">
                <a:cs typeface="Arial" panose="020B0604020202020204" pitchFamily="34" charset="0"/>
              </a:rPr>
              <a:t>Bimestral</a:t>
            </a:r>
            <a:endParaRPr lang="es-CO" sz="2390" dirty="0">
              <a:cs typeface="Arial" panose="020B0604020202020204" pitchFamily="34" charset="0"/>
            </a:endParaRPr>
          </a:p>
          <a:p>
            <a:pPr marL="0" indent="0" algn="just">
              <a:buNone/>
              <a:defRPr/>
            </a:pPr>
            <a:r>
              <a:rPr lang="es-CO" sz="1795" dirty="0">
                <a:cs typeface="Arial" panose="020B0604020202020204" pitchFamily="34" charset="0"/>
              </a:rPr>
              <a:t>Se podrán contabilizar en el período fiscal correspondiente a la fecha de su causación o, en su defecto, en uno de los tres períodos bimestrales siguientes.</a:t>
            </a:r>
            <a:endParaRPr lang="es-CO" sz="1795" dirty="0">
              <a:cs typeface="Arial" panose="020B0604020202020204" pitchFamily="34" charset="0"/>
            </a:endParaRPr>
          </a:p>
          <a:p>
            <a:pPr>
              <a:defRPr/>
            </a:pPr>
            <a:r>
              <a:rPr lang="es-CO" sz="2390" dirty="0">
                <a:cs typeface="Arial" panose="020B0604020202020204" pitchFamily="34" charset="0"/>
              </a:rPr>
              <a:t>Cuatrimestral</a:t>
            </a:r>
            <a:endParaRPr lang="es-CO" sz="2390" dirty="0">
              <a:cs typeface="Arial" panose="020B0604020202020204" pitchFamily="34" charset="0"/>
            </a:endParaRPr>
          </a:p>
          <a:p>
            <a:pPr marL="0" indent="0" algn="just">
              <a:buNone/>
              <a:defRPr/>
            </a:pPr>
            <a:r>
              <a:rPr lang="es-CO" sz="1795" dirty="0">
                <a:cs typeface="Arial" panose="020B0604020202020204" pitchFamily="34" charset="0"/>
              </a:rPr>
              <a:t>Se podrán contabilizar en el período fiscal correspondiente a la fecha de su causación o en el período cuatrimestral siguiente.</a:t>
            </a:r>
            <a:endParaRPr lang="es-CO" sz="1195" dirty="0">
              <a:cs typeface="Arial" panose="020B0604020202020204" pitchFamily="34" charset="0"/>
            </a:endParaRPr>
          </a:p>
          <a:p>
            <a:pPr marL="0" indent="0" algn="just">
              <a:spcBef>
                <a:spcPct val="0"/>
              </a:spcBef>
              <a:buSzTx/>
              <a:buNone/>
              <a:defRPr/>
            </a:pPr>
            <a:endParaRPr lang="es-CO" altLang="es-CO" sz="1345" dirty="0">
              <a:solidFill>
                <a:schemeClr val="tx1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  <p:sp>
        <p:nvSpPr>
          <p:cNvPr id="7" name="Flecha derecha 6"/>
          <p:cNvSpPr/>
          <p:nvPr/>
        </p:nvSpPr>
        <p:spPr>
          <a:xfrm>
            <a:off x="5356227" y="3486151"/>
            <a:ext cx="625475" cy="660400"/>
          </a:xfrm>
          <a:prstGeom prst="right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</p:spTree>
  </p:cSld>
  <p:clrMapOvr>
    <a:masterClrMapping/>
  </p:clrMapOvr>
  <p:transition spd="slow"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470525" y="2676526"/>
            <a:ext cx="3625851" cy="736227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090" b="1" dirty="0">
                <a:latin typeface="Arial" panose="020B0604020202020204" pitchFamily="34" charset="0"/>
              </a:rPr>
              <a:t>NO RESPONSABLES DEL IVA</a:t>
            </a:r>
            <a:endParaRPr lang="es-MX" sz="2090" i="1" dirty="0">
              <a:latin typeface="Arial" panose="020B0604020202020204" pitchFamily="34" charset="0"/>
            </a:endParaRPr>
          </a:p>
        </p:txBody>
      </p:sp>
      <p:grpSp>
        <p:nvGrpSpPr>
          <p:cNvPr id="242692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242694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695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696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697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698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699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0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1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2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3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4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5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6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7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8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09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0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1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2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3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4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5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6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7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8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19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0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1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2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3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4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5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6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7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8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29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0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1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2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3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4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5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6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7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8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39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0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1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2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3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4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5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6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7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8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49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0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1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2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3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4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5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6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7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8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59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0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1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2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3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4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5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6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7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8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69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0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1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2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3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4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5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6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7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8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79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0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1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2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3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4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5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6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7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8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89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0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1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2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3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4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5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6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7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8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799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0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1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2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3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4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5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6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7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8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09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42810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329733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3"/>
          <p:cNvSpPr>
            <a:spLocks noChangeArrowheads="1"/>
          </p:cNvSpPr>
          <p:nvPr/>
        </p:nvSpPr>
        <p:spPr bwMode="auto">
          <a:xfrm>
            <a:off x="1935165" y="309563"/>
            <a:ext cx="8393113" cy="323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bIns="0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s-CO" altLang="es-ES" sz="1800" b="1"/>
              <a:t>NO RESPONSABLES DE IVA</a:t>
            </a:r>
            <a:endParaRPr lang="es-CO" altLang="es-ES" sz="1800" b="1"/>
          </a:p>
        </p:txBody>
      </p:sp>
      <p:sp>
        <p:nvSpPr>
          <p:cNvPr id="244739" name="Text Box 4"/>
          <p:cNvSpPr txBox="1">
            <a:spLocks noChangeArrowheads="1"/>
          </p:cNvSpPr>
          <p:nvPr/>
        </p:nvSpPr>
        <p:spPr bwMode="auto">
          <a:xfrm>
            <a:off x="6003927" y="881064"/>
            <a:ext cx="1847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s-ES_tradnl" altLang="es-ES" sz="1600" b="1" i="1">
              <a:latin typeface="Arial" panose="020B0604020202020204" pitchFamily="34" charset="0"/>
            </a:endParaRPr>
          </a:p>
        </p:txBody>
      </p:sp>
      <p:sp>
        <p:nvSpPr>
          <p:cNvPr id="244740" name="AutoShape 5"/>
          <p:cNvSpPr/>
          <p:nvPr/>
        </p:nvSpPr>
        <p:spPr bwMode="auto">
          <a:xfrm>
            <a:off x="4578353" y="1447800"/>
            <a:ext cx="606425" cy="4495800"/>
          </a:xfrm>
          <a:prstGeom prst="leftBrace">
            <a:avLst>
              <a:gd name="adj1" fmla="val 61540"/>
              <a:gd name="adj2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 type="none" w="sm" len="sm"/>
                <a:tailEnd type="none" w="sm" len="sm"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endParaRPr lang="es-ES_tradnl" altLang="es-ES" sz="1000"/>
          </a:p>
        </p:txBody>
      </p:sp>
      <p:graphicFrame>
        <p:nvGraphicFramePr>
          <p:cNvPr id="21551" name="Group 47"/>
          <p:cNvGraphicFramePr>
            <a:graphicFrameLocks noGrp="1"/>
          </p:cNvGraphicFramePr>
          <p:nvPr/>
        </p:nvGraphicFramePr>
        <p:xfrm>
          <a:off x="1943102" y="1104901"/>
          <a:ext cx="8385175" cy="5211565"/>
        </p:xfrm>
        <a:graphic>
          <a:graphicData uri="http://schemas.openxmlformats.org/drawingml/2006/table">
            <a:tbl>
              <a:tblPr/>
              <a:tblGrid>
                <a:gridCol w="6591300"/>
                <a:gridCol w="1793875"/>
              </a:tblGrid>
              <a:tr h="5211565"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1, INGRESOS DEL AÑO O DEL AÑO INMEDIATAMENTE ANTERIOR NO SUPEREN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3500 UVT </a:t>
                      </a:r>
                      <a:endParaRPr kumimoji="0" lang="es-ES" alt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2..CONSIGNACIONES ACUMULADAS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DEL AÑO O DEL AÑO INMEDIATAMENTE ANTERIOR NO SUPEREN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3500 UVT</a:t>
                      </a:r>
                      <a:endParaRPr kumimoji="0" lang="es-ES" alt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3CUANTIA DE CADA CONTRATO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DEL AÑO O DEL AÑO INMEDIATAMENTE ANTERIOR NO SUPEREN </a:t>
                      </a:r>
                      <a:r>
                        <a:rPr kumimoji="0" lang="es-ES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3500 UVT</a:t>
                      </a: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AutoNum type="romanLcPeriod"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Tahoma" panose="020B0604030504040204" pitchFamily="34" charset="0"/>
                        </a:rPr>
                        <a:t>4. NO TENER MAS DE UN ESTABLECIMIENTO DE COMERCIO, OFICINA O LOCAL</a:t>
                      </a: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Tahoma" panose="020B0604030504040204" pitchFamily="34" charset="0"/>
                        </a:rPr>
                        <a:t>5. El  NEGOCIO NO IMPLIQUE LA EXPLOTACION DE UN INTANGIBLE</a:t>
                      </a: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CO" altLang="es-CO" sz="19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Tahoma" panose="020B0604030504040204" pitchFamily="34" charset="0"/>
                        </a:rPr>
                        <a:t>6 NO SEA USUARIO ADUANERO. </a:t>
                      </a:r>
                      <a:endParaRPr kumimoji="0" lang="es-CO" altLang="es-CO" sz="1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1095" marR="91095" marT="45463" marB="45463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ts val="400"/>
                        </a:spcBef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400"/>
                        </a:spcBef>
                        <a:spcAft>
                          <a:spcPct val="0"/>
                        </a:spcAft>
                        <a:buSzPct val="100000"/>
                        <a:buFont typeface="Arial" panose="020B0604020202020204" pitchFamily="34" charset="0"/>
                        <a:defRPr>
                          <a:solidFill>
                            <a:srgbClr val="666666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anose="020B0604030504040204" pitchFamily="34" charset="0"/>
                          <a:cs typeface="Arial" panose="020B0604020202020204" pitchFamily="34" charset="0"/>
                        </a:rPr>
                        <a:t> </a:t>
                      </a:r>
                      <a:endParaRPr kumimoji="0" lang="es-ES" altLang="es-CO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anose="020B060403050404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400" b="1" i="0" u="sng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AÑO 2024</a:t>
                      </a:r>
                      <a:endParaRPr kumimoji="0" lang="es-ES" altLang="es-CO" sz="2400" b="1" i="0" u="sng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$164.728.000</a:t>
                      </a:r>
                      <a:endParaRPr kumimoji="0" lang="es-ES" altLang="es-CO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 UVT $47.065</a:t>
                      </a:r>
                      <a:endParaRPr kumimoji="0" lang="es-ES" altLang="es-CO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ES" altLang="es-CO" sz="24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400" b="1" i="0" u="sng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AÑO 2023 </a:t>
                      </a:r>
                      <a:endParaRPr kumimoji="0" lang="es-ES" altLang="es-CO" sz="2400" b="1" i="0" u="sng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$ 148.442..000</a:t>
                      </a:r>
                      <a:endParaRPr kumimoji="0" lang="es-ES" altLang="es-CO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altLang="es-CO" sz="2000" b="1" i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  <a:cs typeface="Arial" panose="020B0604020202020204" pitchFamily="34" charset="0"/>
                        </a:rPr>
                        <a:t>UVT $42.412</a:t>
                      </a:r>
                      <a:endParaRPr kumimoji="0" lang="es-ES" altLang="es-CO" sz="20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endParaRPr kumimoji="0" lang="es-ES" altLang="es-CO" sz="24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anose="020B0604030504040204" pitchFamily="34" charset="0"/>
                        <a:cs typeface="Arial" panose="020B0604020202020204" pitchFamily="34" charset="0"/>
                      </a:endParaRPr>
                    </a:p>
                  </a:txBody>
                  <a:tcPr marL="91095" marR="91095" marT="45463" marB="4546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triangl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44749" name="Rectangle 46"/>
          <p:cNvSpPr>
            <a:spLocks noChangeArrowheads="1"/>
          </p:cNvSpPr>
          <p:nvPr/>
        </p:nvSpPr>
        <p:spPr bwMode="auto">
          <a:xfrm>
            <a:off x="1684337" y="115890"/>
            <a:ext cx="8858251" cy="6669087"/>
          </a:xfrm>
          <a:prstGeom prst="rect">
            <a:avLst/>
          </a:prstGeom>
          <a:noFill/>
          <a:ln w="57150" cmpd="thinThick">
            <a:solidFill>
              <a:srgbClr val="990000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endParaRPr lang="es-CO" altLang="es-ES" sz="1800"/>
          </a:p>
        </p:txBody>
      </p:sp>
    </p:spTree>
  </p:cSld>
  <p:clrMapOvr>
    <a:masterClrMapping/>
  </p:clrMapOvr>
  <p:transition spd="med">
    <p:pull dir="ld"/>
  </p:transition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 txBox="1">
            <a:spLocks noGrp="1" noChangeArrowheads="1"/>
          </p:cNvSpPr>
          <p:nvPr>
            <p:ph idx="1"/>
          </p:nvPr>
        </p:nvSpPr>
        <p:spPr>
          <a:xfrm>
            <a:off x="3009902" y="69849"/>
            <a:ext cx="5889625" cy="1593851"/>
          </a:xfrm>
        </p:spPr>
        <p:txBody>
          <a:bodyPr/>
          <a:lstStyle/>
          <a:p>
            <a:pPr algn="ctr" eaLnBrk="1" hangingPunct="1">
              <a:buFont typeface="Wingdings" panose="05000000000000000000" pitchFamily="2" charset="2"/>
              <a:buNone/>
              <a:defRPr/>
            </a:pPr>
            <a:endParaRPr lang="es-CO" altLang="es-CO" sz="4465" b="1" dirty="0">
              <a:latin typeface="Times New Roman" panose="02020603050405020304" pitchFamily="18" charset="0"/>
            </a:endParaRPr>
          </a:p>
          <a:p>
            <a:pPr algn="ctr" eaLnBrk="1" hangingPunct="1">
              <a:buFont typeface="Wingdings" panose="05000000000000000000" pitchFamily="2" charset="2"/>
              <a:buNone/>
              <a:defRPr/>
            </a:pPr>
            <a:r>
              <a:rPr lang="es-CO" altLang="es-CO" sz="4465" b="1" dirty="0">
                <a:latin typeface="Times New Roman" panose="02020603050405020304" pitchFamily="18" charset="0"/>
              </a:rPr>
              <a:t>	</a:t>
            </a:r>
            <a:r>
              <a:rPr lang="es-CO" altLang="es-CO" sz="4465" b="1">
                <a:latin typeface="Times New Roman" panose="02020603050405020304" pitchFamily="18" charset="0"/>
              </a:rPr>
              <a:t>MODULO 5</a:t>
            </a:r>
            <a:endParaRPr lang="es-CO" altLang="es-CO" sz="4035" b="1" dirty="0">
              <a:solidFill>
                <a:schemeClr val="accent1">
                  <a:lumMod val="50000"/>
                </a:schemeClr>
              </a:solidFill>
              <a:latin typeface="Agency FB" panose="020B0503020202020204" pitchFamily="34" charset="0"/>
            </a:endParaRPr>
          </a:p>
        </p:txBody>
      </p:sp>
      <p:pic>
        <p:nvPicPr>
          <p:cNvPr id="246787" name="Picture 5" descr="Resultado de imagen para RETENCION EN LA FUENTE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9701" y="1922463"/>
            <a:ext cx="6832600" cy="4068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898" name="Rectangle 8"/>
          <p:cNvSpPr>
            <a:spLocks noChangeArrowheads="1"/>
          </p:cNvSpPr>
          <p:nvPr/>
        </p:nvSpPr>
        <p:spPr bwMode="auto">
          <a:xfrm>
            <a:off x="2862264" y="981075"/>
            <a:ext cx="6467475" cy="4895851"/>
          </a:xfrm>
          <a:prstGeom prst="rect">
            <a:avLst/>
          </a:prstGeom>
          <a:noFill/>
          <a:ln w="69851">
            <a:solidFill>
              <a:srgbClr val="9933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ES" altLang="es-CO" sz="1345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336899" name="Rectangle 3"/>
          <p:cNvSpPr>
            <a:spLocks noChangeArrowheads="1"/>
          </p:cNvSpPr>
          <p:nvPr/>
        </p:nvSpPr>
        <p:spPr bwMode="auto">
          <a:xfrm>
            <a:off x="2879728" y="1008064"/>
            <a:ext cx="6484937" cy="4841875"/>
          </a:xfrm>
          <a:prstGeom prst="rect">
            <a:avLst/>
          </a:prstGeom>
          <a:noFill/>
          <a:ln w="88897">
            <a:solidFill>
              <a:srgbClr val="FF3399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336900" name="Text Box 4"/>
          <p:cNvSpPr txBox="1">
            <a:spLocks noChangeArrowheads="1"/>
          </p:cNvSpPr>
          <p:nvPr/>
        </p:nvSpPr>
        <p:spPr bwMode="auto">
          <a:xfrm>
            <a:off x="3657602" y="4397375"/>
            <a:ext cx="4594225" cy="348942"/>
          </a:xfrm>
          <a:prstGeom prst="rect">
            <a:avLst/>
          </a:prstGeom>
          <a:solidFill>
            <a:srgbClr val="000066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ES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3.3 Autorretenedores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1" name="Text Box 7"/>
          <p:cNvSpPr txBox="1">
            <a:spLocks noChangeArrowheads="1"/>
          </p:cNvSpPr>
          <p:nvPr/>
        </p:nvSpPr>
        <p:spPr bwMode="auto">
          <a:xfrm>
            <a:off x="3657602" y="3941763"/>
            <a:ext cx="4594225" cy="348942"/>
          </a:xfrm>
          <a:prstGeom prst="rect">
            <a:avLst/>
          </a:prstGeom>
          <a:solidFill>
            <a:srgbClr val="000066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ES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3.2 Personas Naturales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2" name="Text Box 9"/>
          <p:cNvSpPr txBox="1">
            <a:spLocks noChangeArrowheads="1"/>
          </p:cNvSpPr>
          <p:nvPr/>
        </p:nvSpPr>
        <p:spPr bwMode="auto">
          <a:xfrm>
            <a:off x="3657602" y="4852988"/>
            <a:ext cx="4594225" cy="348942"/>
          </a:xfrm>
          <a:prstGeom prst="rect">
            <a:avLst/>
          </a:prstGeom>
          <a:solidFill>
            <a:srgbClr val="FF0000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ES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4. SUJETOS PASIVOS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3" name="Text Box 10"/>
          <p:cNvSpPr txBox="1">
            <a:spLocks noChangeArrowheads="1"/>
          </p:cNvSpPr>
          <p:nvPr/>
        </p:nvSpPr>
        <p:spPr bwMode="auto">
          <a:xfrm>
            <a:off x="3657602" y="3429000"/>
            <a:ext cx="4594225" cy="348942"/>
          </a:xfrm>
          <a:prstGeom prst="rect">
            <a:avLst/>
          </a:prstGeom>
          <a:solidFill>
            <a:srgbClr val="000066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ES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3.1 Personas Jurídicas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4" name="Text Box 11"/>
          <p:cNvSpPr txBox="1">
            <a:spLocks noChangeArrowheads="1"/>
          </p:cNvSpPr>
          <p:nvPr/>
        </p:nvSpPr>
        <p:spPr bwMode="auto">
          <a:xfrm>
            <a:off x="3657602" y="1606549"/>
            <a:ext cx="4594225" cy="348942"/>
          </a:xfrm>
          <a:prstGeom prst="rect">
            <a:avLst/>
          </a:prstGeom>
          <a:solidFill>
            <a:srgbClr val="000066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ES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Recaudo anticipado impuesto de renta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5" name="Text Box 12"/>
          <p:cNvSpPr txBox="1">
            <a:spLocks noChangeArrowheads="1"/>
          </p:cNvSpPr>
          <p:nvPr/>
        </p:nvSpPr>
        <p:spPr bwMode="auto">
          <a:xfrm>
            <a:off x="3657602" y="2517775"/>
            <a:ext cx="4594225" cy="348942"/>
          </a:xfrm>
          <a:prstGeom prst="rect">
            <a:avLst/>
          </a:prstGeom>
          <a:solidFill>
            <a:srgbClr val="000066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ES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Mensual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6" name="Text Box 13"/>
          <p:cNvSpPr txBox="1">
            <a:spLocks noChangeArrowheads="1"/>
          </p:cNvSpPr>
          <p:nvPr/>
        </p:nvSpPr>
        <p:spPr bwMode="auto">
          <a:xfrm>
            <a:off x="3657602" y="1149349"/>
            <a:ext cx="4594225" cy="348942"/>
          </a:xfrm>
          <a:prstGeom prst="rect">
            <a:avLst/>
          </a:prstGeom>
          <a:solidFill>
            <a:srgbClr val="FF0000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ES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1.CONCEPTO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7" name="Text Box 14"/>
          <p:cNvSpPr txBox="1">
            <a:spLocks noChangeArrowheads="1"/>
          </p:cNvSpPr>
          <p:nvPr/>
        </p:nvSpPr>
        <p:spPr bwMode="auto">
          <a:xfrm>
            <a:off x="3657602" y="2973388"/>
            <a:ext cx="4594225" cy="348942"/>
          </a:xfrm>
          <a:prstGeom prst="rect">
            <a:avLst/>
          </a:prstGeom>
          <a:solidFill>
            <a:srgbClr val="FF0000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ES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3. AGENTE RETENEDOR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8" name="Text Box 11"/>
          <p:cNvSpPr txBox="1">
            <a:spLocks noChangeArrowheads="1"/>
          </p:cNvSpPr>
          <p:nvPr/>
        </p:nvSpPr>
        <p:spPr bwMode="auto">
          <a:xfrm>
            <a:off x="3657602" y="2062163"/>
            <a:ext cx="4594225" cy="348942"/>
          </a:xfrm>
          <a:prstGeom prst="rect">
            <a:avLst/>
          </a:prstGeom>
          <a:solidFill>
            <a:srgbClr val="FF0000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CO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2. PERIODO FISCAL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336909" name="Text Box 6"/>
          <p:cNvSpPr txBox="1">
            <a:spLocks noChangeArrowheads="1"/>
          </p:cNvSpPr>
          <p:nvPr/>
        </p:nvSpPr>
        <p:spPr bwMode="auto">
          <a:xfrm>
            <a:off x="3657601" y="5307013"/>
            <a:ext cx="4537075" cy="348942"/>
          </a:xfrm>
          <a:prstGeom prst="rect">
            <a:avLst/>
          </a:prstGeom>
          <a:solidFill>
            <a:srgbClr val="000066"/>
          </a:solidFill>
          <a:ln w="28575">
            <a:solidFill>
              <a:srgbClr val="FF6600"/>
            </a:solidFill>
            <a:miter lim="800000"/>
          </a:ln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3000"/>
              </a:lnSpc>
              <a:spcBef>
                <a:spcPts val="1045"/>
              </a:spcBef>
              <a:buSzTx/>
              <a:buNone/>
              <a:defRPr/>
            </a:pPr>
            <a:r>
              <a:rPr lang="es-CO" altLang="es-CO" sz="1795">
                <a:solidFill>
                  <a:srgbClr val="FFFFFF"/>
                </a:solidFill>
                <a:latin typeface="Tahoma" panose="020B0604030504040204" pitchFamily="34" charset="0"/>
                <a:ea typeface="Arial Unicode MS" panose="020B0604020202020204" pitchFamily="34" charset="-128"/>
              </a:rPr>
              <a:t>Contribuyentes impuesto de renta</a:t>
            </a:r>
            <a:endParaRPr lang="es-ES" altLang="es-CO" sz="1795">
              <a:solidFill>
                <a:srgbClr val="FFFFFF"/>
              </a:solidFill>
              <a:latin typeface="Tahoma" panose="020B0604030504040204" pitchFamily="34" charset="0"/>
              <a:ea typeface="Arial Unicode MS" panose="020B0604020202020204" pitchFamily="34" charset="-128"/>
            </a:endParaRPr>
          </a:p>
        </p:txBody>
      </p:sp>
    </p:spTree>
  </p:cSld>
  <p:clrMapOvr>
    <a:masterClrMapping/>
  </p:clrMapOvr>
  <p:transition spd="slow"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6" name="Text Box 3"/>
          <p:cNvSpPr txBox="1">
            <a:spLocks noChangeArrowheads="1"/>
          </p:cNvSpPr>
          <p:nvPr/>
        </p:nvSpPr>
        <p:spPr bwMode="auto">
          <a:xfrm>
            <a:off x="4983072" y="1265239"/>
            <a:ext cx="4418196" cy="299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Ctr="1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s-PE" altLang="es-CO" sz="1345" b="1" u="sng">
                <a:solidFill>
                  <a:srgbClr val="FFFFFF"/>
                </a:solidFill>
                <a:latin typeface="Tahoma" panose="020B0604030504040204" pitchFamily="34" charset="0"/>
              </a:rPr>
              <a:t>AGENTES RETENEDORES PERSONAS NATURALES</a:t>
            </a:r>
            <a:endParaRPr lang="es-ES" altLang="es-CO" sz="1345" b="1" u="sng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338947" name="Rectangle 4"/>
          <p:cNvSpPr>
            <a:spLocks noChangeArrowheads="1"/>
          </p:cNvSpPr>
          <p:nvPr/>
        </p:nvSpPr>
        <p:spPr bwMode="auto">
          <a:xfrm>
            <a:off x="3714753" y="2371726"/>
            <a:ext cx="184731" cy="27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195" b="1">
              <a:solidFill>
                <a:srgbClr val="FFFFFF"/>
              </a:solidFill>
              <a:latin typeface="Tahoma" panose="020B060403050404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38948" name="Rectangle 6"/>
          <p:cNvSpPr>
            <a:spLocks noChangeArrowheads="1"/>
          </p:cNvSpPr>
          <p:nvPr/>
        </p:nvSpPr>
        <p:spPr bwMode="auto">
          <a:xfrm>
            <a:off x="3203578" y="3540125"/>
            <a:ext cx="1247775" cy="506292"/>
          </a:xfrm>
          <a:prstGeom prst="rect">
            <a:avLst/>
          </a:prstGeom>
          <a:solidFill>
            <a:srgbClr val="4F81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 b="1">
                <a:solidFill>
                  <a:srgbClr val="FFFFFF"/>
                </a:solidFill>
                <a:latin typeface="Tahoma" panose="020B0604030504040204" pitchFamily="34" charset="0"/>
              </a:rPr>
              <a:t>PERSONAS</a:t>
            </a:r>
            <a:endParaRPr lang="es-ES" altLang="es-CO" sz="1345" b="1">
              <a:solidFill>
                <a:srgbClr val="FFFFFF"/>
              </a:solidFill>
              <a:latin typeface="Tahoma" panose="020B0604030504040204" pitchFamily="34" charset="0"/>
            </a:endParaRPr>
          </a:p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 b="1">
                <a:solidFill>
                  <a:srgbClr val="FFFFFF"/>
                </a:solidFill>
                <a:latin typeface="Tahoma" panose="020B0604030504040204" pitchFamily="34" charset="0"/>
              </a:rPr>
              <a:t>NATURALES</a:t>
            </a:r>
            <a:endParaRPr lang="es-ES" altLang="es-CO" sz="1345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338949" name="Rectangle 8"/>
          <p:cNvSpPr>
            <a:spLocks noChangeArrowheads="1"/>
          </p:cNvSpPr>
          <p:nvPr/>
        </p:nvSpPr>
        <p:spPr bwMode="auto">
          <a:xfrm>
            <a:off x="7256463" y="3255964"/>
            <a:ext cx="1936751" cy="713272"/>
          </a:xfrm>
          <a:prstGeom prst="rect">
            <a:avLst/>
          </a:prstGeom>
          <a:solidFill>
            <a:srgbClr val="4F81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 b="1" dirty="0">
                <a:solidFill>
                  <a:srgbClr val="FFFFFF"/>
                </a:solidFill>
                <a:latin typeface="Tahoma" panose="020B0604030504040204" pitchFamily="34" charset="0"/>
              </a:rPr>
              <a:t>Ingresos BRUTOS  </a:t>
            </a:r>
            <a:endParaRPr lang="es-ES" altLang="es-CO" sz="1345" b="1" dirty="0">
              <a:solidFill>
                <a:srgbClr val="FFFFFF"/>
              </a:solidFill>
              <a:latin typeface="Tahoma" panose="020B0604030504040204" pitchFamily="34" charset="0"/>
            </a:endParaRPr>
          </a:p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 b="1" dirty="0">
                <a:solidFill>
                  <a:srgbClr val="FFFFFF"/>
                </a:solidFill>
                <a:latin typeface="Tahoma" panose="020B0604030504040204" pitchFamily="34" charset="0"/>
              </a:rPr>
              <a:t>&gt; 30000 </a:t>
            </a:r>
            <a:r>
              <a:rPr lang="es-ES" altLang="es-CO" sz="1345" b="1" dirty="0" err="1">
                <a:solidFill>
                  <a:srgbClr val="FFFFFF"/>
                </a:solidFill>
                <a:latin typeface="Tahoma" panose="020B0604030504040204" pitchFamily="34" charset="0"/>
              </a:rPr>
              <a:t>uvt</a:t>
            </a:r>
            <a:r>
              <a:rPr lang="es-ES" altLang="es-CO" sz="1345" b="1" dirty="0">
                <a:solidFill>
                  <a:srgbClr val="FFFFFF"/>
                </a:solidFill>
                <a:latin typeface="Tahoma" panose="020B0604030504040204" pitchFamily="34" charset="0"/>
              </a:rPr>
              <a:t> año anterior</a:t>
            </a:r>
            <a:endParaRPr lang="es-ES" altLang="es-CO" sz="1345" b="1" dirty="0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338950" name="Rectangle 10"/>
          <p:cNvSpPr>
            <a:spLocks noChangeArrowheads="1"/>
          </p:cNvSpPr>
          <p:nvPr/>
        </p:nvSpPr>
        <p:spPr bwMode="auto">
          <a:xfrm>
            <a:off x="7199313" y="2628900"/>
            <a:ext cx="1502334" cy="322396"/>
          </a:xfrm>
          <a:prstGeom prst="rect">
            <a:avLst/>
          </a:prstGeom>
          <a:solidFill>
            <a:srgbClr val="4F81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495" b="1">
                <a:solidFill>
                  <a:srgbClr val="FFFFFF"/>
                </a:solidFill>
                <a:latin typeface="Tahoma" panose="020B0604030504040204" pitchFamily="34" charset="0"/>
              </a:rPr>
              <a:t>Comerciantes</a:t>
            </a:r>
            <a:endParaRPr lang="es-ES" altLang="es-CO" sz="1495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338951" name="Rectangle 11"/>
          <p:cNvSpPr>
            <a:spLocks noChangeArrowheads="1"/>
          </p:cNvSpPr>
          <p:nvPr/>
        </p:nvSpPr>
        <p:spPr bwMode="auto">
          <a:xfrm>
            <a:off x="7251702" y="2290765"/>
            <a:ext cx="1277914" cy="2762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195" b="1">
                <a:solidFill>
                  <a:srgbClr val="FFFFFF"/>
                </a:solidFill>
                <a:latin typeface="Tahoma" panose="020B0604030504040204" pitchFamily="34" charset="0"/>
              </a:rPr>
              <a:t>ART 368-2 E.T</a:t>
            </a:r>
            <a:endParaRPr lang="es-ES" altLang="es-CO" sz="1195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338952" name="Rectangle 12"/>
          <p:cNvSpPr>
            <a:spLocks noChangeArrowheads="1"/>
          </p:cNvSpPr>
          <p:nvPr/>
        </p:nvSpPr>
        <p:spPr bwMode="auto">
          <a:xfrm>
            <a:off x="7224714" y="4167189"/>
            <a:ext cx="1968500" cy="644022"/>
          </a:xfrm>
          <a:prstGeom prst="rect">
            <a:avLst/>
          </a:prstGeom>
          <a:solidFill>
            <a:srgbClr val="4F81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195" b="1" dirty="0">
                <a:solidFill>
                  <a:srgbClr val="FFFFFF"/>
                </a:solidFill>
                <a:latin typeface="Tahoma" panose="020B0604030504040204" pitchFamily="34" charset="0"/>
              </a:rPr>
              <a:t>Patrimonio BRUTO  &gt; 30000 UVT AÑO ANTERIOR</a:t>
            </a:r>
            <a:endParaRPr lang="es-ES" altLang="es-CO" sz="1345" b="1" dirty="0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249865" name="Line 16"/>
          <p:cNvSpPr/>
          <p:nvPr/>
        </p:nvSpPr>
        <p:spPr bwMode="auto">
          <a:xfrm flipV="1">
            <a:off x="4905378" y="2859088"/>
            <a:ext cx="1984375" cy="741363"/>
          </a:xfrm>
          <a:custGeom>
            <a:avLst/>
            <a:gdLst>
              <a:gd name="T0" fmla="*/ 35112 w 2667003"/>
              <a:gd name="T1" fmla="*/ 0 h 990596"/>
              <a:gd name="T2" fmla="*/ 70222 w 2667003"/>
              <a:gd name="T3" fmla="*/ 27280 h 990596"/>
              <a:gd name="T4" fmla="*/ 35112 w 2667003"/>
              <a:gd name="T5" fmla="*/ 54559 h 990596"/>
              <a:gd name="T6" fmla="*/ 0 w 2667003"/>
              <a:gd name="T7" fmla="*/ 27280 h 990596"/>
              <a:gd name="T8" fmla="*/ 0 w 2667003"/>
              <a:gd name="T9" fmla="*/ 0 h 990596"/>
              <a:gd name="T10" fmla="*/ 70222 w 2667003"/>
              <a:gd name="T11" fmla="*/ 54559 h 990596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5898240 60000 65536"/>
              <a:gd name="T17" fmla="*/ 17694720 60000 65536"/>
              <a:gd name="T18" fmla="*/ 0 w 2667003"/>
              <a:gd name="T19" fmla="*/ 0 h 990596"/>
              <a:gd name="T20" fmla="*/ 2667003 w 2667003"/>
              <a:gd name="T21" fmla="*/ 990596 h 99059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667003" h="990596">
                <a:moveTo>
                  <a:pt x="0" y="0"/>
                </a:moveTo>
                <a:lnTo>
                  <a:pt x="2667003" y="99059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249866" name="Line 17"/>
          <p:cNvSpPr/>
          <p:nvPr/>
        </p:nvSpPr>
        <p:spPr bwMode="auto">
          <a:xfrm flipV="1">
            <a:off x="4848227" y="3543301"/>
            <a:ext cx="2041525" cy="112713"/>
          </a:xfrm>
          <a:custGeom>
            <a:avLst/>
            <a:gdLst>
              <a:gd name="T0" fmla="*/ 36887 w 2743200"/>
              <a:gd name="T1" fmla="*/ 0 h 152403"/>
              <a:gd name="T2" fmla="*/ 73775 w 2743200"/>
              <a:gd name="T3" fmla="*/ 3759 h 152403"/>
              <a:gd name="T4" fmla="*/ 36887 w 2743200"/>
              <a:gd name="T5" fmla="*/ 7506 h 152403"/>
              <a:gd name="T6" fmla="*/ 0 w 2743200"/>
              <a:gd name="T7" fmla="*/ 3759 h 152403"/>
              <a:gd name="T8" fmla="*/ 0 w 2743200"/>
              <a:gd name="T9" fmla="*/ 0 h 152403"/>
              <a:gd name="T10" fmla="*/ 73775 w 2743200"/>
              <a:gd name="T11" fmla="*/ 7506 h 152403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5898240 60000 65536"/>
              <a:gd name="T17" fmla="*/ 17694720 60000 65536"/>
              <a:gd name="T18" fmla="*/ 0 w 2743200"/>
              <a:gd name="T19" fmla="*/ 0 h 152403"/>
              <a:gd name="T20" fmla="*/ 2743200 w 2743200"/>
              <a:gd name="T21" fmla="*/ 152403 h 15240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743200" h="152403">
                <a:moveTo>
                  <a:pt x="0" y="0"/>
                </a:moveTo>
                <a:lnTo>
                  <a:pt x="2743200" y="152403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249867" name="Line 18"/>
          <p:cNvSpPr/>
          <p:nvPr/>
        </p:nvSpPr>
        <p:spPr bwMode="auto">
          <a:xfrm>
            <a:off x="4848227" y="3713163"/>
            <a:ext cx="2098675" cy="627063"/>
          </a:xfrm>
          <a:custGeom>
            <a:avLst/>
            <a:gdLst>
              <a:gd name="T0" fmla="*/ 38683 w 2819396"/>
              <a:gd name="T1" fmla="*/ 0 h 838203"/>
              <a:gd name="T2" fmla="*/ 77365 w 2819396"/>
              <a:gd name="T3" fmla="*/ 22970 h 838203"/>
              <a:gd name="T4" fmla="*/ 38683 w 2819396"/>
              <a:gd name="T5" fmla="*/ 45928 h 838203"/>
              <a:gd name="T6" fmla="*/ 0 w 2819396"/>
              <a:gd name="T7" fmla="*/ 22970 h 838203"/>
              <a:gd name="T8" fmla="*/ 0 w 2819396"/>
              <a:gd name="T9" fmla="*/ 0 h 838203"/>
              <a:gd name="T10" fmla="*/ 77365 w 2819396"/>
              <a:gd name="T11" fmla="*/ 45928 h 838203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5898240 60000 65536"/>
              <a:gd name="T17" fmla="*/ 17694720 60000 65536"/>
              <a:gd name="T18" fmla="*/ 0 w 2819396"/>
              <a:gd name="T19" fmla="*/ 0 h 838203"/>
              <a:gd name="T20" fmla="*/ 2819396 w 2819396"/>
              <a:gd name="T21" fmla="*/ 838203 h 83820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819396" h="838203">
                <a:moveTo>
                  <a:pt x="0" y="0"/>
                </a:moveTo>
                <a:lnTo>
                  <a:pt x="2819396" y="838203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s-CO" sz="1800"/>
          </a:p>
        </p:txBody>
      </p:sp>
      <p:sp>
        <p:nvSpPr>
          <p:cNvPr id="338956" name="Rectangle 19"/>
          <p:cNvSpPr>
            <a:spLocks noChangeArrowheads="1"/>
          </p:cNvSpPr>
          <p:nvPr/>
        </p:nvSpPr>
        <p:spPr bwMode="auto">
          <a:xfrm>
            <a:off x="7256464" y="5005388"/>
            <a:ext cx="1787525" cy="920252"/>
          </a:xfrm>
          <a:prstGeom prst="rect">
            <a:avLst/>
          </a:prstGeom>
          <a:solidFill>
            <a:srgbClr val="4F81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 b="1">
                <a:solidFill>
                  <a:srgbClr val="FFFFFF"/>
                </a:solidFill>
                <a:latin typeface="Tahoma" panose="020B0604030504040204" pitchFamily="34" charset="0"/>
              </a:rPr>
              <a:t>LABORAL</a:t>
            </a:r>
            <a:endParaRPr lang="es-ES" altLang="es-CO" sz="1345" b="1">
              <a:solidFill>
                <a:srgbClr val="FFFFFF"/>
              </a:solidFill>
              <a:latin typeface="Tahoma" panose="020B0604030504040204" pitchFamily="34" charset="0"/>
            </a:endParaRPr>
          </a:p>
          <a:p>
            <a:pPr eaLnBrk="1">
              <a:spcBef>
                <a:spcPct val="0"/>
              </a:spcBef>
              <a:buSzTx/>
              <a:buFontTx/>
              <a:buNone/>
              <a:defRPr/>
            </a:pPr>
            <a:r>
              <a:rPr lang="es-ES" altLang="es-CO" sz="1345" b="1">
                <a:solidFill>
                  <a:srgbClr val="FFFFFF"/>
                </a:solidFill>
                <a:latin typeface="Tahoma" panose="020B0604030504040204" pitchFamily="34" charset="0"/>
              </a:rPr>
              <a:t>TODAS LAS PERSONAS NATURALES</a:t>
            </a:r>
            <a:endParaRPr lang="es-ES" altLang="es-CO" sz="1345" b="1">
              <a:solidFill>
                <a:srgbClr val="FFFFFF"/>
              </a:solidFill>
              <a:latin typeface="Tahoma" panose="020B0604030504040204" pitchFamily="34" charset="0"/>
            </a:endParaRPr>
          </a:p>
        </p:txBody>
      </p:sp>
      <p:sp>
        <p:nvSpPr>
          <p:cNvPr id="249869" name="Line 21"/>
          <p:cNvSpPr/>
          <p:nvPr/>
        </p:nvSpPr>
        <p:spPr bwMode="auto">
          <a:xfrm>
            <a:off x="4962527" y="3827465"/>
            <a:ext cx="2041525" cy="1309687"/>
          </a:xfrm>
          <a:custGeom>
            <a:avLst/>
            <a:gdLst>
              <a:gd name="T0" fmla="*/ 36887 w 2743200"/>
              <a:gd name="T1" fmla="*/ 0 h 1752603"/>
              <a:gd name="T2" fmla="*/ 73775 w 2743200"/>
              <a:gd name="T3" fmla="*/ 47567 h 1752603"/>
              <a:gd name="T4" fmla="*/ 36887 w 2743200"/>
              <a:gd name="T5" fmla="*/ 95122 h 1752603"/>
              <a:gd name="T6" fmla="*/ 0 w 2743200"/>
              <a:gd name="T7" fmla="*/ 47567 h 1752603"/>
              <a:gd name="T8" fmla="*/ 0 w 2743200"/>
              <a:gd name="T9" fmla="*/ 0 h 1752603"/>
              <a:gd name="T10" fmla="*/ 73775 w 2743200"/>
              <a:gd name="T11" fmla="*/ 95122 h 1752603"/>
              <a:gd name="T12" fmla="*/ 17694720 60000 65536"/>
              <a:gd name="T13" fmla="*/ 0 60000 65536"/>
              <a:gd name="T14" fmla="*/ 5898240 60000 65536"/>
              <a:gd name="T15" fmla="*/ 11796480 60000 65536"/>
              <a:gd name="T16" fmla="*/ 5898240 60000 65536"/>
              <a:gd name="T17" fmla="*/ 17694720 60000 65536"/>
              <a:gd name="T18" fmla="*/ 0 w 2743200"/>
              <a:gd name="T19" fmla="*/ 0 h 1752603"/>
              <a:gd name="T20" fmla="*/ 2743200 w 2743200"/>
              <a:gd name="T21" fmla="*/ 1752603 h 175260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743200" h="1752603">
                <a:moveTo>
                  <a:pt x="0" y="0"/>
                </a:moveTo>
                <a:lnTo>
                  <a:pt x="2743200" y="1752603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s-CO" sz="1800"/>
          </a:p>
        </p:txBody>
      </p:sp>
    </p:spTree>
  </p:cSld>
  <p:clrMapOvr>
    <a:masterClrMapping/>
  </p:clrMapOvr>
  <p:transition spd="slow"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Text Box 7"/>
          <p:cNvSpPr txBox="1">
            <a:spLocks noChangeArrowheads="1"/>
          </p:cNvSpPr>
          <p:nvPr/>
        </p:nvSpPr>
        <p:spPr bwMode="auto">
          <a:xfrm>
            <a:off x="3282953" y="2960688"/>
            <a:ext cx="2517775" cy="2398712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4000"/>
              </a:lnSpc>
              <a:spcAft>
                <a:spcPts val="595"/>
              </a:spcAft>
              <a:defRPr/>
            </a:pPr>
            <a:r>
              <a:rPr lang="es-ES" altLang="es-ES" sz="1490" dirty="0">
                <a:solidFill>
                  <a:schemeClr val="accent6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</a:t>
            </a:r>
            <a:r>
              <a:rPr lang="es-ES" altLang="es-ES" sz="1785" b="1" dirty="0">
                <a:solidFill>
                  <a:srgbClr val="0098CD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Regla general</a:t>
            </a:r>
            <a:r>
              <a:rPr lang="es-ES" altLang="es-ES" sz="1785" dirty="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: el pagador practica retención</a:t>
            </a:r>
            <a:endParaRPr lang="es-ES" altLang="es-ES" sz="1785" dirty="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 algn="just">
              <a:lnSpc>
                <a:spcPct val="114000"/>
              </a:lnSpc>
              <a:spcAft>
                <a:spcPts val="595"/>
              </a:spcAft>
              <a:defRPr/>
            </a:pPr>
            <a:r>
              <a:rPr lang="es-ES" altLang="es-ES" sz="1785" dirty="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-Las tarifas  dependen del concepto</a:t>
            </a:r>
            <a:endParaRPr lang="es-ES" altLang="es-ES" sz="1785" dirty="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58371" name="Text Box 8"/>
          <p:cNvSpPr txBox="1">
            <a:spLocks noChangeArrowheads="1"/>
          </p:cNvSpPr>
          <p:nvPr/>
        </p:nvSpPr>
        <p:spPr bwMode="auto">
          <a:xfrm>
            <a:off x="5800727" y="2960688"/>
            <a:ext cx="2563812" cy="2398712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</p:spPr>
        <p:txBody>
          <a:bodyPr/>
          <a:lstStyle>
            <a:lvl1pPr marL="342900" indent="-3429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>
              <a:lnSpc>
                <a:spcPct val="114000"/>
              </a:lnSpc>
              <a:spcAft>
                <a:spcPts val="595"/>
              </a:spcAft>
              <a:buFontTx/>
              <a:buChar char="-"/>
              <a:defRPr/>
            </a:pPr>
            <a:r>
              <a:rPr lang="es-ES" altLang="es-ES" sz="1785" b="1" dirty="0">
                <a:solidFill>
                  <a:srgbClr val="0098CD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Regla especial</a:t>
            </a:r>
            <a:r>
              <a:rPr lang="es-ES" altLang="es-ES" sz="1785" dirty="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: el beneficiario de pago se practica retención</a:t>
            </a:r>
            <a:endParaRPr lang="es-ES" altLang="es-ES" sz="1785" dirty="0">
              <a:solidFill>
                <a:srgbClr val="333333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  <a:sym typeface="Wingdings" panose="05000000000000000000" pitchFamily="2" charset="2"/>
            </a:endParaRPr>
          </a:p>
          <a:p>
            <a:pPr algn="just">
              <a:lnSpc>
                <a:spcPct val="114000"/>
              </a:lnSpc>
              <a:spcAft>
                <a:spcPts val="595"/>
              </a:spcAft>
              <a:buFontTx/>
              <a:buChar char="-"/>
              <a:defRPr/>
            </a:pPr>
            <a:r>
              <a:rPr lang="es-ES" altLang="es-ES" sz="1785" dirty="0">
                <a:solidFill>
                  <a:srgbClr val="333333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Las tarifas  dependen de </a:t>
            </a:r>
            <a:r>
              <a:rPr lang="es-ES" altLang="es-ES" sz="1785" dirty="0">
                <a:solidFill>
                  <a:srgbClr val="FF0000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la actividad económica principal</a:t>
            </a:r>
            <a:endParaRPr lang="es-ES" altLang="es-ES" sz="1785" b="1" dirty="0">
              <a:solidFill>
                <a:srgbClr val="FF0000"/>
              </a:solidFill>
              <a:latin typeface="Calibri" panose="020F0502020204030204" pitchFamily="34" charset="0"/>
              <a:ea typeface="MS PGothic" panose="020B0600070205080204" charset="-128"/>
              <a:cs typeface="Calibri" panose="020F0502020204030204" pitchFamily="34" charset="0"/>
            </a:endParaRPr>
          </a:p>
        </p:txBody>
      </p:sp>
      <p:sp>
        <p:nvSpPr>
          <p:cNvPr id="250884" name="Line 13"/>
          <p:cNvSpPr>
            <a:spLocks noChangeShapeType="1"/>
          </p:cNvSpPr>
          <p:nvPr/>
        </p:nvSpPr>
        <p:spPr bwMode="auto">
          <a:xfrm>
            <a:off x="4935539" y="2892425"/>
            <a:ext cx="0" cy="374651"/>
          </a:xfrm>
          <a:prstGeom prst="line">
            <a:avLst/>
          </a:prstGeom>
          <a:noFill/>
          <a:ln w="9525">
            <a:solidFill>
              <a:srgbClr val="1D98CA"/>
            </a:solidFill>
            <a:rou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CO" sz="1800"/>
          </a:p>
        </p:txBody>
      </p: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3282953" y="2338389"/>
            <a:ext cx="2517775" cy="6223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895" u="none" kern="1100" spc="75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 </a:t>
            </a:r>
            <a:r>
              <a:rPr lang="es-ES" sz="1490" u="none" kern="1100" spc="75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 AGENTE RETENEDOR</a:t>
            </a:r>
            <a:endParaRPr lang="es-ES" sz="1490" u="none" kern="1100" spc="75" dirty="0">
              <a:solidFill>
                <a:srgbClr val="333333"/>
              </a:solidFill>
              <a:latin typeface="Calibri" panose="020F0502020204030204"/>
              <a:cs typeface="Calibri" panose="020F0502020204030204"/>
            </a:endParaRPr>
          </a:p>
          <a:p>
            <a:pPr algn="ctr" eaLnBrk="1" hangingPunct="1">
              <a:defRPr/>
            </a:pPr>
            <a:endParaRPr lang="es-ES" sz="1785" u="none" kern="1100" spc="75" dirty="0">
              <a:solidFill>
                <a:srgbClr val="333333"/>
              </a:solidFill>
              <a:latin typeface="Calibri" panose="020F0502020204030204"/>
              <a:cs typeface="Calibri" panose="020F0502020204030204"/>
            </a:endParaRPr>
          </a:p>
        </p:txBody>
      </p:sp>
      <p:sp>
        <p:nvSpPr>
          <p:cNvPr id="19" name="Text Box 15"/>
          <p:cNvSpPr txBox="1">
            <a:spLocks noChangeArrowheads="1"/>
          </p:cNvSpPr>
          <p:nvPr/>
        </p:nvSpPr>
        <p:spPr bwMode="auto">
          <a:xfrm>
            <a:off x="3590925" y="1876699"/>
            <a:ext cx="4184651" cy="46141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</a:ln>
        </p:spPr>
        <p:txBody>
          <a:bodyPr tIns="69665" bIns="69665" anchor="ctr">
            <a:spAutoFit/>
          </a:bodyPr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s-ES" sz="2085" u="none" kern="1100" spc="111" dirty="0">
                <a:latin typeface="Calibri" panose="020F0502020204030204"/>
                <a:cs typeface="Calibri" panose="020F0502020204030204"/>
              </a:rPr>
              <a:t>RETENCION GENERAL</a:t>
            </a:r>
            <a:endParaRPr lang="es-ES" sz="2085" u="none" kern="1100" spc="111" dirty="0">
              <a:latin typeface="Calibri" panose="020F0502020204030204"/>
              <a:cs typeface="Calibri" panose="020F0502020204030204"/>
            </a:endParaRPr>
          </a:p>
        </p:txBody>
      </p:sp>
      <p:sp>
        <p:nvSpPr>
          <p:cNvPr id="20" name="Text Box 3"/>
          <p:cNvSpPr txBox="1">
            <a:spLocks noChangeArrowheads="1"/>
          </p:cNvSpPr>
          <p:nvPr/>
        </p:nvSpPr>
        <p:spPr bwMode="auto">
          <a:xfrm>
            <a:off x="5800727" y="2338389"/>
            <a:ext cx="2563812" cy="6223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solidFill>
              <a:srgbClr val="1D98CA"/>
            </a:solidFill>
            <a:miter lim="800000"/>
          </a:ln>
        </p:spPr>
        <p:txBody>
          <a:bodyPr anchor="ctr"/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defRPr/>
            </a:pPr>
            <a:r>
              <a:rPr lang="es-ES" sz="1490" u="none" kern="1100" spc="75" dirty="0">
                <a:solidFill>
                  <a:srgbClr val="333333"/>
                </a:solidFill>
                <a:latin typeface="Calibri" panose="020F0502020204030204"/>
                <a:cs typeface="Calibri" panose="020F0502020204030204"/>
              </a:rPr>
              <a:t>AUTORETENEDOR ESPECIAL (SOLO SOCIEDADES)</a:t>
            </a:r>
            <a:endParaRPr lang="es-ES" sz="1490" u="none" kern="1100" spc="75" dirty="0">
              <a:solidFill>
                <a:srgbClr val="333333"/>
              </a:solidFill>
              <a:latin typeface="Calibri" panose="020F0502020204030204"/>
              <a:cs typeface="Calibri" panose="020F0502020204030204"/>
            </a:endParaRPr>
          </a:p>
        </p:txBody>
      </p:sp>
    </p:spTree>
  </p:cSld>
  <p:clrMapOvr>
    <a:masterClrMapping/>
  </p:clrMapOvr>
  <p:transition spd="slow"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Text Box 7"/>
          <p:cNvSpPr txBox="1">
            <a:spLocks noChangeArrowheads="1"/>
          </p:cNvSpPr>
          <p:nvPr/>
        </p:nvSpPr>
        <p:spPr bwMode="auto">
          <a:xfrm>
            <a:off x="3032128" y="1841502"/>
            <a:ext cx="6002337" cy="3522663"/>
          </a:xfrm>
          <a:prstGeom prst="rect">
            <a:avLst/>
          </a:prstGeom>
          <a:noFill/>
          <a:ln w="6350">
            <a:solidFill>
              <a:srgbClr val="1D98CA"/>
            </a:solidFill>
            <a:prstDash val="sysDash"/>
            <a:miter lim="800000"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just">
              <a:defRPr/>
            </a:pPr>
            <a:r>
              <a:rPr lang="es-ES" altLang="es-ES" sz="1785" dirty="0">
                <a:solidFill>
                  <a:srgbClr val="0098CD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1-</a:t>
            </a:r>
            <a:r>
              <a:rPr lang="es-ES" altLang="es-ES" sz="1800" dirty="0">
                <a:solidFill>
                  <a:srgbClr val="0098CD"/>
                </a:solidFill>
                <a:latin typeface="Calibri" panose="020F0502020204030204" pitchFamily="34" charset="0"/>
                <a:ea typeface="MS PGothic" panose="020B0600070205080204" charset="-128"/>
                <a:cs typeface="Calibri" panose="020F0502020204030204" pitchFamily="34" charset="0"/>
                <a:sym typeface="Wingdings" panose="05000000000000000000" pitchFamily="2" charset="2"/>
              </a:rPr>
              <a:t>.</a:t>
            </a:r>
            <a:r>
              <a:rPr lang="es-CO" sz="1490" dirty="0"/>
              <a:t>Ser</a:t>
            </a:r>
            <a:r>
              <a:rPr lang="es-CO" sz="1490" dirty="0">
                <a:solidFill>
                  <a:srgbClr val="0098CD"/>
                </a:solidFill>
              </a:rPr>
              <a:t> residente </a:t>
            </a:r>
            <a:r>
              <a:rPr lang="es-CO" sz="1490" dirty="0"/>
              <a:t>en el país</a:t>
            </a:r>
            <a:endParaRPr lang="es-CO" sz="1490" dirty="0"/>
          </a:p>
          <a:p>
            <a:pPr algn="just">
              <a:defRPr/>
            </a:pPr>
            <a:r>
              <a:rPr lang="es-CO" sz="1490" dirty="0">
                <a:solidFill>
                  <a:srgbClr val="0098CD"/>
                </a:solidFill>
              </a:rPr>
              <a:t>2.</a:t>
            </a:r>
            <a:r>
              <a:rPr lang="es-CO" sz="1490" dirty="0">
                <a:solidFill>
                  <a:schemeClr val="accent6"/>
                </a:solidFill>
              </a:rPr>
              <a:t> </a:t>
            </a:r>
            <a:r>
              <a:rPr lang="es-CO" sz="1490" dirty="0"/>
              <a:t>Que la </a:t>
            </a:r>
            <a:r>
              <a:rPr lang="es-CO" sz="1490" dirty="0">
                <a:solidFill>
                  <a:srgbClr val="0098CD"/>
                </a:solidFill>
              </a:rPr>
              <a:t>inscripción en el  RUT</a:t>
            </a:r>
            <a:r>
              <a:rPr lang="es-CO" sz="1490" dirty="0">
                <a:solidFill>
                  <a:srgbClr val="FF0000"/>
                </a:solidFill>
              </a:rPr>
              <a:t>,</a:t>
            </a:r>
            <a:r>
              <a:rPr lang="es-CO" sz="1490" dirty="0"/>
              <a:t> sea igual o superior a 3 años</a:t>
            </a:r>
            <a:endParaRPr lang="es-CO" sz="1490" dirty="0"/>
          </a:p>
          <a:p>
            <a:pPr algn="just">
              <a:defRPr/>
            </a:pPr>
            <a:r>
              <a:rPr lang="es-CO" sz="1490" dirty="0">
                <a:solidFill>
                  <a:srgbClr val="0098CD"/>
                </a:solidFill>
              </a:rPr>
              <a:t>3.</a:t>
            </a:r>
            <a:r>
              <a:rPr lang="es-CO" sz="1490" dirty="0"/>
              <a:t>  Haber obtenido </a:t>
            </a:r>
            <a:r>
              <a:rPr lang="es-CO" sz="1490" dirty="0">
                <a:solidFill>
                  <a:srgbClr val="0098CD"/>
                </a:solidFill>
              </a:rPr>
              <a:t>ingresos brutos</a:t>
            </a:r>
            <a:r>
              <a:rPr lang="es-CO" sz="1490" dirty="0">
                <a:solidFill>
                  <a:schemeClr val="accent6"/>
                </a:solidFill>
              </a:rPr>
              <a:t> </a:t>
            </a:r>
            <a:r>
              <a:rPr lang="es-CO" sz="1490" dirty="0"/>
              <a:t>en el año gravable anterior superiores al (130.000) UVT </a:t>
            </a:r>
            <a:endParaRPr lang="es-CO" sz="1490" dirty="0"/>
          </a:p>
          <a:p>
            <a:pPr algn="just">
              <a:defRPr/>
            </a:pPr>
            <a:r>
              <a:rPr lang="es-CO" sz="1490" dirty="0">
                <a:solidFill>
                  <a:srgbClr val="0098CD"/>
                </a:solidFill>
              </a:rPr>
              <a:t>4.</a:t>
            </a:r>
            <a:r>
              <a:rPr lang="es-CO" sz="1490" dirty="0"/>
              <a:t> Tener un número superior a  </a:t>
            </a:r>
            <a:r>
              <a:rPr lang="es-CO" sz="1490" dirty="0">
                <a:solidFill>
                  <a:srgbClr val="0098CD"/>
                </a:solidFill>
              </a:rPr>
              <a:t>(50) clientes</a:t>
            </a:r>
            <a:r>
              <a:rPr lang="es-CO" sz="1490" dirty="0">
                <a:solidFill>
                  <a:schemeClr val="accent6"/>
                </a:solidFill>
              </a:rPr>
              <a:t> </a:t>
            </a:r>
            <a:r>
              <a:rPr lang="es-CO" sz="1490" dirty="0"/>
              <a:t>que le practiquen retención en la fuente</a:t>
            </a:r>
            <a:endParaRPr lang="es-CO" sz="1490" dirty="0"/>
          </a:p>
          <a:p>
            <a:pPr algn="just">
              <a:defRPr/>
            </a:pPr>
            <a:r>
              <a:rPr lang="es-CO" sz="1490" dirty="0">
                <a:solidFill>
                  <a:srgbClr val="0098CD"/>
                </a:solidFill>
              </a:rPr>
              <a:t>5</a:t>
            </a:r>
            <a:r>
              <a:rPr lang="es-CO" sz="1490" dirty="0">
                <a:solidFill>
                  <a:schemeClr val="accent6"/>
                </a:solidFill>
              </a:rPr>
              <a:t>. </a:t>
            </a:r>
            <a:r>
              <a:rPr lang="es-CO" sz="1490" dirty="0">
                <a:solidFill>
                  <a:srgbClr val="0098CD"/>
                </a:solidFill>
              </a:rPr>
              <a:t>No</a:t>
            </a:r>
            <a:r>
              <a:rPr lang="es-CO" sz="1490" dirty="0">
                <a:solidFill>
                  <a:schemeClr val="accent6"/>
                </a:solidFill>
              </a:rPr>
              <a:t> </a:t>
            </a:r>
            <a:r>
              <a:rPr lang="es-CO" sz="1490" dirty="0"/>
              <a:t>haber presentado </a:t>
            </a:r>
            <a:r>
              <a:rPr lang="es-CO" sz="1490" dirty="0">
                <a:solidFill>
                  <a:srgbClr val="0098CD"/>
                </a:solidFill>
              </a:rPr>
              <a:t>pérdidas fiscales en (5) periodos</a:t>
            </a:r>
            <a:r>
              <a:rPr lang="es-CO" sz="1490" dirty="0">
                <a:solidFill>
                  <a:schemeClr val="accent6"/>
                </a:solidFill>
              </a:rPr>
              <a:t> </a:t>
            </a:r>
            <a:r>
              <a:rPr lang="es-CO" sz="1490" dirty="0"/>
              <a:t>gravables anteriores a la fecha de presentación de la solicitud. </a:t>
            </a:r>
            <a:endParaRPr lang="es-CO" sz="1490" dirty="0"/>
          </a:p>
          <a:p>
            <a:pPr algn="just">
              <a:defRPr/>
            </a:pPr>
            <a:endParaRPr lang="es-CO" sz="1800" dirty="0"/>
          </a:p>
          <a:p>
            <a:pPr algn="just">
              <a:defRPr/>
            </a:pPr>
            <a:r>
              <a:rPr lang="es-CO" sz="1800" b="1" dirty="0">
                <a:solidFill>
                  <a:srgbClr val="0098CD"/>
                </a:solidFill>
              </a:rPr>
              <a:t>IMPORTANTE</a:t>
            </a:r>
            <a:endParaRPr lang="es-CO" sz="1800" b="1" dirty="0">
              <a:solidFill>
                <a:srgbClr val="0098CD"/>
              </a:solidFill>
            </a:endParaRPr>
          </a:p>
          <a:p>
            <a:pPr algn="just">
              <a:defRPr/>
            </a:pPr>
            <a:r>
              <a:rPr lang="es-CO" sz="1800" dirty="0"/>
              <a:t> </a:t>
            </a:r>
            <a:endParaRPr lang="es-CO" sz="1800" dirty="0"/>
          </a:p>
          <a:p>
            <a:pPr algn="just">
              <a:defRPr/>
            </a:pPr>
            <a:r>
              <a:rPr lang="es-CO" sz="1490" dirty="0"/>
              <a:t>En el evento en que el solicitante acredite que los </a:t>
            </a:r>
            <a:r>
              <a:rPr lang="es-CO" sz="1490" dirty="0">
                <a:solidFill>
                  <a:srgbClr val="0098CD"/>
                </a:solidFill>
              </a:rPr>
              <a:t>ingresos brutos </a:t>
            </a:r>
            <a:r>
              <a:rPr lang="es-CO" sz="1490" b="1" dirty="0">
                <a:solidFill>
                  <a:srgbClr val="0098CD"/>
                </a:solidFill>
              </a:rPr>
              <a:t>exceden de  (630.000) UVT</a:t>
            </a:r>
            <a:r>
              <a:rPr lang="es-CO" sz="1490" dirty="0">
                <a:solidFill>
                  <a:srgbClr val="0098CD"/>
                </a:solidFill>
              </a:rPr>
              <a:t>,</a:t>
            </a:r>
            <a:r>
              <a:rPr lang="es-CO" sz="1490" dirty="0"/>
              <a:t> se podrá autorizar como </a:t>
            </a:r>
            <a:r>
              <a:rPr lang="es-CO" sz="1490" dirty="0" err="1"/>
              <a:t>autorretenedor</a:t>
            </a:r>
            <a:r>
              <a:rPr lang="es-CO" sz="1490" dirty="0"/>
              <a:t>, </a:t>
            </a:r>
            <a:r>
              <a:rPr lang="es-CO" sz="1490" b="1" dirty="0">
                <a:solidFill>
                  <a:srgbClr val="0098CD"/>
                </a:solidFill>
              </a:rPr>
              <a:t>sin tener en cuenta el número de clientes </a:t>
            </a:r>
            <a:r>
              <a:rPr lang="es-CO" sz="1490" dirty="0">
                <a:solidFill>
                  <a:srgbClr val="0098CD"/>
                </a:solidFill>
              </a:rPr>
              <a:t>mínimos exigibles</a:t>
            </a:r>
            <a:endParaRPr lang="es-CO" sz="1490" dirty="0">
              <a:solidFill>
                <a:srgbClr val="0098CD"/>
              </a:solidFill>
            </a:endParaRPr>
          </a:p>
        </p:txBody>
      </p:sp>
      <p:sp>
        <p:nvSpPr>
          <p:cNvPr id="19" name="Text Box 15"/>
          <p:cNvSpPr txBox="1">
            <a:spLocks noChangeArrowheads="1"/>
          </p:cNvSpPr>
          <p:nvPr/>
        </p:nvSpPr>
        <p:spPr bwMode="auto">
          <a:xfrm>
            <a:off x="3095628" y="1214683"/>
            <a:ext cx="5519737" cy="78214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</a:ln>
        </p:spPr>
        <p:txBody>
          <a:bodyPr tIns="69665" bIns="69665" anchor="ctr">
            <a:spAutoFit/>
          </a:bodyPr>
          <a:lstStyle>
            <a:lvl1pPr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  <a:cs typeface="MS PGothic" panose="020B0600070205080204" charset="-128"/>
              </a:defRPr>
            </a:lvl1pPr>
            <a:lvl2pPr marL="742950" indent="-28575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2pPr>
            <a:lvl3pPr marL="11430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3pPr>
            <a:lvl4pPr marL="16002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4pPr>
            <a:lvl5pPr marL="2057400" indent="-228600"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u="sng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charset="-128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s-ES" sz="2085" b="1" u="none" kern="1100" spc="111" dirty="0">
                <a:solidFill>
                  <a:srgbClr val="0098CD"/>
                </a:solidFill>
                <a:latin typeface="Calibri" panose="020F0502020204030204"/>
                <a:cs typeface="Calibri" panose="020F0502020204030204"/>
              </a:rPr>
              <a:t>RETENCION GENERAL-AUTORETENEDOR GENERAL</a:t>
            </a:r>
            <a:endParaRPr lang="es-ES" sz="2085" b="1" u="none" kern="1100" spc="111" dirty="0">
              <a:solidFill>
                <a:srgbClr val="0098CD"/>
              </a:solidFill>
              <a:latin typeface="Calibri" panose="020F0502020204030204"/>
              <a:cs typeface="Calibri" panose="020F0502020204030204"/>
            </a:endParaRPr>
          </a:p>
        </p:txBody>
      </p:sp>
    </p:spTree>
  </p:cSld>
  <p:clrMapOvr>
    <a:masterClrMapping/>
  </p:clrMapOvr>
  <p:transition spd="slow"/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altLang="es-CO" sz="4035">
                <a:latin typeface="Agency FB" panose="020B0503020202020204" pitchFamily="34" charset="0"/>
              </a:rPr>
              <a:t>OBLIGACIONES  AGENTE</a:t>
            </a:r>
            <a:endParaRPr lang="en-US" altLang="es-CO" sz="4035">
              <a:latin typeface="Agency FB" panose="020B0503020202020204" pitchFamily="34" charset="0"/>
            </a:endParaRPr>
          </a:p>
        </p:txBody>
      </p:sp>
      <p:sp>
        <p:nvSpPr>
          <p:cNvPr id="8195" name="Rectangle 3"/>
          <p:cNvSpPr txBox="1">
            <a:spLocks noGrp="1"/>
          </p:cNvSpPr>
          <p:nvPr>
            <p:ph idx="1"/>
          </p:nvPr>
        </p:nvSpPr>
        <p:spPr>
          <a:xfrm>
            <a:off x="2895602" y="2138364"/>
            <a:ext cx="5786437" cy="3074987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Char char="Ø"/>
              <a:defRPr/>
            </a:pPr>
            <a:r>
              <a:rPr lang="en-US" altLang="es-CO" dirty="0" err="1">
                <a:latin typeface="Agency FB" panose="020B0503020202020204" pitchFamily="34" charset="0"/>
              </a:rPr>
              <a:t>Practicar</a:t>
            </a:r>
            <a:r>
              <a:rPr lang="en-US" altLang="es-CO" dirty="0">
                <a:latin typeface="Agency FB" panose="020B0503020202020204" pitchFamily="34" charset="0"/>
              </a:rPr>
              <a:t>  </a:t>
            </a:r>
            <a:r>
              <a:rPr lang="en-US" altLang="es-CO" dirty="0" err="1">
                <a:latin typeface="Agency FB" panose="020B0503020202020204" pitchFamily="34" charset="0"/>
              </a:rPr>
              <a:t>retención</a:t>
            </a:r>
            <a:endParaRPr lang="en-US" altLang="es-CO" dirty="0">
              <a:latin typeface="Agency FB" panose="020B0503020202020204" pitchFamily="34" charset="0"/>
            </a:endParaRPr>
          </a:p>
          <a:p>
            <a:pPr eaLnBrk="1" hangingPunct="1">
              <a:buFont typeface="Wingdings" panose="05000000000000000000" pitchFamily="2" charset="2"/>
              <a:buChar char="Ø"/>
              <a:defRPr/>
            </a:pPr>
            <a:r>
              <a:rPr lang="en-US" altLang="es-CO" dirty="0" err="1">
                <a:latin typeface="Agency FB" panose="020B0503020202020204" pitchFamily="34" charset="0"/>
              </a:rPr>
              <a:t>Declarar</a:t>
            </a:r>
            <a:endParaRPr lang="en-US" altLang="es-CO" dirty="0">
              <a:latin typeface="Agency FB" panose="020B0503020202020204" pitchFamily="34" charset="0"/>
            </a:endParaRPr>
          </a:p>
          <a:p>
            <a:pPr eaLnBrk="1" hangingPunct="1">
              <a:buFont typeface="Wingdings" panose="05000000000000000000" pitchFamily="2" charset="2"/>
              <a:buChar char="Ø"/>
              <a:defRPr/>
            </a:pPr>
            <a:r>
              <a:rPr lang="en-US" altLang="es-CO" dirty="0" err="1">
                <a:latin typeface="Agency FB" panose="020B0503020202020204" pitchFamily="34" charset="0"/>
              </a:rPr>
              <a:t>Pagar</a:t>
            </a:r>
            <a:endParaRPr lang="en-US" altLang="es-CO" dirty="0">
              <a:latin typeface="Agency FB" panose="020B0503020202020204" pitchFamily="34" charset="0"/>
            </a:endParaRPr>
          </a:p>
          <a:p>
            <a:pPr eaLnBrk="1" hangingPunct="1">
              <a:buFont typeface="Wingdings" panose="05000000000000000000" pitchFamily="2" charset="2"/>
              <a:buChar char="Ø"/>
              <a:defRPr/>
            </a:pPr>
            <a:r>
              <a:rPr lang="en-US" altLang="es-CO" dirty="0" err="1">
                <a:latin typeface="Agency FB" panose="020B0503020202020204" pitchFamily="34" charset="0"/>
              </a:rPr>
              <a:t>Expedir</a:t>
            </a:r>
            <a:r>
              <a:rPr lang="en-US" altLang="es-CO" dirty="0">
                <a:latin typeface="Agency FB" panose="020B0503020202020204" pitchFamily="34" charset="0"/>
              </a:rPr>
              <a:t> </a:t>
            </a:r>
            <a:r>
              <a:rPr lang="en-US" altLang="es-CO" dirty="0" err="1">
                <a:latin typeface="Agency FB" panose="020B0503020202020204" pitchFamily="34" charset="0"/>
              </a:rPr>
              <a:t>certificados</a:t>
            </a:r>
            <a:endParaRPr lang="en-US" altLang="es-CO" dirty="0">
              <a:latin typeface="Agency FB" panose="020B0503020202020204" pitchFamily="34" charset="0"/>
            </a:endParaRPr>
          </a:p>
          <a:p>
            <a:pPr marL="0" indent="0">
              <a:buNone/>
              <a:defRPr/>
            </a:pPr>
            <a:r>
              <a:rPr lang="en-US" altLang="es-CO" dirty="0">
                <a:solidFill>
                  <a:srgbClr val="FF0000"/>
                </a:solidFill>
                <a:latin typeface="Agency FB" panose="020B0503020202020204" pitchFamily="34" charset="0"/>
              </a:rPr>
              <a:t>			</a:t>
            </a:r>
            <a:endParaRPr lang="en-US" altLang="es-CO" dirty="0">
              <a:solidFill>
                <a:srgbClr val="FF0000"/>
              </a:solidFill>
              <a:latin typeface="Agency FB" panose="020B0503020202020204" pitchFamily="34" charset="0"/>
            </a:endParaRPr>
          </a:p>
          <a:p>
            <a:pPr marL="0" indent="0">
              <a:buNone/>
              <a:defRPr/>
            </a:pPr>
            <a:r>
              <a:rPr lang="en-US" altLang="es-CO" sz="2690" dirty="0">
                <a:solidFill>
                  <a:srgbClr val="FF0000"/>
                </a:solidFill>
                <a:latin typeface="Agency FB" panose="020B0503020202020204" pitchFamily="34" charset="0"/>
              </a:rPr>
              <a:t>			</a:t>
            </a:r>
            <a:endParaRPr lang="en-US" altLang="es-CO" sz="2690" dirty="0">
              <a:latin typeface="Agency FB" panose="020B0503020202020204" pitchFamily="34" charset="0"/>
            </a:endParaRPr>
          </a:p>
          <a:p>
            <a:pPr eaLnBrk="1" hangingPunct="1">
              <a:buFont typeface="Wingdings" panose="05000000000000000000" pitchFamily="2" charset="2"/>
              <a:buChar char="Ø"/>
              <a:defRPr/>
            </a:pPr>
            <a:endParaRPr lang="en-US" altLang="es-CO" dirty="0">
              <a:solidFill>
                <a:srgbClr val="FF0000"/>
              </a:solidFill>
              <a:latin typeface="Agency FB" panose="020B0503020202020204" pitchFamily="34" charset="0"/>
            </a:endParaRPr>
          </a:p>
        </p:txBody>
      </p:sp>
      <p:sp>
        <p:nvSpPr>
          <p:cNvPr id="344068" name="4 Marcador de pie de página"/>
          <p:cNvSpPr txBox="1">
            <a:spLocks noChangeArrowheads="1"/>
          </p:cNvSpPr>
          <p:nvPr/>
        </p:nvSpPr>
        <p:spPr bwMode="auto">
          <a:xfrm>
            <a:off x="3373439" y="5661025"/>
            <a:ext cx="4140200" cy="2730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n-US" altLang="es-CO" sz="825">
                <a:solidFill>
                  <a:srgbClr val="EEECE1"/>
                </a:solidFill>
                <a:latin typeface="Tahoma" panose="020B0604030504040204" pitchFamily="34" charset="0"/>
              </a:rPr>
              <a:t>Maria Rosalba Suarez A.</a:t>
            </a:r>
            <a:endParaRPr lang="en-US" altLang="es-CO" sz="825">
              <a:solidFill>
                <a:srgbClr val="EEECE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4284664" y="5080001"/>
            <a:ext cx="4156075" cy="368242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1795" b="1" dirty="0">
                <a:latin typeface="Arial" panose="020B0604020202020204" pitchFamily="34" charset="0"/>
              </a:rPr>
              <a:t>CONCEPTOS BASES Y TARIFAS</a:t>
            </a:r>
            <a:endParaRPr lang="es-MX" sz="1795" i="1" dirty="0">
              <a:latin typeface="Arial" panose="020B0604020202020204" pitchFamily="34" charset="0"/>
            </a:endParaRPr>
          </a:p>
        </p:txBody>
      </p:sp>
      <p:pic>
        <p:nvPicPr>
          <p:cNvPr id="256003" name="Picture 124" descr="Resultado de imagen para TARIFAS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2401" y="866777"/>
            <a:ext cx="6807200" cy="421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Título 1"/>
          <p:cNvSpPr>
            <a:spLocks noGrp="1"/>
          </p:cNvSpPr>
          <p:nvPr>
            <p:ph type="title"/>
          </p:nvPr>
        </p:nvSpPr>
        <p:spPr>
          <a:xfrm>
            <a:off x="3160714" y="1147765"/>
            <a:ext cx="5870575" cy="987425"/>
          </a:xfrm>
        </p:spPr>
        <p:txBody>
          <a:bodyPr>
            <a:normAutofit fontScale="90000"/>
          </a:bodyPr>
          <a:lstStyle/>
          <a:p>
            <a:pPr algn="r"/>
            <a:r>
              <a:rPr lang="es-CO" altLang="es-ES" sz="3600">
                <a:latin typeface="Nexa Bold"/>
              </a:rPr>
              <a:t>TABLA RETENCION 202</a:t>
            </a:r>
            <a:r>
              <a:rPr lang="es-MX" altLang="es-CO" sz="3600">
                <a:latin typeface="Nexa Bold"/>
              </a:rPr>
              <a:t>6</a:t>
            </a:r>
            <a:r>
              <a:rPr lang="es-CO" altLang="es-ES" sz="3600">
                <a:latin typeface="Nexa Bold"/>
              </a:rPr>
              <a:t> </a:t>
            </a:r>
            <a:endParaRPr lang="es-CO" altLang="es-ES" sz="3600">
              <a:latin typeface="Nexa Bold"/>
            </a:endParaRPr>
          </a:p>
        </p:txBody>
      </p:sp>
      <p:graphicFrame>
        <p:nvGraphicFramePr>
          <p:cNvPr id="2" name="1 Marcador de contenido"/>
          <p:cNvGraphicFramePr>
            <a:graphicFrameLocks noGrp="1"/>
          </p:cNvGraphicFramePr>
          <p:nvPr>
            <p:ph idx="1"/>
          </p:nvPr>
        </p:nvGraphicFramePr>
        <p:xfrm>
          <a:off x="2887665" y="1968501"/>
          <a:ext cx="6208715" cy="49542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11193"/>
                <a:gridCol w="1861707"/>
                <a:gridCol w="1335815"/>
              </a:tblGrid>
              <a:tr h="478032">
                <a:tc>
                  <a:txBody>
                    <a:bodyPr/>
                    <a:lstStyle/>
                    <a:p>
                      <a:r>
                        <a:rPr lang="es-CO" sz="1300" dirty="0"/>
                        <a:t>CONCEPTO</a:t>
                      </a:r>
                      <a:endParaRPr lang="es-CO" sz="1300" dirty="0"/>
                    </a:p>
                    <a:p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BASE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TARIFA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</a:tr>
              <a:tr h="521845">
                <a:tc>
                  <a:txBody>
                    <a:bodyPr/>
                    <a:lstStyle/>
                    <a:p>
                      <a:r>
                        <a:rPr lang="es-CO" sz="1300" dirty="0"/>
                        <a:t>COMPRAS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MX" altLang="es-CO" sz="1500" dirty="0"/>
                        <a:t>10</a:t>
                      </a:r>
                      <a:r>
                        <a:rPr lang="es-CO" sz="1500" dirty="0"/>
                        <a:t> UVT  $ </a:t>
                      </a:r>
                      <a:r>
                        <a:rPr lang="es-MX" altLang="es-CO" sz="1500" dirty="0"/>
                        <a:t>524.000</a:t>
                      </a:r>
                      <a:endParaRPr lang="es-CO" sz="15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500" b="1" dirty="0"/>
                        <a:t>2.5%     </a:t>
                      </a:r>
                      <a:r>
                        <a:rPr lang="es-CO" sz="1500" b="1" dirty="0">
                          <a:solidFill>
                            <a:srgbClr val="FF0000"/>
                          </a:solidFill>
                        </a:rPr>
                        <a:t>3.5 %</a:t>
                      </a:r>
                      <a:endParaRPr lang="es-CO" sz="1500" b="1" dirty="0">
                        <a:solidFill>
                          <a:srgbClr val="FF0000"/>
                        </a:solidFill>
                      </a:endParaRPr>
                    </a:p>
                  </a:txBody>
                  <a:tcPr marL="51035" marR="51035" marT="34028" marB="34028"/>
                </a:tc>
              </a:tr>
              <a:tr h="276007">
                <a:tc>
                  <a:txBody>
                    <a:bodyPr/>
                    <a:lstStyle/>
                    <a:p>
                      <a:r>
                        <a:rPr lang="es-CO" sz="1300" dirty="0"/>
                        <a:t>SERVICIOS DECLARANTES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 </a:t>
                      </a:r>
                      <a:r>
                        <a:rPr lang="es-MX" altLang="es-CO" sz="1300" dirty="0"/>
                        <a:t>2</a:t>
                      </a:r>
                      <a:r>
                        <a:rPr lang="es-CO" sz="1300" dirty="0"/>
                        <a:t> UVT     $ 1</a:t>
                      </a:r>
                      <a:r>
                        <a:rPr lang="es-MX" altLang="es-CO" sz="1300" dirty="0"/>
                        <a:t>05</a:t>
                      </a:r>
                      <a:r>
                        <a:rPr lang="es-CO" sz="1300" dirty="0"/>
                        <a:t>.000 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4%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  <a:tr h="474456">
                <a:tc>
                  <a:txBody>
                    <a:bodyPr/>
                    <a:lstStyle/>
                    <a:p>
                      <a:r>
                        <a:rPr lang="es-CO" sz="1300" dirty="0"/>
                        <a:t>SERVICIOS NO</a:t>
                      </a:r>
                      <a:r>
                        <a:rPr lang="es-CO" sz="1300" baseline="0" dirty="0"/>
                        <a:t> DECLARANTES Decreto 3110 de 2004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MX" altLang="es-CO" sz="1300" dirty="0"/>
                        <a:t>2</a:t>
                      </a:r>
                      <a:r>
                        <a:rPr lang="es-CO" sz="1300" dirty="0"/>
                        <a:t> UVT      $ </a:t>
                      </a:r>
                      <a:r>
                        <a:rPr lang="es-MX" altLang="es-CO" sz="1300" dirty="0"/>
                        <a:t>105</a:t>
                      </a:r>
                      <a:r>
                        <a:rPr lang="es-CO" sz="1300" dirty="0"/>
                        <a:t>,000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6%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  <a:tr h="474456">
                <a:tc>
                  <a:txBody>
                    <a:bodyPr/>
                    <a:lstStyle/>
                    <a:p>
                      <a:r>
                        <a:rPr lang="es-CO" sz="1300" dirty="0"/>
                        <a:t>HONORARIOS</a:t>
                      </a:r>
                      <a:r>
                        <a:rPr lang="es-CO" sz="1300" baseline="0" dirty="0"/>
                        <a:t> DECLARANTES d 260/01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100%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11%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  <a:tr h="276007">
                <a:tc>
                  <a:txBody>
                    <a:bodyPr/>
                    <a:lstStyle/>
                    <a:p>
                      <a:r>
                        <a:rPr lang="es-CO" sz="1300" dirty="0"/>
                        <a:t>HONORARIOS NO DECLARANTES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100%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10%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  <a:tr h="474456">
                <a:tc>
                  <a:txBody>
                    <a:bodyPr/>
                    <a:lstStyle/>
                    <a:p>
                      <a:r>
                        <a:rPr lang="es-CO" sz="1300" dirty="0"/>
                        <a:t>ARREBDANIENTO</a:t>
                      </a:r>
                      <a:r>
                        <a:rPr lang="es-CO" sz="1300" baseline="0" dirty="0"/>
                        <a:t> BIENES INMUEBLES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MX" altLang="es-CO" sz="1300" dirty="0"/>
                        <a:t>10 </a:t>
                      </a:r>
                      <a:r>
                        <a:rPr lang="es-CO" sz="1300" dirty="0"/>
                        <a:t> UVT    $ </a:t>
                      </a:r>
                      <a:r>
                        <a:rPr lang="es-MX" altLang="es-CO" sz="1300" dirty="0"/>
                        <a:t>524.000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3.5%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  <a:tr h="474456">
                <a:tc>
                  <a:txBody>
                    <a:bodyPr/>
                    <a:lstStyle/>
                    <a:p>
                      <a:r>
                        <a:rPr lang="es-CO" sz="1300" dirty="0"/>
                        <a:t>ARRENDAMIENTO BIENES </a:t>
                      </a:r>
                      <a:r>
                        <a:rPr lang="es-CO" sz="1300" baseline="0" dirty="0"/>
                        <a:t> </a:t>
                      </a:r>
                      <a:r>
                        <a:rPr lang="es-CO" sz="1300" dirty="0"/>
                        <a:t>MUEBLES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100%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4%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</a:tr>
              <a:tr h="478032">
                <a:tc>
                  <a:txBody>
                    <a:bodyPr/>
                    <a:lstStyle/>
                    <a:p>
                      <a:r>
                        <a:rPr lang="es-CO" sz="1300" dirty="0"/>
                        <a:t>DISEÑO PAGINAS WEB SRVICIO LICENCIAMIIENTO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100%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3.5%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  <a:tr h="276007">
                <a:tc>
                  <a:txBody>
                    <a:bodyPr/>
                    <a:lstStyle/>
                    <a:p>
                      <a:r>
                        <a:rPr lang="es-CO" sz="1300" dirty="0"/>
                        <a:t>CONTRATOS DE CONSTRUCCION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dirty="0"/>
                        <a:t>100%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2%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  <a:tr h="474456">
                <a:tc>
                  <a:txBody>
                    <a:bodyPr/>
                    <a:lstStyle/>
                    <a:p>
                      <a:r>
                        <a:rPr lang="es-CO" sz="1300" dirty="0"/>
                        <a:t>SERVICIOS TRANSPORTE DE CARGA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MX" altLang="es-CO" sz="1300" dirty="0"/>
                        <a:t>2</a:t>
                      </a:r>
                      <a:r>
                        <a:rPr lang="es-CO" sz="1300" dirty="0"/>
                        <a:t> UVT      $ 1</a:t>
                      </a:r>
                      <a:r>
                        <a:rPr lang="es-MX" altLang="es-CO" sz="1300" dirty="0"/>
                        <a:t>05.0</a:t>
                      </a:r>
                      <a:r>
                        <a:rPr lang="es-CO" sz="1300" dirty="0"/>
                        <a:t>00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1%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  <a:tr h="276007">
                <a:tc>
                  <a:txBody>
                    <a:bodyPr/>
                    <a:lstStyle/>
                    <a:p>
                      <a:r>
                        <a:rPr lang="es-CO" sz="1300" dirty="0"/>
                        <a:t>RESTAURANTES HOTELES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MX" altLang="es-CO" sz="1300" baseline="0" dirty="0"/>
                        <a:t>2</a:t>
                      </a:r>
                      <a:r>
                        <a:rPr lang="es-CO" sz="1300" baseline="0" dirty="0"/>
                        <a:t> UVT       $ 1</a:t>
                      </a:r>
                      <a:r>
                        <a:rPr lang="es-MX" altLang="es-CO" sz="1300" baseline="0" dirty="0"/>
                        <a:t>05</a:t>
                      </a:r>
                      <a:r>
                        <a:rPr lang="es-CO" sz="1300" baseline="0" dirty="0"/>
                        <a:t>.000</a:t>
                      </a:r>
                      <a:endParaRPr lang="es-CO" sz="1300" dirty="0"/>
                    </a:p>
                  </a:txBody>
                  <a:tcPr marL="51035" marR="51035" marT="34028" marB="34028"/>
                </a:tc>
                <a:tc>
                  <a:txBody>
                    <a:bodyPr/>
                    <a:lstStyle/>
                    <a:p>
                      <a:r>
                        <a:rPr lang="es-CO" sz="1300" b="1" dirty="0"/>
                        <a:t>3.5%</a:t>
                      </a:r>
                      <a:endParaRPr lang="es-CO" sz="1300" b="1" dirty="0"/>
                    </a:p>
                  </a:txBody>
                  <a:tcPr marL="51035" marR="51035" marT="34028" marB="34028"/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2" name="Rectangle 2"/>
          <p:cNvSpPr txBox="1">
            <a:spLocks noGrp="1"/>
          </p:cNvSpPr>
          <p:nvPr>
            <p:ph type="title"/>
          </p:nvPr>
        </p:nvSpPr>
        <p:spPr>
          <a:xfrm>
            <a:off x="3203576" y="1322389"/>
            <a:ext cx="5784851" cy="17653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s-CO" sz="2690">
                <a:latin typeface="Times New Roman" panose="02020603050405020304" pitchFamily="18" charset="0"/>
              </a:rPr>
              <a:t>LEY 2070 DE 2020 ART 16</a:t>
            </a:r>
            <a:endParaRPr lang="en-US" altLang="es-CO" sz="2690">
              <a:latin typeface="Times New Roman" panose="02020603050405020304" pitchFamily="18" charset="0"/>
            </a:endParaRPr>
          </a:p>
        </p:txBody>
      </p:sp>
      <p:sp>
        <p:nvSpPr>
          <p:cNvPr id="259075" name="Rectangle 3"/>
          <p:cNvSpPr txBox="1">
            <a:spLocks noGrp="1" noChangeArrowheads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440" tIns="45720" rIns="91440" bIns="45720" numCol="1" rtlCol="0" anchor="t" anchorCtr="0" compatLnSpc="1">
            <a:normAutofit/>
          </a:bodyPr>
          <a:lstStyle/>
          <a:p>
            <a:pPr eaLnBrk="1" hangingPunct="1"/>
            <a:endParaRPr lang="en-US" altLang="es-CO">
              <a:latin typeface="Constantia" panose="02030602050306030303" pitchFamily="18" charset="0"/>
            </a:endParaRPr>
          </a:p>
          <a:p>
            <a:pPr eaLnBrk="1" hangingPunct="1"/>
            <a:r>
              <a:rPr lang="en-US" altLang="es-CO">
                <a:latin typeface="Constantia" panose="02030602050306030303" pitchFamily="18" charset="0"/>
              </a:rPr>
              <a:t>TARIFA RETENCION </a:t>
            </a:r>
            <a:r>
              <a:rPr lang="en-US" altLang="es-CO" b="1">
                <a:solidFill>
                  <a:srgbClr val="FF0000"/>
                </a:solidFill>
                <a:latin typeface="Constantia" panose="02030602050306030303" pitchFamily="18" charset="0"/>
              </a:rPr>
              <a:t>4%</a:t>
            </a:r>
            <a:endParaRPr lang="en-US" altLang="es-CO" b="1">
              <a:solidFill>
                <a:srgbClr val="FF0000"/>
              </a:solidFill>
              <a:latin typeface="Constantia" panose="02030602050306030303" pitchFamily="18" charset="0"/>
            </a:endParaRPr>
          </a:p>
          <a:p>
            <a:pPr eaLnBrk="1" hangingPunct="1"/>
            <a:r>
              <a:rPr lang="en-US" altLang="es-CO">
                <a:latin typeface="Constantia" panose="02030602050306030303" pitchFamily="18" charset="0"/>
              </a:rPr>
              <a:t> HONORARIOS PRESTACION DE SERVICIOS DE  </a:t>
            </a:r>
            <a:r>
              <a:rPr lang="en-US" altLang="es-CO" b="1">
                <a:solidFill>
                  <a:srgbClr val="FF0000"/>
                </a:solidFill>
                <a:latin typeface="Constantia" panose="02030602050306030303" pitchFamily="18" charset="0"/>
              </a:rPr>
              <a:t>27</a:t>
            </a:r>
            <a:r>
              <a:rPr lang="en-US" altLang="es-CO">
                <a:latin typeface="Constantia" panose="02030602050306030303" pitchFamily="18" charset="0"/>
              </a:rPr>
              <a:t> ACTIVIDADES  </a:t>
            </a:r>
            <a:endParaRPr lang="en-US" altLang="es-CO">
              <a:latin typeface="Constantia" panose="02030602050306030303" pitchFamily="18" charset="0"/>
            </a:endParaRPr>
          </a:p>
        </p:txBody>
      </p:sp>
      <p:sp>
        <p:nvSpPr>
          <p:cNvPr id="348164" name="4 Marcador de pie de página"/>
          <p:cNvSpPr txBox="1">
            <a:spLocks noChangeArrowheads="1"/>
          </p:cNvSpPr>
          <p:nvPr/>
        </p:nvSpPr>
        <p:spPr bwMode="auto">
          <a:xfrm>
            <a:off x="3373439" y="5661025"/>
            <a:ext cx="4140200" cy="2730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n-US" altLang="es-CO" sz="825">
                <a:solidFill>
                  <a:srgbClr val="EEECE1"/>
                </a:solidFill>
                <a:latin typeface="Tahoma" panose="020B0604030504040204" pitchFamily="34" charset="0"/>
              </a:rPr>
              <a:t>Maria Rosalba Suarez A.</a:t>
            </a:r>
            <a:endParaRPr lang="en-US" altLang="es-CO" sz="825">
              <a:solidFill>
                <a:srgbClr val="EEECE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altLang="es-CO" sz="4035">
                <a:latin typeface="Agency FB" panose="020B0503020202020204" pitchFamily="34" charset="0"/>
              </a:rPr>
              <a:t>OBLIGACIONES  AGENTE</a:t>
            </a:r>
            <a:endParaRPr lang="en-US" altLang="es-CO" sz="4035">
              <a:latin typeface="Agency FB" panose="020B0503020202020204" pitchFamily="34" charset="0"/>
            </a:endParaRPr>
          </a:p>
        </p:txBody>
      </p:sp>
      <p:sp>
        <p:nvSpPr>
          <p:cNvPr id="8195" name="Rectangle 3"/>
          <p:cNvSpPr txBox="1">
            <a:spLocks noGrp="1"/>
          </p:cNvSpPr>
          <p:nvPr>
            <p:ph idx="1"/>
          </p:nvPr>
        </p:nvSpPr>
        <p:spPr>
          <a:xfrm>
            <a:off x="3192463" y="2119313"/>
            <a:ext cx="5786439" cy="3074987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Char char="Ø"/>
              <a:defRPr/>
            </a:pPr>
            <a:r>
              <a:rPr lang="en-US" altLang="es-CO" dirty="0" err="1">
                <a:latin typeface="Agency FB" panose="020B0503020202020204" pitchFamily="34" charset="0"/>
              </a:rPr>
              <a:t>Practicar</a:t>
            </a:r>
            <a:r>
              <a:rPr lang="en-US" altLang="es-CO" dirty="0">
                <a:latin typeface="Agency FB" panose="020B0503020202020204" pitchFamily="34" charset="0"/>
              </a:rPr>
              <a:t>  </a:t>
            </a:r>
            <a:r>
              <a:rPr lang="en-US" altLang="es-CO" dirty="0" err="1">
                <a:latin typeface="Agency FB" panose="020B0503020202020204" pitchFamily="34" charset="0"/>
              </a:rPr>
              <a:t>retención</a:t>
            </a:r>
            <a:endParaRPr lang="en-US" altLang="es-CO" dirty="0">
              <a:latin typeface="Agency FB" panose="020B0503020202020204" pitchFamily="34" charset="0"/>
            </a:endParaRPr>
          </a:p>
          <a:p>
            <a:pPr eaLnBrk="1" hangingPunct="1">
              <a:buFont typeface="Wingdings" panose="05000000000000000000" pitchFamily="2" charset="2"/>
              <a:buChar char="Ø"/>
              <a:defRPr/>
            </a:pPr>
            <a:r>
              <a:rPr lang="en-US" altLang="es-CO" dirty="0" err="1">
                <a:latin typeface="Agency FB" panose="020B0503020202020204" pitchFamily="34" charset="0"/>
              </a:rPr>
              <a:t>Declarar</a:t>
            </a:r>
            <a:endParaRPr lang="en-US" altLang="es-CO" dirty="0">
              <a:latin typeface="Agency FB" panose="020B0503020202020204" pitchFamily="34" charset="0"/>
            </a:endParaRPr>
          </a:p>
          <a:p>
            <a:pPr eaLnBrk="1" hangingPunct="1">
              <a:buFont typeface="Wingdings" panose="05000000000000000000" pitchFamily="2" charset="2"/>
              <a:buChar char="Ø"/>
              <a:defRPr/>
            </a:pPr>
            <a:r>
              <a:rPr lang="en-US" altLang="es-CO" dirty="0" err="1">
                <a:latin typeface="Agency FB" panose="020B0503020202020204" pitchFamily="34" charset="0"/>
              </a:rPr>
              <a:t>Pagar</a:t>
            </a:r>
            <a:endParaRPr lang="en-US" altLang="es-CO" dirty="0">
              <a:latin typeface="Agency FB" panose="020B0503020202020204" pitchFamily="34" charset="0"/>
            </a:endParaRPr>
          </a:p>
          <a:p>
            <a:pPr eaLnBrk="1" hangingPunct="1">
              <a:buFont typeface="Wingdings" panose="05000000000000000000" pitchFamily="2" charset="2"/>
              <a:buChar char="Ø"/>
              <a:defRPr/>
            </a:pPr>
            <a:r>
              <a:rPr lang="en-US" altLang="es-CO" dirty="0" err="1">
                <a:latin typeface="Agency FB" panose="020B0503020202020204" pitchFamily="34" charset="0"/>
              </a:rPr>
              <a:t>Expedir</a:t>
            </a:r>
            <a:r>
              <a:rPr lang="en-US" altLang="es-CO" dirty="0">
                <a:latin typeface="Agency FB" panose="020B0503020202020204" pitchFamily="34" charset="0"/>
              </a:rPr>
              <a:t> </a:t>
            </a:r>
            <a:r>
              <a:rPr lang="en-US" altLang="es-CO" dirty="0" err="1">
                <a:latin typeface="Agency FB" panose="020B0503020202020204" pitchFamily="34" charset="0"/>
              </a:rPr>
              <a:t>certificados</a:t>
            </a:r>
            <a:endParaRPr lang="en-US" altLang="es-CO" dirty="0">
              <a:latin typeface="Agency FB" panose="020B0503020202020204" pitchFamily="34" charset="0"/>
            </a:endParaRPr>
          </a:p>
          <a:p>
            <a:pPr marL="0" indent="0">
              <a:buNone/>
              <a:defRPr/>
            </a:pPr>
            <a:r>
              <a:rPr lang="en-US" altLang="es-CO" dirty="0">
                <a:solidFill>
                  <a:srgbClr val="FF0000"/>
                </a:solidFill>
                <a:latin typeface="Agency FB" panose="020B0503020202020204" pitchFamily="34" charset="0"/>
              </a:rPr>
              <a:t>			</a:t>
            </a:r>
            <a:endParaRPr lang="en-US" altLang="es-CO" dirty="0">
              <a:solidFill>
                <a:srgbClr val="FF0000"/>
              </a:solidFill>
              <a:latin typeface="Agency FB" panose="020B0503020202020204" pitchFamily="34" charset="0"/>
            </a:endParaRPr>
          </a:p>
          <a:p>
            <a:pPr marL="0" indent="0">
              <a:buNone/>
              <a:defRPr/>
            </a:pPr>
            <a:r>
              <a:rPr lang="en-US" altLang="es-CO" sz="2690" dirty="0">
                <a:solidFill>
                  <a:srgbClr val="FF0000"/>
                </a:solidFill>
                <a:latin typeface="Agency FB" panose="020B0503020202020204" pitchFamily="34" charset="0"/>
              </a:rPr>
              <a:t>			</a:t>
            </a:r>
            <a:endParaRPr lang="en-US" altLang="es-CO" sz="2690" dirty="0">
              <a:latin typeface="Agency FB" panose="020B0503020202020204" pitchFamily="34" charset="0"/>
            </a:endParaRPr>
          </a:p>
          <a:p>
            <a:pPr eaLnBrk="1" hangingPunct="1">
              <a:buFont typeface="Wingdings" panose="05000000000000000000" pitchFamily="2" charset="2"/>
              <a:buChar char="Ø"/>
              <a:defRPr/>
            </a:pPr>
            <a:endParaRPr lang="en-US" altLang="es-CO" dirty="0">
              <a:solidFill>
                <a:srgbClr val="FF0000"/>
              </a:solidFill>
              <a:latin typeface="Agency FB" panose="020B0503020202020204" pitchFamily="34" charset="0"/>
            </a:endParaRPr>
          </a:p>
        </p:txBody>
      </p:sp>
      <p:sp>
        <p:nvSpPr>
          <p:cNvPr id="344068" name="4 Marcador de pie de página"/>
          <p:cNvSpPr txBox="1">
            <a:spLocks noChangeArrowheads="1"/>
          </p:cNvSpPr>
          <p:nvPr/>
        </p:nvSpPr>
        <p:spPr bwMode="auto">
          <a:xfrm>
            <a:off x="3373439" y="5661025"/>
            <a:ext cx="4140200" cy="2730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SzTx/>
              <a:buFontTx/>
              <a:buNone/>
              <a:defRPr/>
            </a:pPr>
            <a:r>
              <a:rPr lang="en-US" altLang="es-CO" sz="825">
                <a:solidFill>
                  <a:srgbClr val="EEECE1"/>
                </a:solidFill>
                <a:latin typeface="Tahoma" panose="020B0604030504040204" pitchFamily="34" charset="0"/>
              </a:rPr>
              <a:t>Maria Rosalba Suarez A.</a:t>
            </a:r>
            <a:endParaRPr lang="en-US" altLang="es-CO" sz="825">
              <a:solidFill>
                <a:srgbClr val="EEECE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  <p:transition spd="slow"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1E8BF404-54B4-4303-844E-43DEFB162E64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0723" name="Rectangle 3"/>
          <p:cNvSpPr/>
          <p:nvPr/>
        </p:nvSpPr>
        <p:spPr bwMode="auto">
          <a:xfrm>
            <a:off x="3074988" y="1887540"/>
            <a:ext cx="5953125" cy="5502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s-ES_tradnl" altLang="es-ES" sz="149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SE PUEDE PRACTICAR RETENCION SOBRE CONCEPTOS QUE NO SUPEREN LA BASE?</a:t>
            </a:r>
            <a:endParaRPr lang="es-ES_tradnl" altLang="es-ES" sz="1490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61124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66A3C263-A539-465E-A5C4-43D0990E3D58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13FB546B-45F7-44D5-9C4C-840BF88CE7F9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2772" name="Rectangle 3"/>
          <p:cNvSpPr/>
          <p:nvPr/>
        </p:nvSpPr>
        <p:spPr bwMode="auto">
          <a:xfrm>
            <a:off x="3005084" y="1493323"/>
            <a:ext cx="6022901" cy="3141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El artículo 1.2.4.6 del decreto 1625 de </a:t>
            </a:r>
            <a:r>
              <a:rPr lang="es-ES" altLang="es-CO" sz="1490" b="1" dirty="0">
                <a:solidFill>
                  <a:srgbClr val="FF0000"/>
                </a:solidFill>
              </a:rPr>
              <a:t>2016 (Artículo 2°, Decreto 2509 de 1985) </a:t>
            </a:r>
            <a:r>
              <a:rPr lang="es-ES" altLang="es-CO" sz="1490" dirty="0"/>
              <a:t>: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«. Con el fin de facilitar el manejo administrativo de las retenciones, los retenedores podrán optar por efectuar retenciones sobre pagos o abonos </a:t>
            </a:r>
            <a:r>
              <a:rPr lang="es-ES" altLang="es-CO" sz="1490" dirty="0">
                <a:highlight>
                  <a:srgbClr val="FFFF00"/>
                </a:highlight>
              </a:rPr>
              <a:t>cuyas cuantías sean inferiores a las cuantías mínimas </a:t>
            </a:r>
            <a:r>
              <a:rPr lang="es-ES" altLang="es-CO" sz="1490" dirty="0"/>
              <a:t>establecidas en los artículos 1.2.4.4.1 y 1.2.4.9.1 de este decreto”.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.</a:t>
            </a:r>
            <a:endParaRPr lang="es-ES_tradnl" altLang="es-ES" sz="1490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62148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363BD2D6-E76F-4FBA-A43E-61F58CD69A9E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97595788-0ED6-401F-BC5A-048887B5A0CC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0723" name="Rectangle 3"/>
          <p:cNvSpPr/>
          <p:nvPr/>
        </p:nvSpPr>
        <p:spPr bwMode="auto">
          <a:xfrm>
            <a:off x="3074988" y="1887540"/>
            <a:ext cx="5953125" cy="5502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s-ES_tradnl" altLang="es-ES" sz="149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Si se hacen varias operaciones en el mes deben  acumularse para practicar retención  ?</a:t>
            </a:r>
            <a:endParaRPr lang="es-ES_tradnl" altLang="es-ES" sz="1490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63172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893383BE-BAA4-4A37-A639-16E1B248A8D8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just">
              <a:defRPr/>
            </a:pPr>
            <a:r>
              <a:rPr sz="1795" dirty="0">
                <a:solidFill>
                  <a:srgbClr val="FF0000"/>
                </a:solidFill>
                <a:latin typeface="+mj-lt"/>
              </a:rPr>
              <a:t>artículo 2 del decreto 1782 de 1996:</a:t>
            </a:r>
            <a:endParaRPr sz="1795" dirty="0">
              <a:solidFill>
                <a:srgbClr val="FF0000"/>
              </a:solidFill>
              <a:latin typeface="+mj-lt"/>
            </a:endParaRPr>
          </a:p>
          <a:p>
            <a:pPr algn="just">
              <a:defRPr/>
            </a:pPr>
            <a:endParaRPr sz="1795" dirty="0">
              <a:solidFill>
                <a:srgbClr val="FF0000"/>
              </a:solidFill>
              <a:latin typeface="+mj-lt"/>
            </a:endParaRPr>
          </a:p>
          <a:p>
            <a:pPr algn="just">
              <a:defRPr/>
            </a:pPr>
            <a:r>
              <a:rPr sz="1795" dirty="0">
                <a:latin typeface="+mj-lt"/>
              </a:rPr>
              <a:t>Artículo 2: Para efectos de establecer la cuantía sometida a retención en la fuente en compra de bienes corporales muebles, siempre que un mismo comprador realice varias compras a un mismo vendedor, se tomarán los valores de </a:t>
            </a:r>
            <a:r>
              <a:rPr sz="1795" dirty="0">
                <a:highlight>
                  <a:srgbClr val="FFFF00"/>
                </a:highlight>
                <a:latin typeface="+mj-lt"/>
              </a:rPr>
              <a:t>todas las operaciones realizadas en una misma fecha.</a:t>
            </a:r>
            <a:endParaRPr lang="es-CO" sz="1795" dirty="0">
              <a:highlight>
                <a:srgbClr val="FFFF00"/>
              </a:highlight>
              <a:latin typeface="+mj-lt"/>
            </a:endParaRPr>
          </a:p>
        </p:txBody>
      </p:sp>
    </p:spTree>
  </p:cSld>
  <p:clrMapOvr>
    <a:masterClrMapping/>
  </p:clrMapOvr>
  <p:transition spd="slow"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CD7E55DC-1D5F-4D0D-A361-DB68A66DF843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0723" name="Rectangle 3"/>
          <p:cNvSpPr/>
          <p:nvPr/>
        </p:nvSpPr>
        <p:spPr bwMode="auto">
          <a:xfrm>
            <a:off x="3074988" y="1887539"/>
            <a:ext cx="5953125" cy="3213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s-ES_tradnl" altLang="es-ES" sz="1490" dirty="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CASOS EN QUE NO SE PRACTICA RETENCION </a:t>
            </a:r>
            <a:endParaRPr lang="es-ES_tradnl" altLang="es-ES" sz="1490" dirty="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65220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47C8089F-8372-4591-BF62-07BD0AE1DCA8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09DF2609-3E27-489F-B9D3-956B0C980711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2772" name="Rectangle 3"/>
          <p:cNvSpPr/>
          <p:nvPr/>
        </p:nvSpPr>
        <p:spPr bwMode="auto">
          <a:xfrm>
            <a:off x="3005139" y="1493839"/>
            <a:ext cx="6022975" cy="38715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Cuando quien hace el pago no es agente de retención.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Cuando el pago no supera la base mínima de retención en la fuente cuando esa existe (</a:t>
            </a:r>
            <a:r>
              <a:rPr lang="es-MX" altLang="es-ES" sz="1490" dirty="0"/>
              <a:t>10</a:t>
            </a:r>
            <a:r>
              <a:rPr lang="es-ES" altLang="es-CO" sz="1490" dirty="0">
                <a:solidFill>
                  <a:srgbClr val="FF0000"/>
                </a:solidFill>
              </a:rPr>
              <a:t> </a:t>
            </a:r>
            <a:r>
              <a:rPr lang="es-ES" altLang="es-CO" sz="1490" dirty="0" err="1">
                <a:solidFill>
                  <a:srgbClr val="FF0000"/>
                </a:solidFill>
              </a:rPr>
              <a:t>Uvt</a:t>
            </a:r>
            <a:r>
              <a:rPr lang="es-ES" altLang="es-CO" sz="1490" dirty="0">
                <a:solidFill>
                  <a:srgbClr val="FF0000"/>
                </a:solidFill>
              </a:rPr>
              <a:t> por compras y </a:t>
            </a:r>
            <a:r>
              <a:rPr lang="es-MX" altLang="es-ES" sz="1490" dirty="0">
                <a:solidFill>
                  <a:srgbClr val="FF0000"/>
                </a:solidFill>
              </a:rPr>
              <a:t>2</a:t>
            </a:r>
            <a:r>
              <a:rPr lang="es-ES" altLang="es-CO" sz="1490" dirty="0">
                <a:solidFill>
                  <a:srgbClr val="FF0000"/>
                </a:solidFill>
              </a:rPr>
              <a:t> </a:t>
            </a:r>
            <a:r>
              <a:rPr lang="es-ES" altLang="es-CO" sz="1490" dirty="0" err="1">
                <a:solidFill>
                  <a:srgbClr val="FF0000"/>
                </a:solidFill>
              </a:rPr>
              <a:t>Uvt</a:t>
            </a:r>
            <a:r>
              <a:rPr lang="es-ES" altLang="es-CO" sz="1490" dirty="0">
                <a:solidFill>
                  <a:srgbClr val="FF0000"/>
                </a:solidFill>
              </a:rPr>
              <a:t> por servicios</a:t>
            </a:r>
            <a:r>
              <a:rPr lang="es-ES" altLang="es-CO" sz="1490" dirty="0"/>
              <a:t>).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Cuando el pago se hace a una entidad </a:t>
            </a:r>
            <a:r>
              <a:rPr lang="es-ES" altLang="es-CO" sz="1490" dirty="0">
                <a:solidFill>
                  <a:srgbClr val="FF0000"/>
                </a:solidFill>
              </a:rPr>
              <a:t>no contribuyente </a:t>
            </a:r>
            <a:r>
              <a:rPr lang="es-ES" altLang="es-CO" sz="1490" dirty="0"/>
              <a:t>del impuesto a la renta (artículos 22 y 23 E.T).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Cuando se trata de un pago que constituye </a:t>
            </a:r>
            <a:r>
              <a:rPr lang="es-ES" altLang="es-CO" sz="1490" dirty="0">
                <a:solidFill>
                  <a:srgbClr val="FF0000"/>
                </a:solidFill>
              </a:rPr>
              <a:t>renta exenta </a:t>
            </a:r>
            <a:r>
              <a:rPr lang="es-ES" altLang="es-CO" sz="1490" dirty="0"/>
              <a:t>para quien lo recibe.</a:t>
            </a:r>
            <a:endParaRPr lang="es-ES" altLang="es-CO" sz="1490" dirty="0"/>
          </a:p>
        </p:txBody>
      </p:sp>
      <p:sp>
        <p:nvSpPr>
          <p:cNvPr id="266244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99591DDA-14B3-4309-9319-525A460EF463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AAD1A268-9CAA-4F29-AB3D-ED3406402427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2772" name="Rectangle 3"/>
          <p:cNvSpPr/>
          <p:nvPr/>
        </p:nvSpPr>
        <p:spPr bwMode="auto">
          <a:xfrm>
            <a:off x="3005139" y="1493838"/>
            <a:ext cx="6022975" cy="38283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.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Cuando el pago se hace a una persona o empresa que es </a:t>
            </a:r>
            <a:r>
              <a:rPr lang="es-ES" altLang="es-CO" sz="1490" dirty="0">
                <a:solidFill>
                  <a:srgbClr val="FF0000"/>
                </a:solidFill>
              </a:rPr>
              <a:t>autorretenedor</a:t>
            </a:r>
            <a:r>
              <a:rPr lang="es-ES" altLang="es-CO" sz="1490" dirty="0"/>
              <a:t>, pues le corresponde a este hacer la retención.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Cuando se presenta el </a:t>
            </a:r>
            <a:r>
              <a:rPr lang="es-ES" altLang="es-CO" sz="1490" dirty="0">
                <a:solidFill>
                  <a:srgbClr val="FF0000"/>
                </a:solidFill>
              </a:rPr>
              <a:t>autoconsumo</a:t>
            </a:r>
            <a:r>
              <a:rPr lang="es-ES" altLang="es-CO" sz="1490" dirty="0"/>
              <a:t> (la empresa retira del inventario bienes para su uso o consumo).(</a:t>
            </a:r>
            <a:r>
              <a:rPr lang="es-ES" altLang="es-CO" sz="1490" dirty="0">
                <a:solidFill>
                  <a:srgbClr val="FF0000"/>
                </a:solidFill>
              </a:rPr>
              <a:t>sentencia 19004 del 28 de agosto de 2013 del Consejo de estado sección cuarta</a:t>
            </a:r>
            <a:r>
              <a:rPr lang="es-ES" altLang="es-CO" sz="1490" dirty="0"/>
              <a:t>.)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Cuando se realicen pagos a </a:t>
            </a:r>
            <a:r>
              <a:rPr lang="es-ES" altLang="es-CO" sz="1490" dirty="0">
                <a:solidFill>
                  <a:srgbClr val="FF0000"/>
                </a:solidFill>
              </a:rPr>
              <a:t>entidades del régimen especial,</a:t>
            </a:r>
            <a:r>
              <a:rPr lang="es-ES" altLang="es-CO" sz="1490" dirty="0"/>
              <a:t> salvo por rendimientos financieros donde sí se hace la retención (Artículo 19-1 del estatuto tributario).</a:t>
            </a:r>
            <a:endParaRPr lang="es-ES" altLang="es-CO" sz="1490" dirty="0"/>
          </a:p>
        </p:txBody>
      </p:sp>
      <p:sp>
        <p:nvSpPr>
          <p:cNvPr id="267268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A3A33AEC-7C4A-4091-99D7-23711E40A406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0A735BB9-7BA7-4E65-AB9B-D632DDCEC2CE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2772" name="Rectangle 3"/>
          <p:cNvSpPr/>
          <p:nvPr/>
        </p:nvSpPr>
        <p:spPr bwMode="auto">
          <a:xfrm>
            <a:off x="3005139" y="1493839"/>
            <a:ext cx="6022975" cy="21108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.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Cuando se realicen pagos a las </a:t>
            </a:r>
            <a:r>
              <a:rPr lang="es-ES" altLang="es-CO" sz="1490" dirty="0">
                <a:solidFill>
                  <a:srgbClr val="FF0000"/>
                </a:solidFill>
              </a:rPr>
              <a:t>cooperativas</a:t>
            </a:r>
            <a:r>
              <a:rPr lang="es-ES" altLang="es-CO" sz="1490" dirty="0"/>
              <a:t> excepto por rendimientos financieros (Artículo 19-4 E.T).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Los pagos o abonos en cuenta </a:t>
            </a:r>
            <a:r>
              <a:rPr lang="es-ES" altLang="es-CO" sz="1490" dirty="0">
                <a:solidFill>
                  <a:srgbClr val="FF0000"/>
                </a:solidFill>
              </a:rPr>
              <a:t>que por disposiciones especiales </a:t>
            </a:r>
            <a:r>
              <a:rPr lang="es-ES" altLang="es-CO" sz="1490" dirty="0"/>
              <a:t>sean exentos en cabeza del beneficiario.</a:t>
            </a:r>
            <a:endParaRPr lang="es-ES" altLang="es-CO" sz="1490" dirty="0"/>
          </a:p>
        </p:txBody>
      </p:sp>
      <p:sp>
        <p:nvSpPr>
          <p:cNvPr id="268292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E75B94C5-C498-4522-9275-C04164D35254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0458418A-8F8D-425B-A639-53CE44BFB041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0723" name="Rectangle 3"/>
          <p:cNvSpPr/>
          <p:nvPr/>
        </p:nvSpPr>
        <p:spPr bwMode="auto">
          <a:xfrm>
            <a:off x="3074988" y="1887539"/>
            <a:ext cx="5953125" cy="16539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endParaRPr lang="es-ES_tradnl" altLang="es-ES" sz="1490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" altLang="es-ES" sz="1795" b="1" dirty="0">
                <a:solidFill>
                  <a:srgbClr val="FF0000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Cuando el agente de retención RETIENE un valor en exceso o indebido está en la obligación de reintegrarlo?</a:t>
            </a:r>
            <a:endParaRPr lang="es-ES" altLang="es-ES" sz="1795" b="1" dirty="0">
              <a:solidFill>
                <a:srgbClr val="FF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endParaRPr lang="es-ES" altLang="es-ES" sz="1490" dirty="0">
              <a:solidFill>
                <a:srgbClr val="FF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" altLang="es-ES" sz="1795" dirty="0">
                <a:solidFill>
                  <a:schemeClr val="tx1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Artículo 1.2.4.16 del decreto 1625 de 2016</a:t>
            </a:r>
            <a:endParaRPr lang="es-ES_tradnl" altLang="es-ES" sz="1795" dirty="0">
              <a:solidFill>
                <a:schemeClr val="tx1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69316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1E3E39FD-BB50-4B1A-936F-B10BBB21266D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E480E2BF-2998-49AA-A55F-F08ABA4DEEDA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2772" name="Rectangle 3"/>
          <p:cNvSpPr/>
          <p:nvPr/>
        </p:nvSpPr>
        <p:spPr bwMode="auto">
          <a:xfrm>
            <a:off x="3005084" y="1493323"/>
            <a:ext cx="6022901" cy="2797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/>
              <a:t>“Cuando se efectúen retenciones por concepto del impuesto sobre la renta y complementarios, en un valor superior al que ha debido efectuarse, </a:t>
            </a:r>
            <a:r>
              <a:rPr lang="es-ES" altLang="es-CO" sz="1490" b="1" u="sng" dirty="0"/>
              <a:t>el agente retenedor </a:t>
            </a:r>
            <a:r>
              <a:rPr lang="es-ES" altLang="es-CO" sz="1490" b="1" u="sng" dirty="0">
                <a:highlight>
                  <a:srgbClr val="FFFF00"/>
                </a:highlight>
              </a:rPr>
              <a:t>podrá</a:t>
            </a:r>
            <a:r>
              <a:rPr lang="es-ES" altLang="es-CO" sz="1490" b="1" u="sng" dirty="0"/>
              <a:t> reintegrar </a:t>
            </a:r>
            <a:r>
              <a:rPr lang="es-ES" altLang="es-CO" sz="1490" dirty="0"/>
              <a:t>los valores retenidos en exceso o indebidamente</a:t>
            </a: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 dirty="0">
                <a:highlight>
                  <a:srgbClr val="FFFF00"/>
                </a:highlight>
              </a:rPr>
              <a:t>Previa solicitud escrita </a:t>
            </a:r>
            <a:r>
              <a:rPr lang="es-ES" altLang="es-CO" sz="1490" dirty="0"/>
              <a:t>del afectado con la retención, acompañada de las pruebas, cuando a ello hubiere lugar”</a:t>
            </a:r>
            <a:endParaRPr lang="es-ES" altLang="es-CO" sz="1490" dirty="0"/>
          </a:p>
        </p:txBody>
      </p:sp>
      <p:sp>
        <p:nvSpPr>
          <p:cNvPr id="270340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612C2705-AB2B-46E4-BB0E-C1FB756648CE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2" name="Flecha: hacia abajo 1"/>
          <p:cNvSpPr/>
          <p:nvPr/>
        </p:nvSpPr>
        <p:spPr>
          <a:xfrm>
            <a:off x="5819777" y="3067050"/>
            <a:ext cx="354012" cy="361951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s-CO" sz="1800"/>
          </a:p>
        </p:txBody>
      </p:sp>
    </p:spTree>
  </p:cSld>
  <p:clrMapOvr>
    <a:masterClrMapping/>
  </p:clrMapOvr>
  <p:transition spd="med"/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A9991F79-A0E1-4351-93D7-6A49711F00C7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0723" name="Rectangle 3"/>
          <p:cNvSpPr/>
          <p:nvPr/>
        </p:nvSpPr>
        <p:spPr bwMode="auto">
          <a:xfrm>
            <a:off x="3074988" y="1887540"/>
            <a:ext cx="5953125" cy="5502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s-ES_tradnl" altLang="es-ES" sz="149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RETENCION DE PAGOS AL EXTERIOR</a:t>
            </a:r>
            <a:endParaRPr lang="es-ES_tradnl" altLang="es-ES" sz="149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ctr">
              <a:defRPr/>
            </a:pPr>
            <a:r>
              <a:rPr lang="es-ES_tradnl" altLang="es-ES" sz="149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ART 121 Y 122 E.T</a:t>
            </a:r>
            <a:endParaRPr lang="es-ES_tradnl" altLang="es-ES" sz="149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71364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A0097917-569C-47AB-817C-0BC99BC6F22C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2 Marcador de contenido"/>
          <p:cNvSpPr>
            <a:spLocks noGrp="1"/>
          </p:cNvSpPr>
          <p:nvPr>
            <p:ph idx="1"/>
          </p:nvPr>
        </p:nvSpPr>
        <p:spPr>
          <a:xfrm>
            <a:off x="3033714" y="1123950"/>
            <a:ext cx="6124575" cy="4313239"/>
          </a:xfrm>
        </p:spPr>
        <p:txBody>
          <a:bodyPr spcFirstLastPara="1" vert="horz" wrap="square" lIns="68057" tIns="34028" rIns="68057" bIns="34028" rtlCol="0" anchor="t" anchorCtr="0">
            <a:normAutofit/>
          </a:bodyPr>
          <a:lstStyle/>
          <a:p>
            <a:pPr marL="0" indent="0">
              <a:buNone/>
              <a:defRPr/>
            </a:pPr>
            <a:r>
              <a:rPr altLang="es-CO" sz="2380" b="1">
                <a:solidFill>
                  <a:srgbClr val="0098CD"/>
                </a:solidFill>
                <a:latin typeface="Calibri" panose="020F0502020204030204" pitchFamily="34" charset="0"/>
              </a:rPr>
              <a:t>Los pagos que se efectúen desde Colombia al exterior,  están  sujetos a retención en la fuente.?</a:t>
            </a:r>
            <a:endParaRPr lang="es-CO" altLang="es-CO" sz="2380" b="1">
              <a:solidFill>
                <a:srgbClr val="0098CD"/>
              </a:solidFill>
              <a:latin typeface="Calibri" panose="020F0502020204030204" pitchFamily="34" charset="0"/>
            </a:endParaRPr>
          </a:p>
        </p:txBody>
      </p:sp>
      <p:sp>
        <p:nvSpPr>
          <p:cNvPr id="272387" name="3 Marcador de número de diapositiva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AF9D9DEF-D2B9-457F-A5FB-557BD84056DD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slow"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B8ED2513-02B8-4F03-95C1-28CC8F0B24A6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2771" name="Rectangle 2"/>
          <p:cNvSpPr/>
          <p:nvPr/>
        </p:nvSpPr>
        <p:spPr bwMode="auto">
          <a:xfrm>
            <a:off x="3005137" y="1066802"/>
            <a:ext cx="5073651" cy="367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>
              <a:defRPr/>
            </a:pPr>
            <a:r>
              <a:rPr lang="es-ES_tradnl" altLang="es-ES" sz="178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Requisito art 406 E.T</a:t>
            </a:r>
            <a:endParaRPr lang="es-ES_tradnl" altLang="es-ES" sz="119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32772" name="Rectangle 3"/>
          <p:cNvSpPr/>
          <p:nvPr/>
        </p:nvSpPr>
        <p:spPr bwMode="auto">
          <a:xfrm>
            <a:off x="3074988" y="1887540"/>
            <a:ext cx="5953125" cy="24543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/>
              <a:t>Se debe efectuar retención en la fuente, cuando se realicen pagos a favor de sociedades u otras entidades extranjeras </a:t>
            </a:r>
            <a:r>
              <a:rPr lang="es-ES" altLang="es-CO" sz="1490">
                <a:solidFill>
                  <a:srgbClr val="FF0000"/>
                </a:solidFill>
              </a:rPr>
              <a:t>sin domicilio en el país o a favor de personas naturales extranjeras sin residencia en Colombia. </a:t>
            </a:r>
            <a:endParaRPr lang="es-ES" altLang="es-CO" sz="1490">
              <a:solidFill>
                <a:srgbClr val="FF0000"/>
              </a:solidFill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CO" sz="149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/>
              <a:t>La condición exigida por la norma, es que los ingresos estén sujetos al impuesto de renta en Colombia.</a:t>
            </a:r>
            <a:endParaRPr lang="es-ES_tradnl" altLang="es-ES" sz="149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73413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8753B152-4198-47DE-A87B-B93A7DE2F038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4E1A425C-F05A-4FA5-9E69-36DDEEDEB6D5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3795" name="Rectangle 2"/>
          <p:cNvSpPr/>
          <p:nvPr/>
        </p:nvSpPr>
        <p:spPr bwMode="auto">
          <a:xfrm>
            <a:off x="3005137" y="1066802"/>
            <a:ext cx="5073651" cy="367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>
              <a:defRPr/>
            </a:pPr>
            <a:r>
              <a:rPr lang="es-ES_tradnl" altLang="es-ES" sz="178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CASO</a:t>
            </a:r>
            <a:endParaRPr lang="es-ES_tradnl" altLang="es-ES" sz="119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33796" name="Rectangle 3"/>
          <p:cNvSpPr/>
          <p:nvPr/>
        </p:nvSpPr>
        <p:spPr bwMode="auto">
          <a:xfrm>
            <a:off x="3074988" y="1887539"/>
            <a:ext cx="5953125" cy="1767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/>
              <a:t>La  sociedad BUMA SAS colombiana contrata  a una empresa canadiense para un servicio de consultoría que se presta desde el exterior</a:t>
            </a:r>
            <a:endParaRPr lang="es-ES" altLang="es-CO" sz="149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ES" sz="149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ES" sz="149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La sociedad BUMA SAS  debe practicar retención ?</a:t>
            </a:r>
            <a:endParaRPr lang="es-ES_tradnl" altLang="es-ES" sz="149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74437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5C9551F1-BF16-46CC-806D-7B1A11F3DBE5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3C3DEAA5-E1D1-4224-A0D7-0320AA81F8F0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4819" name="Rectangle 2"/>
          <p:cNvSpPr/>
          <p:nvPr/>
        </p:nvSpPr>
        <p:spPr bwMode="auto">
          <a:xfrm>
            <a:off x="3005137" y="1066802"/>
            <a:ext cx="5073651" cy="367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>
              <a:defRPr/>
            </a:pPr>
            <a:r>
              <a:rPr lang="es-ES_tradnl" altLang="es-ES" sz="178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RESPUESTA</a:t>
            </a:r>
            <a:endParaRPr lang="es-ES_tradnl" altLang="es-ES" sz="119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5124" name="Rectangle 3"/>
          <p:cNvSpPr/>
          <p:nvPr/>
        </p:nvSpPr>
        <p:spPr bwMode="auto">
          <a:xfrm>
            <a:off x="3074988" y="1887539"/>
            <a:ext cx="5953125" cy="3141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sz="1490" dirty="0"/>
              <a:t>La  sociedad BUMA SAS  no debe practicar retención porque el ingreso se obtuvo en Canadá</a:t>
            </a:r>
            <a:endParaRPr lang="es-ES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sz="1490" dirty="0"/>
              <a:t> Lo anterior, significa que si el ingreso obtenido por una empresa extranjera no es obtenido en Colombia, y en consecuencia no está gravado con el Impuesto de Renta en Colombia</a:t>
            </a:r>
            <a:endParaRPr lang="es-ES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sz="1490" dirty="0"/>
              <a:t>Por lo anterior no está sujeto a retención en la fuente</a:t>
            </a:r>
            <a:endParaRPr lang="es-ES" altLang="es-ES" sz="1490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0" indent="0" algn="just">
              <a:lnSpc>
                <a:spcPct val="150000"/>
              </a:lnSpc>
              <a:buClr>
                <a:srgbClr val="0098CD"/>
              </a:buClr>
              <a:buSzPct val="50000"/>
              <a:defRPr/>
            </a:pPr>
            <a:endParaRPr lang="es-ES_tradnl" altLang="es-ES" sz="1490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75461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F33134F5-220E-4CDD-B628-9494AD5699AD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Título 1"/>
          <p:cNvSpPr txBox="1">
            <a:spLocks noGrp="1"/>
          </p:cNvSpPr>
          <p:nvPr>
            <p:ph type="title"/>
          </p:nvPr>
        </p:nvSpPr>
        <p:spPr/>
        <p:txBody>
          <a:bodyPr spcFirstLastPara="1" vert="horz" wrap="square" lIns="68057" tIns="34028" rIns="68057" bIns="34028" rtlCol="0" anchor="t" anchorCtr="0">
            <a:normAutofit/>
          </a:bodyPr>
          <a:lstStyle/>
          <a:p>
            <a:pPr>
              <a:defRPr/>
            </a:pPr>
            <a:endParaRPr altLang="es-CO">
              <a:latin typeface="Times New Roman" panose="02020603050405020304" pitchFamily="18" charset="0"/>
            </a:endParaRPr>
          </a:p>
        </p:txBody>
      </p:sp>
      <p:sp>
        <p:nvSpPr>
          <p:cNvPr id="276483" name="Marcador de contenido 2"/>
          <p:cNvSpPr txBox="1">
            <a:spLocks noGrp="1"/>
          </p:cNvSpPr>
          <p:nvPr>
            <p:ph idx="1"/>
          </p:nvPr>
        </p:nvSpPr>
        <p:spPr bwMode="auto">
          <a:xfrm>
            <a:off x="1997076" y="1600201"/>
            <a:ext cx="8197851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68057" tIns="34028" rIns="68057" bIns="34028" numCol="1" rtlCol="0" anchor="t" anchorCtr="0" compatLnSpc="1">
            <a:normAutofit/>
          </a:bodyPr>
          <a:lstStyle/>
          <a:p>
            <a:r>
              <a:rPr lang="es-CO" altLang="es-CO">
                <a:latin typeface="Times New Roman" panose="02020603050405020304" pitchFamily="18" charset="0"/>
              </a:rPr>
              <a:t>-TARIFAS RETENCION PAGOS AL EXTERIOR</a:t>
            </a:r>
            <a:endParaRPr lang="es-CO" altLang="es-CO">
              <a:latin typeface="Times New Roman" panose="02020603050405020304" pitchFamily="18" charset="0"/>
            </a:endParaRPr>
          </a:p>
        </p:txBody>
      </p:sp>
      <p:sp>
        <p:nvSpPr>
          <p:cNvPr id="276484" name="Marcador de número de diapositiva 3"/>
          <p:cNvSpPr>
            <a:spLocks noGrp="1"/>
          </p:cNvSpPr>
          <p:nvPr>
            <p:ph type="sldNum" sz="quarter" idx="4294967295"/>
          </p:nvPr>
        </p:nvSpPr>
        <p:spPr bwMode="auto">
          <a:xfrm>
            <a:off x="3203576" y="5535613"/>
            <a:ext cx="1417637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303EAD0F-B1D5-4022-85AD-E2B381EA9FBF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slow"/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s-CO" altLang="es-CO">
                <a:latin typeface="Times New Roman" panose="02020603050405020304" pitchFamily="18" charset="0"/>
              </a:rPr>
              <a:t>Retención pagos al exterior</a:t>
            </a:r>
            <a:endParaRPr lang="es-CO" altLang="es-CO">
              <a:latin typeface="Times New Roman" panose="02020603050405020304" pitchFamily="18" charset="0"/>
            </a:endParaRPr>
          </a:p>
        </p:txBody>
      </p:sp>
      <p:graphicFrame>
        <p:nvGraphicFramePr>
          <p:cNvPr id="4" name="3 Marcador de contenido"/>
          <p:cNvGraphicFramePr>
            <a:graphicFrameLocks noGrp="1"/>
          </p:cNvGraphicFramePr>
          <p:nvPr>
            <p:ph idx="1"/>
          </p:nvPr>
        </p:nvGraphicFramePr>
        <p:xfrm>
          <a:off x="3201989" y="2089151"/>
          <a:ext cx="5729290" cy="28495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71991"/>
                <a:gridCol w="1857299"/>
              </a:tblGrid>
              <a:tr h="253561">
                <a:tc>
                  <a:txBody>
                    <a:bodyPr/>
                    <a:lstStyle/>
                    <a:p>
                      <a:r>
                        <a:rPr lang="es-CO" sz="1100" dirty="0"/>
                        <a:t>CONCEPTO</a:t>
                      </a:r>
                      <a:endParaRPr lang="es-CO" sz="1100" dirty="0"/>
                    </a:p>
                  </a:txBody>
                  <a:tcPr marL="68051" marR="68051" marT="25389" marB="25389"/>
                </a:tc>
                <a:tc>
                  <a:txBody>
                    <a:bodyPr/>
                    <a:lstStyle/>
                    <a:p>
                      <a:r>
                        <a:rPr lang="es-CO" sz="1100" dirty="0"/>
                        <a:t>TARIFA</a:t>
                      </a:r>
                      <a:endParaRPr lang="es-CO" sz="1100" dirty="0"/>
                    </a:p>
                  </a:txBody>
                  <a:tcPr marL="68051" marR="68051" marT="25389" marB="25389"/>
                </a:tc>
              </a:tr>
              <a:tr h="732763">
                <a:tc>
                  <a:txBody>
                    <a:bodyPr/>
                    <a:lstStyle/>
                    <a:p>
                      <a:r>
                        <a:rPr lang="es-CO" sz="1900" dirty="0"/>
                        <a:t>Intereses</a:t>
                      </a:r>
                      <a:r>
                        <a:rPr lang="es-CO" sz="1900" baseline="0" dirty="0"/>
                        <a:t> honorarios arrendamientos</a:t>
                      </a:r>
                      <a:endParaRPr lang="es-CO" sz="1900" dirty="0"/>
                    </a:p>
                  </a:txBody>
                  <a:tcPr marL="68051" marR="68051" marT="25389" marB="25389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20%</a:t>
                      </a:r>
                      <a:endParaRPr lang="es-CO" sz="1500" dirty="0"/>
                    </a:p>
                  </a:txBody>
                  <a:tcPr marL="68051" marR="68051" marT="25389" marB="25389"/>
                </a:tc>
              </a:tr>
              <a:tr h="732792">
                <a:tc>
                  <a:txBody>
                    <a:bodyPr/>
                    <a:lstStyle/>
                    <a:p>
                      <a:r>
                        <a:rPr lang="es-CO" sz="1900" dirty="0"/>
                        <a:t>Servicios técnicos asistencia técnica consultoría</a:t>
                      </a:r>
                      <a:endParaRPr lang="es-CO" sz="1900" dirty="0"/>
                    </a:p>
                  </a:txBody>
                  <a:tcPr marL="68051" marR="68051" marT="25389" marB="25389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20%</a:t>
                      </a:r>
                      <a:endParaRPr lang="es-CO" sz="1500" dirty="0"/>
                    </a:p>
                  </a:txBody>
                  <a:tcPr marL="68051" marR="68051" marT="25389" marB="25389"/>
                </a:tc>
              </a:tr>
              <a:tr h="397655">
                <a:tc>
                  <a:txBody>
                    <a:bodyPr/>
                    <a:lstStyle/>
                    <a:p>
                      <a:r>
                        <a:rPr lang="es-CO" sz="1900" dirty="0"/>
                        <a:t>Licencia de software</a:t>
                      </a:r>
                      <a:endParaRPr lang="es-CO" sz="1900" dirty="0"/>
                    </a:p>
                  </a:txBody>
                  <a:tcPr marL="68051" marR="68051" marT="25389" marB="25389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20%</a:t>
                      </a:r>
                      <a:endParaRPr lang="es-CO" sz="1500" dirty="0"/>
                    </a:p>
                  </a:txBody>
                  <a:tcPr marL="68051" marR="68051" marT="25389" marB="25389"/>
                </a:tc>
              </a:tr>
              <a:tr h="732792">
                <a:tc>
                  <a:txBody>
                    <a:bodyPr/>
                    <a:lstStyle/>
                    <a:p>
                      <a:r>
                        <a:rPr lang="es-CO" sz="1900" dirty="0"/>
                        <a:t>Servicios de administración y dirección</a:t>
                      </a:r>
                      <a:endParaRPr lang="es-CO" sz="1900" dirty="0"/>
                    </a:p>
                  </a:txBody>
                  <a:tcPr marL="68051" marR="68051" marT="25389" marB="25389"/>
                </a:tc>
                <a:tc>
                  <a:txBody>
                    <a:bodyPr/>
                    <a:lstStyle/>
                    <a:p>
                      <a:r>
                        <a:rPr lang="es-CO" sz="1500" dirty="0"/>
                        <a:t>33%</a:t>
                      </a:r>
                      <a:endParaRPr lang="es-CO" sz="1500" dirty="0"/>
                    </a:p>
                  </a:txBody>
                  <a:tcPr marL="68051" marR="68051" marT="25389" marB="25389"/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EC8ED727-34D8-45BE-8C7B-EDA24BA63138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7891" name="Rectangle 2"/>
          <p:cNvSpPr/>
          <p:nvPr/>
        </p:nvSpPr>
        <p:spPr bwMode="auto">
          <a:xfrm>
            <a:off x="3005137" y="1066802"/>
            <a:ext cx="5073651" cy="367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>
              <a:defRPr/>
            </a:pPr>
            <a:r>
              <a:rPr lang="es-ES_tradnl" altLang="es-ES" sz="178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CASO</a:t>
            </a:r>
            <a:endParaRPr lang="es-ES_tradnl" altLang="es-ES" sz="119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37892" name="Rectangle 3"/>
          <p:cNvSpPr/>
          <p:nvPr/>
        </p:nvSpPr>
        <p:spPr bwMode="auto">
          <a:xfrm>
            <a:off x="3074988" y="1887539"/>
            <a:ext cx="5953125" cy="1767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CO" sz="1490"/>
              <a:t>La  sociedad BUMA SAS colombiana contrata  a una empresa canadiense para un servicio de consultoría por valor de $ 100.000.000 </a:t>
            </a:r>
            <a:r>
              <a:rPr lang="es-ES" altLang="es-CO" sz="1490" b="1">
                <a:solidFill>
                  <a:srgbClr val="FF0000"/>
                </a:solidFill>
              </a:rPr>
              <a:t>que se presta en Colombia</a:t>
            </a:r>
            <a:endParaRPr lang="es-ES" altLang="es-CO" sz="1490" b="1">
              <a:solidFill>
                <a:srgbClr val="FF0000"/>
              </a:solidFill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altLang="es-ES" sz="149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altLang="es-ES" sz="149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La sociedad BUMA SAS  debe practicar retención ?</a:t>
            </a:r>
            <a:endParaRPr lang="es-ES_tradnl" altLang="es-ES" sz="149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78533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2EB0E3D8-B5C1-418D-81AD-6AE9B08C172B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CF83D4E3-75FE-4BED-A85A-D39281A0C359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8915" name="Rectangle 2"/>
          <p:cNvSpPr/>
          <p:nvPr/>
        </p:nvSpPr>
        <p:spPr bwMode="auto">
          <a:xfrm>
            <a:off x="3005137" y="1066802"/>
            <a:ext cx="5073651" cy="367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>
              <a:defRPr/>
            </a:pPr>
            <a:r>
              <a:rPr lang="es-ES_tradnl" altLang="es-ES" sz="178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RESPUESTA</a:t>
            </a:r>
            <a:endParaRPr lang="es-ES_tradnl" altLang="es-ES" sz="119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5124" name="Rectangle 3"/>
          <p:cNvSpPr/>
          <p:nvPr/>
        </p:nvSpPr>
        <p:spPr bwMode="auto">
          <a:xfrm>
            <a:off x="3074988" y="1887539"/>
            <a:ext cx="5953125" cy="2797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sz="1490" dirty="0"/>
              <a:t>La  sociedad BUMA SAS  si  debe practicar retención porque el ingreso se obtuvo en Colombia</a:t>
            </a:r>
            <a:endParaRPr lang="es-ES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sz="1490" dirty="0"/>
              <a:t> Lo anterior, significa que por tratarse ingreso obtenido en Colombia, está gravado con el Impuesto de Renta en Colombia</a:t>
            </a:r>
            <a:endParaRPr lang="es-ES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endParaRPr lang="es-ES" sz="1490" dirty="0"/>
          </a:p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sz="1490" dirty="0"/>
              <a:t>Por lo anterior </a:t>
            </a:r>
            <a:r>
              <a:rPr lang="es-ES" sz="1490" b="1" dirty="0">
                <a:solidFill>
                  <a:srgbClr val="FF0000"/>
                </a:solidFill>
              </a:rPr>
              <a:t>SI </a:t>
            </a:r>
            <a:r>
              <a:rPr lang="es-ES" sz="1490" dirty="0"/>
              <a:t>está sujeto a retención en la fuente</a:t>
            </a:r>
            <a:endParaRPr lang="es-ES" altLang="es-ES" sz="1490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  <a:p>
            <a:pPr marL="0" indent="0" algn="just">
              <a:lnSpc>
                <a:spcPct val="150000"/>
              </a:lnSpc>
              <a:buClr>
                <a:srgbClr val="0098CD"/>
              </a:buClr>
              <a:buSzPct val="50000"/>
              <a:defRPr/>
            </a:pPr>
            <a:endParaRPr lang="es-ES_tradnl" altLang="es-ES" sz="1490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79557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9AB9909F-A838-480B-BE38-E11627B0FDFD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1"/>
          <p:cNvSpPr/>
          <p:nvPr/>
        </p:nvSpPr>
        <p:spPr bwMode="auto">
          <a:xfrm>
            <a:off x="9009063" y="5757865"/>
            <a:ext cx="203200" cy="137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AEA8DF3E-1E4D-4B62-A7D9-04319ED748A6}" type="slidenum">
              <a:rPr lang="es-ES_tradnl" altLang="es-ES" sz="8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39939" name="Rectangle 2"/>
          <p:cNvSpPr/>
          <p:nvPr/>
        </p:nvSpPr>
        <p:spPr bwMode="auto">
          <a:xfrm>
            <a:off x="3005137" y="1066802"/>
            <a:ext cx="5073651" cy="3673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>
              <a:defRPr/>
            </a:pPr>
            <a:r>
              <a:rPr lang="es-ES_tradnl" altLang="es-ES" sz="1785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CASO</a:t>
            </a:r>
            <a:endParaRPr lang="es-ES_tradnl" altLang="es-ES" sz="119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8676" name="Rectangle 3"/>
          <p:cNvSpPr/>
          <p:nvPr/>
        </p:nvSpPr>
        <p:spPr bwMode="auto">
          <a:xfrm>
            <a:off x="3074988" y="1887539"/>
            <a:ext cx="5953125" cy="10804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34028" rIns="34028">
            <a:spAutoFit/>
          </a:bodyPr>
          <a:lstStyle>
            <a:lvl1pPr marL="373380" indent="-37338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just" eaLnBrk="1">
              <a:lnSpc>
                <a:spcPct val="150000"/>
              </a:lnSpc>
              <a:buClr>
                <a:srgbClr val="0098CD"/>
              </a:buClr>
              <a:buSzPct val="50000"/>
              <a:buFont typeface="Arial Narrow" panose="020B0606020202030204" pitchFamily="34" charset="0"/>
              <a:buChar char="►"/>
              <a:defRPr/>
            </a:pPr>
            <a:r>
              <a:rPr lang="es-ES" sz="1490" b="1" dirty="0">
                <a:solidFill>
                  <a:srgbClr val="FF0000"/>
                </a:solidFill>
              </a:rPr>
              <a:t>Valor honorarios</a:t>
            </a:r>
            <a:r>
              <a:rPr lang="es-ES" sz="1490" dirty="0"/>
              <a:t>     $ 100.000.000</a:t>
            </a:r>
            <a:endParaRPr lang="es-ES" sz="1490" dirty="0"/>
          </a:p>
          <a:p>
            <a:pPr marL="0" indent="0" algn="just">
              <a:lnSpc>
                <a:spcPct val="150000"/>
              </a:lnSpc>
              <a:buClr>
                <a:srgbClr val="0098CD"/>
              </a:buClr>
              <a:buSzPct val="50000"/>
              <a:defRPr/>
            </a:pPr>
            <a:r>
              <a:rPr lang="es-ES" sz="1490" dirty="0"/>
              <a:t> x  </a:t>
            </a:r>
            <a:r>
              <a:rPr lang="es-ES" sz="1490" b="1" dirty="0">
                <a:solidFill>
                  <a:srgbClr val="FF0000"/>
                </a:solidFill>
              </a:rPr>
              <a:t>tarifa retención</a:t>
            </a:r>
            <a:r>
              <a:rPr lang="es-ES" sz="1490" dirty="0"/>
              <a:t>   20%</a:t>
            </a:r>
            <a:endParaRPr lang="es-ES" sz="1490" dirty="0"/>
          </a:p>
          <a:p>
            <a:pPr marL="0" indent="0" algn="just">
              <a:lnSpc>
                <a:spcPct val="150000"/>
              </a:lnSpc>
              <a:buClr>
                <a:srgbClr val="0098CD"/>
              </a:buClr>
              <a:buSzPct val="50000"/>
              <a:defRPr/>
            </a:pPr>
            <a:r>
              <a:rPr lang="es-ES" sz="1490" b="1" dirty="0"/>
              <a:t>VALOR RETENCION </a:t>
            </a:r>
            <a:r>
              <a:rPr lang="es-ES" sz="1490" dirty="0"/>
              <a:t>$ 20.000.000</a:t>
            </a:r>
            <a:endParaRPr lang="es-ES_tradnl" altLang="es-ES" sz="1490" dirty="0">
              <a:solidFill>
                <a:srgbClr val="0098CD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80581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9009063" y="5757865"/>
            <a:ext cx="203200" cy="13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2450" indent="-210820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4899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0625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0350" indent="-16827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875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447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19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59150" indent="-1682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E30EE2CA-15E3-4811-A998-CDAE7FA74D20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 txBox="1">
            <a:spLocks noGrp="1" noChangeArrowheads="1"/>
          </p:cNvSpPr>
          <p:nvPr>
            <p:ph idx="1"/>
          </p:nvPr>
        </p:nvSpPr>
        <p:spPr>
          <a:xfrm>
            <a:off x="3192464" y="2789239"/>
            <a:ext cx="5865813" cy="3201987"/>
          </a:xfrm>
        </p:spPr>
        <p:txBody>
          <a:bodyPr/>
          <a:lstStyle/>
          <a:p>
            <a:pPr algn="ctr" eaLnBrk="1" hangingPunct="1">
              <a:buFont typeface="Wingdings" panose="05000000000000000000" pitchFamily="2" charset="2"/>
              <a:buNone/>
              <a:defRPr/>
            </a:pPr>
            <a:endParaRPr lang="es-CO" altLang="es-CO" sz="4465" b="1" dirty="0">
              <a:latin typeface="Times New Roman" panose="02020603050405020304" pitchFamily="18" charset="0"/>
            </a:endParaRPr>
          </a:p>
          <a:p>
            <a:pPr algn="ctr" eaLnBrk="1" hangingPunct="1">
              <a:buFont typeface="Wingdings" panose="05000000000000000000" pitchFamily="2" charset="2"/>
              <a:buNone/>
              <a:defRPr/>
            </a:pPr>
            <a:r>
              <a:rPr lang="es-CO" altLang="es-CO" sz="4465" b="1" dirty="0">
                <a:latin typeface="Times New Roman" panose="02020603050405020304" pitchFamily="18" charset="0"/>
              </a:rPr>
              <a:t>	</a:t>
            </a:r>
            <a:endParaRPr lang="es-CO" altLang="es-CO" sz="4465" b="1" dirty="0">
              <a:latin typeface="Times New Roman" panose="02020603050405020304" pitchFamily="18" charset="0"/>
            </a:endParaRPr>
          </a:p>
          <a:p>
            <a:pPr algn="ctr" eaLnBrk="1" hangingPunct="1">
              <a:buFont typeface="Wingdings" panose="05000000000000000000" pitchFamily="2" charset="2"/>
              <a:buNone/>
              <a:defRPr/>
            </a:pPr>
            <a:r>
              <a:rPr lang="es-CO" altLang="es-CO" sz="4465" b="1" dirty="0">
                <a:latin typeface="Agency FB" panose="020B0503020202020204" pitchFamily="34" charset="0"/>
              </a:rPr>
              <a:t>SEGUNDA  PARTE</a:t>
            </a:r>
            <a:endParaRPr lang="es-CO" altLang="es-CO" sz="4465" b="1" dirty="0">
              <a:latin typeface="Agency FB" panose="020B0503020202020204" pitchFamily="34" charset="0"/>
            </a:endParaRPr>
          </a:p>
          <a:p>
            <a:pPr algn="ctr" eaLnBrk="1" hangingPunct="1">
              <a:buFont typeface="Wingdings" panose="05000000000000000000" pitchFamily="2" charset="2"/>
              <a:buNone/>
              <a:defRPr/>
            </a:pPr>
            <a:r>
              <a:rPr lang="es-CO" altLang="es-CO" sz="3585" b="1" dirty="0">
                <a:solidFill>
                  <a:schemeClr val="accent1">
                    <a:lumMod val="50000"/>
                  </a:schemeClr>
                </a:solidFill>
                <a:latin typeface="Agency FB" panose="020B0503020202020204" pitchFamily="34" charset="0"/>
              </a:rPr>
              <a:t>AUTORETENCION</a:t>
            </a:r>
            <a:endParaRPr altLang="es-CO" sz="3585" b="1" dirty="0">
              <a:solidFill>
                <a:schemeClr val="accent1">
                  <a:lumMod val="50000"/>
                </a:schemeClr>
              </a:solidFill>
              <a:latin typeface="Agency FB" panose="020B0503020202020204" pitchFamily="34" charset="0"/>
            </a:endParaRPr>
          </a:p>
        </p:txBody>
      </p:sp>
      <p:pic>
        <p:nvPicPr>
          <p:cNvPr id="281603" name="Picture 5" descr="Resultado de imagen para AUTORRETENCIÓN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2401" y="866775"/>
            <a:ext cx="6807200" cy="353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/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4445001" y="923926"/>
            <a:ext cx="3403600" cy="460254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PERIODO FISCAL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pic>
        <p:nvPicPr>
          <p:cNvPr id="282627" name="Picture 124" descr="Resultado de imagen para PERIODO FISCAL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2878" y="1416049"/>
            <a:ext cx="6796087" cy="34877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" name="Rectangle 3"/>
          <p:cNvSpPr>
            <a:spLocks noChangeArrowheads="1"/>
          </p:cNvSpPr>
          <p:nvPr/>
        </p:nvSpPr>
        <p:spPr bwMode="auto">
          <a:xfrm>
            <a:off x="3249614" y="4956176"/>
            <a:ext cx="5921375" cy="460254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DECLARACION Y PAGO MENSUAL</a:t>
            </a:r>
            <a:endParaRPr lang="es-MX" sz="2390" i="1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2 Marcador de pie de página"/>
          <p:cNvSpPr>
            <a:spLocks noGrp="1"/>
          </p:cNvSpPr>
          <p:nvPr>
            <p:ph type="ftr" sz="quarter" idx="4294967295"/>
          </p:nvPr>
        </p:nvSpPr>
        <p:spPr bwMode="auto">
          <a:xfrm>
            <a:off x="5018089" y="5535613"/>
            <a:ext cx="2155825" cy="34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553720" indent="-21272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8521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19507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1536700" indent="-1695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19939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4511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29083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365500" indent="-16954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pPr eaLnBrk="1"/>
            <a:r>
              <a:rPr lang="en-US" altLang="es-CO">
                <a:solidFill>
                  <a:srgbClr val="000000"/>
                </a:solidFill>
                <a:latin typeface="Times New Roman" panose="02020603050405020304" pitchFamily="18" charset="0"/>
              </a:rPr>
              <a:t>Maria Rosalba Suarez A.</a:t>
            </a:r>
            <a:endParaRPr lang="en-US" altLang="es-CO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7043" name="Rectangle 3"/>
          <p:cNvSpPr>
            <a:spLocks noChangeArrowheads="1"/>
          </p:cNvSpPr>
          <p:nvPr/>
        </p:nvSpPr>
        <p:spPr bwMode="auto">
          <a:xfrm>
            <a:off x="5694364" y="2676525"/>
            <a:ext cx="3402013" cy="460254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 algn="ctr">
            <a:solidFill>
              <a:schemeClr val="tx1"/>
            </a:solidFill>
            <a:miter lim="800000"/>
          </a:ln>
        </p:spPr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es-MX" sz="2390" b="1" dirty="0">
                <a:latin typeface="Arial" panose="020B0604020202020204" pitchFamily="34" charset="0"/>
              </a:rPr>
              <a:t>TARIFAS</a:t>
            </a:r>
            <a:endParaRPr lang="es-MX" sz="2390" i="1" dirty="0">
              <a:latin typeface="Arial" panose="020B0604020202020204" pitchFamily="34" charset="0"/>
            </a:endParaRPr>
          </a:p>
        </p:txBody>
      </p:sp>
      <p:grpSp>
        <p:nvGrpSpPr>
          <p:cNvPr id="284676" name="Group 4"/>
          <p:cNvGrpSpPr/>
          <p:nvPr/>
        </p:nvGrpSpPr>
        <p:grpSpPr bwMode="auto">
          <a:xfrm flipH="1">
            <a:off x="3201988" y="2728913"/>
            <a:ext cx="1395413" cy="1574800"/>
            <a:chOff x="870" y="1817"/>
            <a:chExt cx="1136" cy="874"/>
          </a:xfrm>
        </p:grpSpPr>
        <p:sp>
          <p:nvSpPr>
            <p:cNvPr id="284678" name="Freeform 5"/>
            <p:cNvSpPr/>
            <p:nvPr/>
          </p:nvSpPr>
          <p:spPr bwMode="auto">
            <a:xfrm>
              <a:off x="1032" y="2327"/>
              <a:ext cx="345" cy="216"/>
            </a:xfrm>
            <a:custGeom>
              <a:avLst/>
              <a:gdLst>
                <a:gd name="T0" fmla="*/ 0 w 691"/>
                <a:gd name="T1" fmla="*/ 1 h 432"/>
                <a:gd name="T2" fmla="*/ 0 w 691"/>
                <a:gd name="T3" fmla="*/ 1 h 432"/>
                <a:gd name="T4" fmla="*/ 0 w 691"/>
                <a:gd name="T5" fmla="*/ 1 h 432"/>
                <a:gd name="T6" fmla="*/ 0 w 691"/>
                <a:gd name="T7" fmla="*/ 1 h 432"/>
                <a:gd name="T8" fmla="*/ 0 w 691"/>
                <a:gd name="T9" fmla="*/ 1 h 432"/>
                <a:gd name="T10" fmla="*/ 0 w 691"/>
                <a:gd name="T11" fmla="*/ 1 h 432"/>
                <a:gd name="T12" fmla="*/ 0 w 691"/>
                <a:gd name="T13" fmla="*/ 1 h 432"/>
                <a:gd name="T14" fmla="*/ 0 w 691"/>
                <a:gd name="T15" fmla="*/ 1 h 432"/>
                <a:gd name="T16" fmla="*/ 0 w 691"/>
                <a:gd name="T17" fmla="*/ 1 h 432"/>
                <a:gd name="T18" fmla="*/ 0 w 691"/>
                <a:gd name="T19" fmla="*/ 1 h 432"/>
                <a:gd name="T20" fmla="*/ 0 w 691"/>
                <a:gd name="T21" fmla="*/ 1 h 432"/>
                <a:gd name="T22" fmla="*/ 0 w 691"/>
                <a:gd name="T23" fmla="*/ 1 h 432"/>
                <a:gd name="T24" fmla="*/ 0 w 691"/>
                <a:gd name="T25" fmla="*/ 1 h 432"/>
                <a:gd name="T26" fmla="*/ 0 w 691"/>
                <a:gd name="T27" fmla="*/ 0 h 432"/>
                <a:gd name="T28" fmla="*/ 0 w 691"/>
                <a:gd name="T29" fmla="*/ 1 h 432"/>
                <a:gd name="T30" fmla="*/ 0 w 691"/>
                <a:gd name="T31" fmla="*/ 1 h 432"/>
                <a:gd name="T32" fmla="*/ 0 w 691"/>
                <a:gd name="T33" fmla="*/ 1 h 432"/>
                <a:gd name="T34" fmla="*/ 0 w 691"/>
                <a:gd name="T35" fmla="*/ 1 h 432"/>
                <a:gd name="T36" fmla="*/ 0 w 691"/>
                <a:gd name="T37" fmla="*/ 1 h 432"/>
                <a:gd name="T38" fmla="*/ 0 w 691"/>
                <a:gd name="T39" fmla="*/ 1 h 432"/>
                <a:gd name="T40" fmla="*/ 0 w 691"/>
                <a:gd name="T41" fmla="*/ 1 h 432"/>
                <a:gd name="T42" fmla="*/ 0 w 691"/>
                <a:gd name="T43" fmla="*/ 1 h 432"/>
                <a:gd name="T44" fmla="*/ 0 w 691"/>
                <a:gd name="T45" fmla="*/ 1 h 432"/>
                <a:gd name="T46" fmla="*/ 0 w 691"/>
                <a:gd name="T47" fmla="*/ 1 h 432"/>
                <a:gd name="T48" fmla="*/ 0 w 691"/>
                <a:gd name="T49" fmla="*/ 1 h 432"/>
                <a:gd name="T50" fmla="*/ 0 w 691"/>
                <a:gd name="T51" fmla="*/ 1 h 432"/>
                <a:gd name="T52" fmla="*/ 0 w 691"/>
                <a:gd name="T53" fmla="*/ 1 h 432"/>
                <a:gd name="T54" fmla="*/ 0 w 691"/>
                <a:gd name="T55" fmla="*/ 1 h 432"/>
                <a:gd name="T56" fmla="*/ 0 w 691"/>
                <a:gd name="T57" fmla="*/ 1 h 432"/>
                <a:gd name="T58" fmla="*/ 0 w 691"/>
                <a:gd name="T59" fmla="*/ 1 h 432"/>
                <a:gd name="T60" fmla="*/ 0 w 691"/>
                <a:gd name="T61" fmla="*/ 1 h 432"/>
                <a:gd name="T62" fmla="*/ 0 w 691"/>
                <a:gd name="T63" fmla="*/ 1 h 432"/>
                <a:gd name="T64" fmla="*/ 0 w 691"/>
                <a:gd name="T65" fmla="*/ 1 h 432"/>
                <a:gd name="T66" fmla="*/ 0 w 691"/>
                <a:gd name="T67" fmla="*/ 1 h 432"/>
                <a:gd name="T68" fmla="*/ 0 w 691"/>
                <a:gd name="T69" fmla="*/ 1 h 432"/>
                <a:gd name="T70" fmla="*/ 0 w 691"/>
                <a:gd name="T71" fmla="*/ 1 h 432"/>
                <a:gd name="T72" fmla="*/ 0 w 691"/>
                <a:gd name="T73" fmla="*/ 1 h 432"/>
                <a:gd name="T74" fmla="*/ 0 w 691"/>
                <a:gd name="T75" fmla="*/ 1 h 432"/>
                <a:gd name="T76" fmla="*/ 0 w 691"/>
                <a:gd name="T77" fmla="*/ 1 h 432"/>
                <a:gd name="T78" fmla="*/ 0 w 691"/>
                <a:gd name="T79" fmla="*/ 1 h 432"/>
                <a:gd name="T80" fmla="*/ 0 w 691"/>
                <a:gd name="T81" fmla="*/ 1 h 432"/>
                <a:gd name="T82" fmla="*/ 0 w 691"/>
                <a:gd name="T83" fmla="*/ 1 h 432"/>
                <a:gd name="T84" fmla="*/ 0 w 691"/>
                <a:gd name="T85" fmla="*/ 1 h 432"/>
                <a:gd name="T86" fmla="*/ 0 w 691"/>
                <a:gd name="T87" fmla="*/ 1 h 432"/>
                <a:gd name="T88" fmla="*/ 0 w 691"/>
                <a:gd name="T89" fmla="*/ 1 h 432"/>
                <a:gd name="T90" fmla="*/ 0 w 691"/>
                <a:gd name="T91" fmla="*/ 1 h 432"/>
                <a:gd name="T92" fmla="*/ 0 w 691"/>
                <a:gd name="T93" fmla="*/ 1 h 432"/>
                <a:gd name="T94" fmla="*/ 0 w 691"/>
                <a:gd name="T95" fmla="*/ 1 h 432"/>
                <a:gd name="T96" fmla="*/ 0 w 691"/>
                <a:gd name="T97" fmla="*/ 1 h 432"/>
                <a:gd name="T98" fmla="*/ 0 w 691"/>
                <a:gd name="T99" fmla="*/ 1 h 432"/>
                <a:gd name="T100" fmla="*/ 0 w 691"/>
                <a:gd name="T101" fmla="*/ 1 h 432"/>
                <a:gd name="T102" fmla="*/ 0 w 691"/>
                <a:gd name="T103" fmla="*/ 1 h 432"/>
                <a:gd name="T104" fmla="*/ 0 w 691"/>
                <a:gd name="T105" fmla="*/ 1 h 432"/>
                <a:gd name="T106" fmla="*/ 0 w 691"/>
                <a:gd name="T107" fmla="*/ 1 h 432"/>
                <a:gd name="T108" fmla="*/ 0 w 691"/>
                <a:gd name="T109" fmla="*/ 1 h 432"/>
                <a:gd name="T110" fmla="*/ 0 w 691"/>
                <a:gd name="T111" fmla="*/ 1 h 432"/>
                <a:gd name="T112" fmla="*/ 0 w 691"/>
                <a:gd name="T113" fmla="*/ 1 h 4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91"/>
                <a:gd name="T172" fmla="*/ 0 h 432"/>
                <a:gd name="T173" fmla="*/ 691 w 691"/>
                <a:gd name="T174" fmla="*/ 432 h 4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91" h="432">
                  <a:moveTo>
                    <a:pt x="44" y="159"/>
                  </a:moveTo>
                  <a:lnTo>
                    <a:pt x="40" y="158"/>
                  </a:lnTo>
                  <a:lnTo>
                    <a:pt x="31" y="152"/>
                  </a:lnTo>
                  <a:lnTo>
                    <a:pt x="21" y="143"/>
                  </a:lnTo>
                  <a:lnTo>
                    <a:pt x="9" y="130"/>
                  </a:lnTo>
                  <a:lnTo>
                    <a:pt x="1" y="114"/>
                  </a:lnTo>
                  <a:lnTo>
                    <a:pt x="0" y="93"/>
                  </a:lnTo>
                  <a:lnTo>
                    <a:pt x="6" y="67"/>
                  </a:lnTo>
                  <a:lnTo>
                    <a:pt x="24" y="37"/>
                  </a:lnTo>
                  <a:lnTo>
                    <a:pt x="37" y="23"/>
                  </a:lnTo>
                  <a:lnTo>
                    <a:pt x="53" y="11"/>
                  </a:lnTo>
                  <a:lnTo>
                    <a:pt x="70" y="4"/>
                  </a:lnTo>
                  <a:lnTo>
                    <a:pt x="89" y="1"/>
                  </a:lnTo>
                  <a:lnTo>
                    <a:pt x="109" y="0"/>
                  </a:lnTo>
                  <a:lnTo>
                    <a:pt x="129" y="1"/>
                  </a:lnTo>
                  <a:lnTo>
                    <a:pt x="151" y="4"/>
                  </a:lnTo>
                  <a:lnTo>
                    <a:pt x="174" y="9"/>
                  </a:lnTo>
                  <a:lnTo>
                    <a:pt x="196" y="16"/>
                  </a:lnTo>
                  <a:lnTo>
                    <a:pt x="218" y="23"/>
                  </a:lnTo>
                  <a:lnTo>
                    <a:pt x="240" y="31"/>
                  </a:lnTo>
                  <a:lnTo>
                    <a:pt x="260" y="39"/>
                  </a:lnTo>
                  <a:lnTo>
                    <a:pt x="280" y="47"/>
                  </a:lnTo>
                  <a:lnTo>
                    <a:pt x="299" y="54"/>
                  </a:lnTo>
                  <a:lnTo>
                    <a:pt x="316" y="61"/>
                  </a:lnTo>
                  <a:lnTo>
                    <a:pt x="332" y="66"/>
                  </a:lnTo>
                  <a:lnTo>
                    <a:pt x="349" y="70"/>
                  </a:lnTo>
                  <a:lnTo>
                    <a:pt x="367" y="75"/>
                  </a:lnTo>
                  <a:lnTo>
                    <a:pt x="389" y="80"/>
                  </a:lnTo>
                  <a:lnTo>
                    <a:pt x="412" y="87"/>
                  </a:lnTo>
                  <a:lnTo>
                    <a:pt x="437" y="95"/>
                  </a:lnTo>
                  <a:lnTo>
                    <a:pt x="463" y="105"/>
                  </a:lnTo>
                  <a:lnTo>
                    <a:pt x="490" y="115"/>
                  </a:lnTo>
                  <a:lnTo>
                    <a:pt x="516" y="128"/>
                  </a:lnTo>
                  <a:lnTo>
                    <a:pt x="543" y="142"/>
                  </a:lnTo>
                  <a:lnTo>
                    <a:pt x="568" y="159"/>
                  </a:lnTo>
                  <a:lnTo>
                    <a:pt x="594" y="177"/>
                  </a:lnTo>
                  <a:lnTo>
                    <a:pt x="617" y="199"/>
                  </a:lnTo>
                  <a:lnTo>
                    <a:pt x="638" y="223"/>
                  </a:lnTo>
                  <a:lnTo>
                    <a:pt x="657" y="251"/>
                  </a:lnTo>
                  <a:lnTo>
                    <a:pt x="673" y="281"/>
                  </a:lnTo>
                  <a:lnTo>
                    <a:pt x="686" y="315"/>
                  </a:lnTo>
                  <a:lnTo>
                    <a:pt x="691" y="349"/>
                  </a:lnTo>
                  <a:lnTo>
                    <a:pt x="684" y="377"/>
                  </a:lnTo>
                  <a:lnTo>
                    <a:pt x="667" y="398"/>
                  </a:lnTo>
                  <a:lnTo>
                    <a:pt x="641" y="416"/>
                  </a:lnTo>
                  <a:lnTo>
                    <a:pt x="608" y="426"/>
                  </a:lnTo>
                  <a:lnTo>
                    <a:pt x="568" y="432"/>
                  </a:lnTo>
                  <a:lnTo>
                    <a:pt x="521" y="431"/>
                  </a:lnTo>
                  <a:lnTo>
                    <a:pt x="470" y="425"/>
                  </a:lnTo>
                  <a:lnTo>
                    <a:pt x="416" y="412"/>
                  </a:lnTo>
                  <a:lnTo>
                    <a:pt x="360" y="394"/>
                  </a:lnTo>
                  <a:lnTo>
                    <a:pt x="303" y="370"/>
                  </a:lnTo>
                  <a:lnTo>
                    <a:pt x="246" y="340"/>
                  </a:lnTo>
                  <a:lnTo>
                    <a:pt x="190" y="304"/>
                  </a:lnTo>
                  <a:lnTo>
                    <a:pt x="137" y="261"/>
                  </a:lnTo>
                  <a:lnTo>
                    <a:pt x="88" y="213"/>
                  </a:lnTo>
                  <a:lnTo>
                    <a:pt x="44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79" name="Freeform 6"/>
            <p:cNvSpPr/>
            <p:nvPr/>
          </p:nvSpPr>
          <p:spPr bwMode="auto">
            <a:xfrm>
              <a:off x="1042" y="2336"/>
              <a:ext cx="328" cy="206"/>
            </a:xfrm>
            <a:custGeom>
              <a:avLst/>
              <a:gdLst>
                <a:gd name="T0" fmla="*/ 0 w 657"/>
                <a:gd name="T1" fmla="*/ 1 h 411"/>
                <a:gd name="T2" fmla="*/ 0 w 657"/>
                <a:gd name="T3" fmla="*/ 1 h 411"/>
                <a:gd name="T4" fmla="*/ 0 w 657"/>
                <a:gd name="T5" fmla="*/ 1 h 411"/>
                <a:gd name="T6" fmla="*/ 0 w 657"/>
                <a:gd name="T7" fmla="*/ 1 h 411"/>
                <a:gd name="T8" fmla="*/ 0 w 657"/>
                <a:gd name="T9" fmla="*/ 1 h 411"/>
                <a:gd name="T10" fmla="*/ 0 w 657"/>
                <a:gd name="T11" fmla="*/ 0 h 411"/>
                <a:gd name="T12" fmla="*/ 0 w 657"/>
                <a:gd name="T13" fmla="*/ 1 h 411"/>
                <a:gd name="T14" fmla="*/ 0 w 657"/>
                <a:gd name="T15" fmla="*/ 1 h 411"/>
                <a:gd name="T16" fmla="*/ 0 w 657"/>
                <a:gd name="T17" fmla="*/ 1 h 411"/>
                <a:gd name="T18" fmla="*/ 0 w 657"/>
                <a:gd name="T19" fmla="*/ 1 h 411"/>
                <a:gd name="T20" fmla="*/ 0 w 657"/>
                <a:gd name="T21" fmla="*/ 1 h 411"/>
                <a:gd name="T22" fmla="*/ 0 w 657"/>
                <a:gd name="T23" fmla="*/ 1 h 411"/>
                <a:gd name="T24" fmla="*/ 0 w 657"/>
                <a:gd name="T25" fmla="*/ 1 h 411"/>
                <a:gd name="T26" fmla="*/ 0 w 657"/>
                <a:gd name="T27" fmla="*/ 1 h 411"/>
                <a:gd name="T28" fmla="*/ 0 w 657"/>
                <a:gd name="T29" fmla="*/ 1 h 411"/>
                <a:gd name="T30" fmla="*/ 0 w 657"/>
                <a:gd name="T31" fmla="*/ 1 h 411"/>
                <a:gd name="T32" fmla="*/ 0 w 657"/>
                <a:gd name="T33" fmla="*/ 1 h 411"/>
                <a:gd name="T34" fmla="*/ 0 w 657"/>
                <a:gd name="T35" fmla="*/ 1 h 411"/>
                <a:gd name="T36" fmla="*/ 0 w 657"/>
                <a:gd name="T37" fmla="*/ 1 h 411"/>
                <a:gd name="T38" fmla="*/ 0 w 657"/>
                <a:gd name="T39" fmla="*/ 1 h 411"/>
                <a:gd name="T40" fmla="*/ 0 w 657"/>
                <a:gd name="T41" fmla="*/ 1 h 411"/>
                <a:gd name="T42" fmla="*/ 0 w 657"/>
                <a:gd name="T43" fmla="*/ 1 h 411"/>
                <a:gd name="T44" fmla="*/ 0 w 657"/>
                <a:gd name="T45" fmla="*/ 1 h 411"/>
                <a:gd name="T46" fmla="*/ 0 w 657"/>
                <a:gd name="T47" fmla="*/ 1 h 411"/>
                <a:gd name="T48" fmla="*/ 0 w 657"/>
                <a:gd name="T49" fmla="*/ 1 h 411"/>
                <a:gd name="T50" fmla="*/ 0 w 657"/>
                <a:gd name="T51" fmla="*/ 1 h 411"/>
                <a:gd name="T52" fmla="*/ 0 w 657"/>
                <a:gd name="T53" fmla="*/ 1 h 411"/>
                <a:gd name="T54" fmla="*/ 0 w 657"/>
                <a:gd name="T55" fmla="*/ 1 h 411"/>
                <a:gd name="T56" fmla="*/ 0 w 657"/>
                <a:gd name="T57" fmla="*/ 1 h 411"/>
                <a:gd name="T58" fmla="*/ 0 w 657"/>
                <a:gd name="T59" fmla="*/ 1 h 411"/>
                <a:gd name="T60" fmla="*/ 0 w 657"/>
                <a:gd name="T61" fmla="*/ 1 h 411"/>
                <a:gd name="T62" fmla="*/ 0 w 657"/>
                <a:gd name="T63" fmla="*/ 1 h 411"/>
                <a:gd name="T64" fmla="*/ 0 w 657"/>
                <a:gd name="T65" fmla="*/ 1 h 411"/>
                <a:gd name="T66" fmla="*/ 0 w 657"/>
                <a:gd name="T67" fmla="*/ 1 h 411"/>
                <a:gd name="T68" fmla="*/ 0 w 657"/>
                <a:gd name="T69" fmla="*/ 1 h 411"/>
                <a:gd name="T70" fmla="*/ 0 w 657"/>
                <a:gd name="T71" fmla="*/ 1 h 411"/>
                <a:gd name="T72" fmla="*/ 0 w 657"/>
                <a:gd name="T73" fmla="*/ 1 h 411"/>
                <a:gd name="T74" fmla="*/ 0 w 657"/>
                <a:gd name="T75" fmla="*/ 1 h 411"/>
                <a:gd name="T76" fmla="*/ 0 w 657"/>
                <a:gd name="T77" fmla="*/ 1 h 411"/>
                <a:gd name="T78" fmla="*/ 0 w 657"/>
                <a:gd name="T79" fmla="*/ 1 h 411"/>
                <a:gd name="T80" fmla="*/ 0 w 657"/>
                <a:gd name="T81" fmla="*/ 1 h 411"/>
                <a:gd name="T82" fmla="*/ 0 w 657"/>
                <a:gd name="T83" fmla="*/ 1 h 411"/>
                <a:gd name="T84" fmla="*/ 0 w 657"/>
                <a:gd name="T85" fmla="*/ 1 h 411"/>
                <a:gd name="T86" fmla="*/ 0 w 657"/>
                <a:gd name="T87" fmla="*/ 1 h 411"/>
                <a:gd name="T88" fmla="*/ 0 w 657"/>
                <a:gd name="T89" fmla="*/ 1 h 411"/>
                <a:gd name="T90" fmla="*/ 0 w 657"/>
                <a:gd name="T91" fmla="*/ 1 h 411"/>
                <a:gd name="T92" fmla="*/ 0 w 657"/>
                <a:gd name="T93" fmla="*/ 1 h 411"/>
                <a:gd name="T94" fmla="*/ 0 w 657"/>
                <a:gd name="T95" fmla="*/ 1 h 411"/>
                <a:gd name="T96" fmla="*/ 0 w 657"/>
                <a:gd name="T97" fmla="*/ 1 h 411"/>
                <a:gd name="T98" fmla="*/ 0 w 657"/>
                <a:gd name="T99" fmla="*/ 1 h 411"/>
                <a:gd name="T100" fmla="*/ 0 w 657"/>
                <a:gd name="T101" fmla="*/ 1 h 411"/>
                <a:gd name="T102" fmla="*/ 0 w 657"/>
                <a:gd name="T103" fmla="*/ 1 h 411"/>
                <a:gd name="T104" fmla="*/ 0 w 657"/>
                <a:gd name="T105" fmla="*/ 1 h 411"/>
                <a:gd name="T106" fmla="*/ 0 w 657"/>
                <a:gd name="T107" fmla="*/ 1 h 411"/>
                <a:gd name="T108" fmla="*/ 0 w 657"/>
                <a:gd name="T109" fmla="*/ 1 h 411"/>
                <a:gd name="T110" fmla="*/ 0 w 657"/>
                <a:gd name="T111" fmla="*/ 1 h 411"/>
                <a:gd name="T112" fmla="*/ 0 w 657"/>
                <a:gd name="T113" fmla="*/ 1 h 411"/>
                <a:gd name="T114" fmla="*/ 0 w 657"/>
                <a:gd name="T115" fmla="*/ 1 h 411"/>
                <a:gd name="T116" fmla="*/ 0 w 657"/>
                <a:gd name="T117" fmla="*/ 1 h 411"/>
                <a:gd name="T118" fmla="*/ 0 w 657"/>
                <a:gd name="T119" fmla="*/ 1 h 411"/>
                <a:gd name="T120" fmla="*/ 0 w 657"/>
                <a:gd name="T121" fmla="*/ 1 h 41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7"/>
                <a:gd name="T184" fmla="*/ 0 h 411"/>
                <a:gd name="T185" fmla="*/ 657 w 657"/>
                <a:gd name="T186" fmla="*/ 411 h 41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7" h="411">
                  <a:moveTo>
                    <a:pt x="24" y="35"/>
                  </a:moveTo>
                  <a:lnTo>
                    <a:pt x="37" y="21"/>
                  </a:lnTo>
                  <a:lnTo>
                    <a:pt x="51" y="12"/>
                  </a:lnTo>
                  <a:lnTo>
                    <a:pt x="68" y="5"/>
                  </a:lnTo>
                  <a:lnTo>
                    <a:pt x="86" y="1"/>
                  </a:lnTo>
                  <a:lnTo>
                    <a:pt x="105" y="0"/>
                  </a:lnTo>
                  <a:lnTo>
                    <a:pt x="125" y="1"/>
                  </a:lnTo>
                  <a:lnTo>
                    <a:pt x="145" y="5"/>
                  </a:lnTo>
                  <a:lnTo>
                    <a:pt x="167" y="9"/>
                  </a:lnTo>
                  <a:lnTo>
                    <a:pt x="188" y="15"/>
                  </a:lnTo>
                  <a:lnTo>
                    <a:pt x="209" y="22"/>
                  </a:lnTo>
                  <a:lnTo>
                    <a:pt x="230" y="30"/>
                  </a:lnTo>
                  <a:lnTo>
                    <a:pt x="250" y="37"/>
                  </a:lnTo>
                  <a:lnTo>
                    <a:pt x="270" y="45"/>
                  </a:lnTo>
                  <a:lnTo>
                    <a:pt x="288" y="52"/>
                  </a:lnTo>
                  <a:lnTo>
                    <a:pt x="304" y="58"/>
                  </a:lnTo>
                  <a:lnTo>
                    <a:pt x="319" y="62"/>
                  </a:lnTo>
                  <a:lnTo>
                    <a:pt x="335" y="67"/>
                  </a:lnTo>
                  <a:lnTo>
                    <a:pt x="353" y="72"/>
                  </a:lnTo>
                  <a:lnTo>
                    <a:pt x="374" y="77"/>
                  </a:lnTo>
                  <a:lnTo>
                    <a:pt x="396" y="83"/>
                  </a:lnTo>
                  <a:lnTo>
                    <a:pt x="419" y="91"/>
                  </a:lnTo>
                  <a:lnTo>
                    <a:pt x="442" y="99"/>
                  </a:lnTo>
                  <a:lnTo>
                    <a:pt x="468" y="110"/>
                  </a:lnTo>
                  <a:lnTo>
                    <a:pt x="493" y="121"/>
                  </a:lnTo>
                  <a:lnTo>
                    <a:pt x="517" y="135"/>
                  </a:lnTo>
                  <a:lnTo>
                    <a:pt x="542" y="151"/>
                  </a:lnTo>
                  <a:lnTo>
                    <a:pt x="565" y="169"/>
                  </a:lnTo>
                  <a:lnTo>
                    <a:pt x="587" y="190"/>
                  </a:lnTo>
                  <a:lnTo>
                    <a:pt x="607" y="213"/>
                  </a:lnTo>
                  <a:lnTo>
                    <a:pt x="625" y="240"/>
                  </a:lnTo>
                  <a:lnTo>
                    <a:pt x="641" y="270"/>
                  </a:lnTo>
                  <a:lnTo>
                    <a:pt x="652" y="302"/>
                  </a:lnTo>
                  <a:lnTo>
                    <a:pt x="657" y="333"/>
                  </a:lnTo>
                  <a:lnTo>
                    <a:pt x="651" y="360"/>
                  </a:lnTo>
                  <a:lnTo>
                    <a:pt x="635" y="380"/>
                  </a:lnTo>
                  <a:lnTo>
                    <a:pt x="612" y="396"/>
                  </a:lnTo>
                  <a:lnTo>
                    <a:pt x="580" y="407"/>
                  </a:lnTo>
                  <a:lnTo>
                    <a:pt x="542" y="411"/>
                  </a:lnTo>
                  <a:lnTo>
                    <a:pt x="499" y="411"/>
                  </a:lnTo>
                  <a:lnTo>
                    <a:pt x="451" y="406"/>
                  </a:lnTo>
                  <a:lnTo>
                    <a:pt x="401" y="394"/>
                  </a:lnTo>
                  <a:lnTo>
                    <a:pt x="348" y="377"/>
                  </a:lnTo>
                  <a:lnTo>
                    <a:pt x="295" y="355"/>
                  </a:lnTo>
                  <a:lnTo>
                    <a:pt x="240" y="327"/>
                  </a:lnTo>
                  <a:lnTo>
                    <a:pt x="188" y="294"/>
                  </a:lnTo>
                  <a:lnTo>
                    <a:pt x="138" y="255"/>
                  </a:lnTo>
                  <a:lnTo>
                    <a:pt x="91" y="210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6" y="156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39" y="150"/>
                  </a:lnTo>
                  <a:lnTo>
                    <a:pt x="30" y="144"/>
                  </a:lnTo>
                  <a:lnTo>
                    <a:pt x="20" y="136"/>
                  </a:lnTo>
                  <a:lnTo>
                    <a:pt x="9" y="123"/>
                  </a:lnTo>
                  <a:lnTo>
                    <a:pt x="3" y="108"/>
                  </a:lnTo>
                  <a:lnTo>
                    <a:pt x="0" y="88"/>
                  </a:lnTo>
                  <a:lnTo>
                    <a:pt x="7" y="63"/>
                  </a:lnTo>
                  <a:lnTo>
                    <a:pt x="24" y="35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0" name="Freeform 7"/>
            <p:cNvSpPr/>
            <p:nvPr/>
          </p:nvSpPr>
          <p:spPr bwMode="auto">
            <a:xfrm>
              <a:off x="1052" y="2342"/>
              <a:ext cx="311" cy="196"/>
            </a:xfrm>
            <a:custGeom>
              <a:avLst/>
              <a:gdLst>
                <a:gd name="T0" fmla="*/ 1 w 622"/>
                <a:gd name="T1" fmla="*/ 1 h 391"/>
                <a:gd name="T2" fmla="*/ 1 w 622"/>
                <a:gd name="T3" fmla="*/ 1 h 391"/>
                <a:gd name="T4" fmla="*/ 1 w 622"/>
                <a:gd name="T5" fmla="*/ 1 h 391"/>
                <a:gd name="T6" fmla="*/ 1 w 622"/>
                <a:gd name="T7" fmla="*/ 1 h 391"/>
                <a:gd name="T8" fmla="*/ 1 w 622"/>
                <a:gd name="T9" fmla="*/ 1 h 391"/>
                <a:gd name="T10" fmla="*/ 1 w 622"/>
                <a:gd name="T11" fmla="*/ 0 h 391"/>
                <a:gd name="T12" fmla="*/ 1 w 622"/>
                <a:gd name="T13" fmla="*/ 1 h 391"/>
                <a:gd name="T14" fmla="*/ 1 w 622"/>
                <a:gd name="T15" fmla="*/ 1 h 391"/>
                <a:gd name="T16" fmla="*/ 1 w 622"/>
                <a:gd name="T17" fmla="*/ 1 h 391"/>
                <a:gd name="T18" fmla="*/ 1 w 622"/>
                <a:gd name="T19" fmla="*/ 1 h 391"/>
                <a:gd name="T20" fmla="*/ 1 w 622"/>
                <a:gd name="T21" fmla="*/ 1 h 391"/>
                <a:gd name="T22" fmla="*/ 1 w 622"/>
                <a:gd name="T23" fmla="*/ 1 h 391"/>
                <a:gd name="T24" fmla="*/ 1 w 622"/>
                <a:gd name="T25" fmla="*/ 1 h 391"/>
                <a:gd name="T26" fmla="*/ 1 w 622"/>
                <a:gd name="T27" fmla="*/ 1 h 391"/>
                <a:gd name="T28" fmla="*/ 1 w 622"/>
                <a:gd name="T29" fmla="*/ 1 h 391"/>
                <a:gd name="T30" fmla="*/ 1 w 622"/>
                <a:gd name="T31" fmla="*/ 1 h 391"/>
                <a:gd name="T32" fmla="*/ 1 w 622"/>
                <a:gd name="T33" fmla="*/ 1 h 391"/>
                <a:gd name="T34" fmla="*/ 1 w 622"/>
                <a:gd name="T35" fmla="*/ 1 h 391"/>
                <a:gd name="T36" fmla="*/ 1 w 622"/>
                <a:gd name="T37" fmla="*/ 1 h 391"/>
                <a:gd name="T38" fmla="*/ 1 w 622"/>
                <a:gd name="T39" fmla="*/ 1 h 391"/>
                <a:gd name="T40" fmla="*/ 1 w 622"/>
                <a:gd name="T41" fmla="*/ 1 h 391"/>
                <a:gd name="T42" fmla="*/ 1 w 622"/>
                <a:gd name="T43" fmla="*/ 1 h 391"/>
                <a:gd name="T44" fmla="*/ 1 w 622"/>
                <a:gd name="T45" fmla="*/ 1 h 391"/>
                <a:gd name="T46" fmla="*/ 1 w 622"/>
                <a:gd name="T47" fmla="*/ 1 h 391"/>
                <a:gd name="T48" fmla="*/ 1 w 622"/>
                <a:gd name="T49" fmla="*/ 1 h 391"/>
                <a:gd name="T50" fmla="*/ 1 w 622"/>
                <a:gd name="T51" fmla="*/ 1 h 391"/>
                <a:gd name="T52" fmla="*/ 1 w 622"/>
                <a:gd name="T53" fmla="*/ 1 h 391"/>
                <a:gd name="T54" fmla="*/ 1 w 622"/>
                <a:gd name="T55" fmla="*/ 1 h 391"/>
                <a:gd name="T56" fmla="*/ 1 w 622"/>
                <a:gd name="T57" fmla="*/ 1 h 391"/>
                <a:gd name="T58" fmla="*/ 1 w 622"/>
                <a:gd name="T59" fmla="*/ 1 h 391"/>
                <a:gd name="T60" fmla="*/ 1 w 622"/>
                <a:gd name="T61" fmla="*/ 1 h 391"/>
                <a:gd name="T62" fmla="*/ 1 w 622"/>
                <a:gd name="T63" fmla="*/ 1 h 391"/>
                <a:gd name="T64" fmla="*/ 1 w 622"/>
                <a:gd name="T65" fmla="*/ 1 h 391"/>
                <a:gd name="T66" fmla="*/ 1 w 622"/>
                <a:gd name="T67" fmla="*/ 1 h 391"/>
                <a:gd name="T68" fmla="*/ 1 w 622"/>
                <a:gd name="T69" fmla="*/ 1 h 391"/>
                <a:gd name="T70" fmla="*/ 1 w 622"/>
                <a:gd name="T71" fmla="*/ 1 h 391"/>
                <a:gd name="T72" fmla="*/ 1 w 622"/>
                <a:gd name="T73" fmla="*/ 1 h 391"/>
                <a:gd name="T74" fmla="*/ 1 w 622"/>
                <a:gd name="T75" fmla="*/ 1 h 391"/>
                <a:gd name="T76" fmla="*/ 1 w 622"/>
                <a:gd name="T77" fmla="*/ 1 h 391"/>
                <a:gd name="T78" fmla="*/ 1 w 622"/>
                <a:gd name="T79" fmla="*/ 1 h 391"/>
                <a:gd name="T80" fmla="*/ 1 w 622"/>
                <a:gd name="T81" fmla="*/ 1 h 391"/>
                <a:gd name="T82" fmla="*/ 1 w 622"/>
                <a:gd name="T83" fmla="*/ 1 h 391"/>
                <a:gd name="T84" fmla="*/ 1 w 622"/>
                <a:gd name="T85" fmla="*/ 1 h 391"/>
                <a:gd name="T86" fmla="*/ 1 w 622"/>
                <a:gd name="T87" fmla="*/ 1 h 391"/>
                <a:gd name="T88" fmla="*/ 1 w 622"/>
                <a:gd name="T89" fmla="*/ 1 h 391"/>
                <a:gd name="T90" fmla="*/ 1 w 622"/>
                <a:gd name="T91" fmla="*/ 1 h 391"/>
                <a:gd name="T92" fmla="*/ 1 w 622"/>
                <a:gd name="T93" fmla="*/ 1 h 391"/>
                <a:gd name="T94" fmla="*/ 1 w 622"/>
                <a:gd name="T95" fmla="*/ 1 h 391"/>
                <a:gd name="T96" fmla="*/ 1 w 622"/>
                <a:gd name="T97" fmla="*/ 1 h 391"/>
                <a:gd name="T98" fmla="*/ 1 w 622"/>
                <a:gd name="T99" fmla="*/ 1 h 391"/>
                <a:gd name="T100" fmla="*/ 1 w 622"/>
                <a:gd name="T101" fmla="*/ 1 h 391"/>
                <a:gd name="T102" fmla="*/ 1 w 622"/>
                <a:gd name="T103" fmla="*/ 1 h 391"/>
                <a:gd name="T104" fmla="*/ 1 w 622"/>
                <a:gd name="T105" fmla="*/ 1 h 391"/>
                <a:gd name="T106" fmla="*/ 1 w 622"/>
                <a:gd name="T107" fmla="*/ 1 h 391"/>
                <a:gd name="T108" fmla="*/ 1 w 622"/>
                <a:gd name="T109" fmla="*/ 1 h 391"/>
                <a:gd name="T110" fmla="*/ 1 w 622"/>
                <a:gd name="T111" fmla="*/ 1 h 391"/>
                <a:gd name="T112" fmla="*/ 1 w 622"/>
                <a:gd name="T113" fmla="*/ 1 h 391"/>
                <a:gd name="T114" fmla="*/ 1 w 622"/>
                <a:gd name="T115" fmla="*/ 1 h 391"/>
                <a:gd name="T116" fmla="*/ 0 w 622"/>
                <a:gd name="T117" fmla="*/ 1 h 391"/>
                <a:gd name="T118" fmla="*/ 1 w 622"/>
                <a:gd name="T119" fmla="*/ 1 h 391"/>
                <a:gd name="T120" fmla="*/ 1 w 622"/>
                <a:gd name="T121" fmla="*/ 1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2"/>
                <a:gd name="T184" fmla="*/ 0 h 391"/>
                <a:gd name="T185" fmla="*/ 622 w 622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2" h="391">
                  <a:moveTo>
                    <a:pt x="22" y="34"/>
                  </a:moveTo>
                  <a:lnTo>
                    <a:pt x="34" y="22"/>
                  </a:lnTo>
                  <a:lnTo>
                    <a:pt x="48" y="11"/>
                  </a:lnTo>
                  <a:lnTo>
                    <a:pt x="64" y="6"/>
                  </a:lnTo>
                  <a:lnTo>
                    <a:pt x="82" y="1"/>
                  </a:lnTo>
                  <a:lnTo>
                    <a:pt x="100" y="0"/>
                  </a:lnTo>
                  <a:lnTo>
                    <a:pt x="118" y="2"/>
                  </a:lnTo>
                  <a:lnTo>
                    <a:pt x="139" y="4"/>
                  </a:lnTo>
                  <a:lnTo>
                    <a:pt x="158" y="9"/>
                  </a:lnTo>
                  <a:lnTo>
                    <a:pt x="179" y="15"/>
                  </a:lnTo>
                  <a:lnTo>
                    <a:pt x="198" y="22"/>
                  </a:lnTo>
                  <a:lnTo>
                    <a:pt x="219" y="29"/>
                  </a:lnTo>
                  <a:lnTo>
                    <a:pt x="237" y="37"/>
                  </a:lnTo>
                  <a:lnTo>
                    <a:pt x="255" y="44"/>
                  </a:lnTo>
                  <a:lnTo>
                    <a:pt x="274" y="50"/>
                  </a:lnTo>
                  <a:lnTo>
                    <a:pt x="289" y="56"/>
                  </a:lnTo>
                  <a:lnTo>
                    <a:pt x="303" y="61"/>
                  </a:lnTo>
                  <a:lnTo>
                    <a:pt x="318" y="65"/>
                  </a:lnTo>
                  <a:lnTo>
                    <a:pt x="336" y="69"/>
                  </a:lnTo>
                  <a:lnTo>
                    <a:pt x="354" y="75"/>
                  </a:lnTo>
                  <a:lnTo>
                    <a:pt x="375" y="80"/>
                  </a:lnTo>
                  <a:lnTo>
                    <a:pt x="397" y="87"/>
                  </a:lnTo>
                  <a:lnTo>
                    <a:pt x="420" y="95"/>
                  </a:lnTo>
                  <a:lnTo>
                    <a:pt x="443" y="106"/>
                  </a:lnTo>
                  <a:lnTo>
                    <a:pt x="467" y="116"/>
                  </a:lnTo>
                  <a:lnTo>
                    <a:pt x="490" y="130"/>
                  </a:lnTo>
                  <a:lnTo>
                    <a:pt x="513" y="145"/>
                  </a:lnTo>
                  <a:lnTo>
                    <a:pt x="535" y="162"/>
                  </a:lnTo>
                  <a:lnTo>
                    <a:pt x="556" y="182"/>
                  </a:lnTo>
                  <a:lnTo>
                    <a:pt x="574" y="204"/>
                  </a:lnTo>
                  <a:lnTo>
                    <a:pt x="591" y="229"/>
                  </a:lnTo>
                  <a:lnTo>
                    <a:pt x="605" y="257"/>
                  </a:lnTo>
                  <a:lnTo>
                    <a:pt x="617" y="288"/>
                  </a:lnTo>
                  <a:lnTo>
                    <a:pt x="622" y="318"/>
                  </a:lnTo>
                  <a:lnTo>
                    <a:pt x="617" y="343"/>
                  </a:lnTo>
                  <a:lnTo>
                    <a:pt x="601" y="363"/>
                  </a:lnTo>
                  <a:lnTo>
                    <a:pt x="579" y="378"/>
                  </a:lnTo>
                  <a:lnTo>
                    <a:pt x="550" y="387"/>
                  </a:lnTo>
                  <a:lnTo>
                    <a:pt x="513" y="391"/>
                  </a:lnTo>
                  <a:lnTo>
                    <a:pt x="472" y="391"/>
                  </a:lnTo>
                  <a:lnTo>
                    <a:pt x="428" y="385"/>
                  </a:lnTo>
                  <a:lnTo>
                    <a:pt x="380" y="374"/>
                  </a:lnTo>
                  <a:lnTo>
                    <a:pt x="329" y="358"/>
                  </a:lnTo>
                  <a:lnTo>
                    <a:pt x="279" y="336"/>
                  </a:lnTo>
                  <a:lnTo>
                    <a:pt x="228" y="310"/>
                  </a:lnTo>
                  <a:lnTo>
                    <a:pt x="178" y="279"/>
                  </a:lnTo>
                  <a:lnTo>
                    <a:pt x="130" y="242"/>
                  </a:lnTo>
                  <a:lnTo>
                    <a:pt x="86" y="200"/>
                  </a:lnTo>
                  <a:lnTo>
                    <a:pt x="45" y="153"/>
                  </a:lnTo>
                  <a:lnTo>
                    <a:pt x="44" y="151"/>
                  </a:lnTo>
                  <a:lnTo>
                    <a:pt x="43" y="150"/>
                  </a:lnTo>
                  <a:lnTo>
                    <a:pt x="40" y="147"/>
                  </a:lnTo>
                  <a:lnTo>
                    <a:pt x="39" y="145"/>
                  </a:lnTo>
                  <a:lnTo>
                    <a:pt x="35" y="143"/>
                  </a:lnTo>
                  <a:lnTo>
                    <a:pt x="27" y="138"/>
                  </a:lnTo>
                  <a:lnTo>
                    <a:pt x="17" y="130"/>
                  </a:lnTo>
                  <a:lnTo>
                    <a:pt x="8" y="118"/>
                  </a:lnTo>
                  <a:lnTo>
                    <a:pt x="1" y="103"/>
                  </a:lnTo>
                  <a:lnTo>
                    <a:pt x="0" y="84"/>
                  </a:lnTo>
                  <a:lnTo>
                    <a:pt x="6" y="61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1" name="Freeform 8"/>
            <p:cNvSpPr/>
            <p:nvPr/>
          </p:nvSpPr>
          <p:spPr bwMode="auto">
            <a:xfrm>
              <a:off x="1062" y="2349"/>
              <a:ext cx="294" cy="186"/>
            </a:xfrm>
            <a:custGeom>
              <a:avLst/>
              <a:gdLst>
                <a:gd name="T0" fmla="*/ 1 w 587"/>
                <a:gd name="T1" fmla="*/ 1 h 371"/>
                <a:gd name="T2" fmla="*/ 1 w 587"/>
                <a:gd name="T3" fmla="*/ 1 h 371"/>
                <a:gd name="T4" fmla="*/ 1 w 587"/>
                <a:gd name="T5" fmla="*/ 1 h 371"/>
                <a:gd name="T6" fmla="*/ 1 w 587"/>
                <a:gd name="T7" fmla="*/ 1 h 371"/>
                <a:gd name="T8" fmla="*/ 1 w 587"/>
                <a:gd name="T9" fmla="*/ 1 h 371"/>
                <a:gd name="T10" fmla="*/ 1 w 587"/>
                <a:gd name="T11" fmla="*/ 0 h 371"/>
                <a:gd name="T12" fmla="*/ 1 w 587"/>
                <a:gd name="T13" fmla="*/ 1 h 371"/>
                <a:gd name="T14" fmla="*/ 1 w 587"/>
                <a:gd name="T15" fmla="*/ 1 h 371"/>
                <a:gd name="T16" fmla="*/ 1 w 587"/>
                <a:gd name="T17" fmla="*/ 1 h 371"/>
                <a:gd name="T18" fmla="*/ 1 w 587"/>
                <a:gd name="T19" fmla="*/ 1 h 371"/>
                <a:gd name="T20" fmla="*/ 1 w 587"/>
                <a:gd name="T21" fmla="*/ 1 h 371"/>
                <a:gd name="T22" fmla="*/ 1 w 587"/>
                <a:gd name="T23" fmla="*/ 1 h 371"/>
                <a:gd name="T24" fmla="*/ 1 w 587"/>
                <a:gd name="T25" fmla="*/ 1 h 371"/>
                <a:gd name="T26" fmla="*/ 1 w 587"/>
                <a:gd name="T27" fmla="*/ 1 h 371"/>
                <a:gd name="T28" fmla="*/ 1 w 587"/>
                <a:gd name="T29" fmla="*/ 1 h 371"/>
                <a:gd name="T30" fmla="*/ 1 w 587"/>
                <a:gd name="T31" fmla="*/ 1 h 371"/>
                <a:gd name="T32" fmla="*/ 1 w 587"/>
                <a:gd name="T33" fmla="*/ 1 h 371"/>
                <a:gd name="T34" fmla="*/ 1 w 587"/>
                <a:gd name="T35" fmla="*/ 1 h 371"/>
                <a:gd name="T36" fmla="*/ 1 w 587"/>
                <a:gd name="T37" fmla="*/ 1 h 371"/>
                <a:gd name="T38" fmla="*/ 1 w 587"/>
                <a:gd name="T39" fmla="*/ 1 h 371"/>
                <a:gd name="T40" fmla="*/ 1 w 587"/>
                <a:gd name="T41" fmla="*/ 1 h 371"/>
                <a:gd name="T42" fmla="*/ 1 w 587"/>
                <a:gd name="T43" fmla="*/ 1 h 371"/>
                <a:gd name="T44" fmla="*/ 1 w 587"/>
                <a:gd name="T45" fmla="*/ 1 h 371"/>
                <a:gd name="T46" fmla="*/ 1 w 587"/>
                <a:gd name="T47" fmla="*/ 1 h 371"/>
                <a:gd name="T48" fmla="*/ 1 w 587"/>
                <a:gd name="T49" fmla="*/ 1 h 371"/>
                <a:gd name="T50" fmla="*/ 1 w 587"/>
                <a:gd name="T51" fmla="*/ 1 h 371"/>
                <a:gd name="T52" fmla="*/ 1 w 587"/>
                <a:gd name="T53" fmla="*/ 1 h 371"/>
                <a:gd name="T54" fmla="*/ 1 w 587"/>
                <a:gd name="T55" fmla="*/ 1 h 371"/>
                <a:gd name="T56" fmla="*/ 1 w 587"/>
                <a:gd name="T57" fmla="*/ 1 h 371"/>
                <a:gd name="T58" fmla="*/ 1 w 587"/>
                <a:gd name="T59" fmla="*/ 1 h 371"/>
                <a:gd name="T60" fmla="*/ 1 w 587"/>
                <a:gd name="T61" fmla="*/ 1 h 371"/>
                <a:gd name="T62" fmla="*/ 1 w 587"/>
                <a:gd name="T63" fmla="*/ 1 h 371"/>
                <a:gd name="T64" fmla="*/ 1 w 587"/>
                <a:gd name="T65" fmla="*/ 1 h 371"/>
                <a:gd name="T66" fmla="*/ 1 w 587"/>
                <a:gd name="T67" fmla="*/ 1 h 371"/>
                <a:gd name="T68" fmla="*/ 1 w 587"/>
                <a:gd name="T69" fmla="*/ 1 h 371"/>
                <a:gd name="T70" fmla="*/ 1 w 587"/>
                <a:gd name="T71" fmla="*/ 1 h 371"/>
                <a:gd name="T72" fmla="*/ 1 w 587"/>
                <a:gd name="T73" fmla="*/ 1 h 371"/>
                <a:gd name="T74" fmla="*/ 1 w 587"/>
                <a:gd name="T75" fmla="*/ 1 h 371"/>
                <a:gd name="T76" fmla="*/ 1 w 587"/>
                <a:gd name="T77" fmla="*/ 1 h 371"/>
                <a:gd name="T78" fmla="*/ 1 w 587"/>
                <a:gd name="T79" fmla="*/ 1 h 371"/>
                <a:gd name="T80" fmla="*/ 1 w 587"/>
                <a:gd name="T81" fmla="*/ 1 h 371"/>
                <a:gd name="T82" fmla="*/ 1 w 587"/>
                <a:gd name="T83" fmla="*/ 1 h 371"/>
                <a:gd name="T84" fmla="*/ 1 w 587"/>
                <a:gd name="T85" fmla="*/ 1 h 371"/>
                <a:gd name="T86" fmla="*/ 1 w 587"/>
                <a:gd name="T87" fmla="*/ 1 h 371"/>
                <a:gd name="T88" fmla="*/ 1 w 587"/>
                <a:gd name="T89" fmla="*/ 1 h 371"/>
                <a:gd name="T90" fmla="*/ 1 w 587"/>
                <a:gd name="T91" fmla="*/ 1 h 371"/>
                <a:gd name="T92" fmla="*/ 1 w 587"/>
                <a:gd name="T93" fmla="*/ 1 h 371"/>
                <a:gd name="T94" fmla="*/ 1 w 587"/>
                <a:gd name="T95" fmla="*/ 1 h 371"/>
                <a:gd name="T96" fmla="*/ 1 w 587"/>
                <a:gd name="T97" fmla="*/ 1 h 371"/>
                <a:gd name="T98" fmla="*/ 1 w 587"/>
                <a:gd name="T99" fmla="*/ 1 h 371"/>
                <a:gd name="T100" fmla="*/ 1 w 587"/>
                <a:gd name="T101" fmla="*/ 1 h 371"/>
                <a:gd name="T102" fmla="*/ 1 w 587"/>
                <a:gd name="T103" fmla="*/ 1 h 371"/>
                <a:gd name="T104" fmla="*/ 1 w 587"/>
                <a:gd name="T105" fmla="*/ 1 h 371"/>
                <a:gd name="T106" fmla="*/ 1 w 587"/>
                <a:gd name="T107" fmla="*/ 1 h 371"/>
                <a:gd name="T108" fmla="*/ 1 w 587"/>
                <a:gd name="T109" fmla="*/ 1 h 371"/>
                <a:gd name="T110" fmla="*/ 1 w 587"/>
                <a:gd name="T111" fmla="*/ 1 h 371"/>
                <a:gd name="T112" fmla="*/ 1 w 587"/>
                <a:gd name="T113" fmla="*/ 1 h 371"/>
                <a:gd name="T114" fmla="*/ 0 w 587"/>
                <a:gd name="T115" fmla="*/ 1 h 371"/>
                <a:gd name="T116" fmla="*/ 0 w 587"/>
                <a:gd name="T117" fmla="*/ 1 h 371"/>
                <a:gd name="T118" fmla="*/ 1 w 587"/>
                <a:gd name="T119" fmla="*/ 1 h 371"/>
                <a:gd name="T120" fmla="*/ 1 w 587"/>
                <a:gd name="T121" fmla="*/ 1 h 3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7"/>
                <a:gd name="T184" fmla="*/ 0 h 371"/>
                <a:gd name="T185" fmla="*/ 587 w 587"/>
                <a:gd name="T186" fmla="*/ 371 h 3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7" h="371">
                  <a:moveTo>
                    <a:pt x="20" y="32"/>
                  </a:moveTo>
                  <a:lnTo>
                    <a:pt x="32" y="19"/>
                  </a:lnTo>
                  <a:lnTo>
                    <a:pt x="45" y="10"/>
                  </a:lnTo>
                  <a:lnTo>
                    <a:pt x="61" y="4"/>
                  </a:lnTo>
                  <a:lnTo>
                    <a:pt x="76" y="1"/>
                  </a:lnTo>
                  <a:lnTo>
                    <a:pt x="94" y="0"/>
                  </a:lnTo>
                  <a:lnTo>
                    <a:pt x="113" y="1"/>
                  </a:lnTo>
                  <a:lnTo>
                    <a:pt x="131" y="4"/>
                  </a:lnTo>
                  <a:lnTo>
                    <a:pt x="150" y="9"/>
                  </a:lnTo>
                  <a:lnTo>
                    <a:pt x="170" y="15"/>
                  </a:lnTo>
                  <a:lnTo>
                    <a:pt x="189" y="20"/>
                  </a:lnTo>
                  <a:lnTo>
                    <a:pt x="207" y="27"/>
                  </a:lnTo>
                  <a:lnTo>
                    <a:pt x="225" y="34"/>
                  </a:lnTo>
                  <a:lnTo>
                    <a:pt x="242" y="41"/>
                  </a:lnTo>
                  <a:lnTo>
                    <a:pt x="259" y="47"/>
                  </a:lnTo>
                  <a:lnTo>
                    <a:pt x="275" y="53"/>
                  </a:lnTo>
                  <a:lnTo>
                    <a:pt x="288" y="57"/>
                  </a:lnTo>
                  <a:lnTo>
                    <a:pt x="302" y="61"/>
                  </a:lnTo>
                  <a:lnTo>
                    <a:pt x="317" y="65"/>
                  </a:lnTo>
                  <a:lnTo>
                    <a:pt x="335" y="71"/>
                  </a:lnTo>
                  <a:lnTo>
                    <a:pt x="355" y="77"/>
                  </a:lnTo>
                  <a:lnTo>
                    <a:pt x="376" y="83"/>
                  </a:lnTo>
                  <a:lnTo>
                    <a:pt x="398" y="91"/>
                  </a:lnTo>
                  <a:lnTo>
                    <a:pt x="420" y="100"/>
                  </a:lnTo>
                  <a:lnTo>
                    <a:pt x="442" y="110"/>
                  </a:lnTo>
                  <a:lnTo>
                    <a:pt x="464" y="123"/>
                  </a:lnTo>
                  <a:lnTo>
                    <a:pt x="485" y="138"/>
                  </a:lnTo>
                  <a:lnTo>
                    <a:pt x="505" y="154"/>
                  </a:lnTo>
                  <a:lnTo>
                    <a:pt x="525" y="172"/>
                  </a:lnTo>
                  <a:lnTo>
                    <a:pt x="543" y="193"/>
                  </a:lnTo>
                  <a:lnTo>
                    <a:pt x="558" y="217"/>
                  </a:lnTo>
                  <a:lnTo>
                    <a:pt x="571" y="244"/>
                  </a:lnTo>
                  <a:lnTo>
                    <a:pt x="583" y="274"/>
                  </a:lnTo>
                  <a:lnTo>
                    <a:pt x="587" y="303"/>
                  </a:lnTo>
                  <a:lnTo>
                    <a:pt x="582" y="326"/>
                  </a:lnTo>
                  <a:lnTo>
                    <a:pt x="569" y="344"/>
                  </a:lnTo>
                  <a:lnTo>
                    <a:pt x="547" y="358"/>
                  </a:lnTo>
                  <a:lnTo>
                    <a:pt x="518" y="367"/>
                  </a:lnTo>
                  <a:lnTo>
                    <a:pt x="485" y="371"/>
                  </a:lnTo>
                  <a:lnTo>
                    <a:pt x="446" y="369"/>
                  </a:lnTo>
                  <a:lnTo>
                    <a:pt x="403" y="364"/>
                  </a:lnTo>
                  <a:lnTo>
                    <a:pt x="358" y="353"/>
                  </a:lnTo>
                  <a:lnTo>
                    <a:pt x="311" y="337"/>
                  </a:lnTo>
                  <a:lnTo>
                    <a:pt x="262" y="318"/>
                  </a:lnTo>
                  <a:lnTo>
                    <a:pt x="214" y="292"/>
                  </a:lnTo>
                  <a:lnTo>
                    <a:pt x="167" y="262"/>
                  </a:lnTo>
                  <a:lnTo>
                    <a:pt x="122" y="228"/>
                  </a:lnTo>
                  <a:lnTo>
                    <a:pt x="80" y="189"/>
                  </a:lnTo>
                  <a:lnTo>
                    <a:pt x="41" y="145"/>
                  </a:lnTo>
                  <a:lnTo>
                    <a:pt x="40" y="142"/>
                  </a:lnTo>
                  <a:lnTo>
                    <a:pt x="39" y="141"/>
                  </a:lnTo>
                  <a:lnTo>
                    <a:pt x="37" y="139"/>
                  </a:lnTo>
                  <a:lnTo>
                    <a:pt x="36" y="138"/>
                  </a:lnTo>
                  <a:lnTo>
                    <a:pt x="32" y="136"/>
                  </a:lnTo>
                  <a:lnTo>
                    <a:pt x="24" y="131"/>
                  </a:lnTo>
                  <a:lnTo>
                    <a:pt x="14" y="123"/>
                  </a:lnTo>
                  <a:lnTo>
                    <a:pt x="6" y="111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5" y="57"/>
                  </a:lnTo>
                  <a:lnTo>
                    <a:pt x="20" y="32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2" name="Freeform 9"/>
            <p:cNvSpPr/>
            <p:nvPr/>
          </p:nvSpPr>
          <p:spPr bwMode="auto">
            <a:xfrm>
              <a:off x="1072" y="2357"/>
              <a:ext cx="277" cy="175"/>
            </a:xfrm>
            <a:custGeom>
              <a:avLst/>
              <a:gdLst>
                <a:gd name="T0" fmla="*/ 1 w 554"/>
                <a:gd name="T1" fmla="*/ 1 h 350"/>
                <a:gd name="T2" fmla="*/ 1 w 554"/>
                <a:gd name="T3" fmla="*/ 1 h 350"/>
                <a:gd name="T4" fmla="*/ 1 w 554"/>
                <a:gd name="T5" fmla="*/ 1 h 350"/>
                <a:gd name="T6" fmla="*/ 1 w 554"/>
                <a:gd name="T7" fmla="*/ 1 h 350"/>
                <a:gd name="T8" fmla="*/ 1 w 554"/>
                <a:gd name="T9" fmla="*/ 0 h 350"/>
                <a:gd name="T10" fmla="*/ 1 w 554"/>
                <a:gd name="T11" fmla="*/ 0 h 350"/>
                <a:gd name="T12" fmla="*/ 1 w 554"/>
                <a:gd name="T13" fmla="*/ 0 h 350"/>
                <a:gd name="T14" fmla="*/ 1 w 554"/>
                <a:gd name="T15" fmla="*/ 1 h 350"/>
                <a:gd name="T16" fmla="*/ 1 w 554"/>
                <a:gd name="T17" fmla="*/ 1 h 350"/>
                <a:gd name="T18" fmla="*/ 1 w 554"/>
                <a:gd name="T19" fmla="*/ 1 h 350"/>
                <a:gd name="T20" fmla="*/ 1 w 554"/>
                <a:gd name="T21" fmla="*/ 1 h 350"/>
                <a:gd name="T22" fmla="*/ 1 w 554"/>
                <a:gd name="T23" fmla="*/ 1 h 350"/>
                <a:gd name="T24" fmla="*/ 1 w 554"/>
                <a:gd name="T25" fmla="*/ 1 h 350"/>
                <a:gd name="T26" fmla="*/ 1 w 554"/>
                <a:gd name="T27" fmla="*/ 1 h 350"/>
                <a:gd name="T28" fmla="*/ 1 w 554"/>
                <a:gd name="T29" fmla="*/ 1 h 350"/>
                <a:gd name="T30" fmla="*/ 1 w 554"/>
                <a:gd name="T31" fmla="*/ 1 h 350"/>
                <a:gd name="T32" fmla="*/ 1 w 554"/>
                <a:gd name="T33" fmla="*/ 1 h 350"/>
                <a:gd name="T34" fmla="*/ 1 w 554"/>
                <a:gd name="T35" fmla="*/ 1 h 350"/>
                <a:gd name="T36" fmla="*/ 1 w 554"/>
                <a:gd name="T37" fmla="*/ 1 h 350"/>
                <a:gd name="T38" fmla="*/ 1 w 554"/>
                <a:gd name="T39" fmla="*/ 1 h 350"/>
                <a:gd name="T40" fmla="*/ 1 w 554"/>
                <a:gd name="T41" fmla="*/ 1 h 350"/>
                <a:gd name="T42" fmla="*/ 1 w 554"/>
                <a:gd name="T43" fmla="*/ 1 h 350"/>
                <a:gd name="T44" fmla="*/ 1 w 554"/>
                <a:gd name="T45" fmla="*/ 1 h 350"/>
                <a:gd name="T46" fmla="*/ 1 w 554"/>
                <a:gd name="T47" fmla="*/ 1 h 350"/>
                <a:gd name="T48" fmla="*/ 1 w 554"/>
                <a:gd name="T49" fmla="*/ 1 h 350"/>
                <a:gd name="T50" fmla="*/ 1 w 554"/>
                <a:gd name="T51" fmla="*/ 1 h 350"/>
                <a:gd name="T52" fmla="*/ 1 w 554"/>
                <a:gd name="T53" fmla="*/ 1 h 350"/>
                <a:gd name="T54" fmla="*/ 1 w 554"/>
                <a:gd name="T55" fmla="*/ 1 h 350"/>
                <a:gd name="T56" fmla="*/ 1 w 554"/>
                <a:gd name="T57" fmla="*/ 1 h 350"/>
                <a:gd name="T58" fmla="*/ 1 w 554"/>
                <a:gd name="T59" fmla="*/ 1 h 350"/>
                <a:gd name="T60" fmla="*/ 1 w 554"/>
                <a:gd name="T61" fmla="*/ 1 h 350"/>
                <a:gd name="T62" fmla="*/ 1 w 554"/>
                <a:gd name="T63" fmla="*/ 1 h 350"/>
                <a:gd name="T64" fmla="*/ 1 w 554"/>
                <a:gd name="T65" fmla="*/ 1 h 350"/>
                <a:gd name="T66" fmla="*/ 1 w 554"/>
                <a:gd name="T67" fmla="*/ 1 h 350"/>
                <a:gd name="T68" fmla="*/ 1 w 554"/>
                <a:gd name="T69" fmla="*/ 1 h 350"/>
                <a:gd name="T70" fmla="*/ 1 w 554"/>
                <a:gd name="T71" fmla="*/ 1 h 350"/>
                <a:gd name="T72" fmla="*/ 1 w 554"/>
                <a:gd name="T73" fmla="*/ 1 h 350"/>
                <a:gd name="T74" fmla="*/ 1 w 554"/>
                <a:gd name="T75" fmla="*/ 1 h 350"/>
                <a:gd name="T76" fmla="*/ 1 w 554"/>
                <a:gd name="T77" fmla="*/ 1 h 350"/>
                <a:gd name="T78" fmla="*/ 1 w 554"/>
                <a:gd name="T79" fmla="*/ 1 h 350"/>
                <a:gd name="T80" fmla="*/ 1 w 554"/>
                <a:gd name="T81" fmla="*/ 1 h 350"/>
                <a:gd name="T82" fmla="*/ 1 w 554"/>
                <a:gd name="T83" fmla="*/ 1 h 350"/>
                <a:gd name="T84" fmla="*/ 1 w 554"/>
                <a:gd name="T85" fmla="*/ 1 h 350"/>
                <a:gd name="T86" fmla="*/ 1 w 554"/>
                <a:gd name="T87" fmla="*/ 1 h 350"/>
                <a:gd name="T88" fmla="*/ 1 w 554"/>
                <a:gd name="T89" fmla="*/ 1 h 350"/>
                <a:gd name="T90" fmla="*/ 1 w 554"/>
                <a:gd name="T91" fmla="*/ 1 h 350"/>
                <a:gd name="T92" fmla="*/ 1 w 554"/>
                <a:gd name="T93" fmla="*/ 1 h 350"/>
                <a:gd name="T94" fmla="*/ 1 w 554"/>
                <a:gd name="T95" fmla="*/ 1 h 350"/>
                <a:gd name="T96" fmla="*/ 1 w 554"/>
                <a:gd name="T97" fmla="*/ 1 h 350"/>
                <a:gd name="T98" fmla="*/ 1 w 554"/>
                <a:gd name="T99" fmla="*/ 1 h 350"/>
                <a:gd name="T100" fmla="*/ 1 w 554"/>
                <a:gd name="T101" fmla="*/ 1 h 350"/>
                <a:gd name="T102" fmla="*/ 1 w 554"/>
                <a:gd name="T103" fmla="*/ 1 h 350"/>
                <a:gd name="T104" fmla="*/ 1 w 554"/>
                <a:gd name="T105" fmla="*/ 1 h 350"/>
                <a:gd name="T106" fmla="*/ 1 w 554"/>
                <a:gd name="T107" fmla="*/ 1 h 350"/>
                <a:gd name="T108" fmla="*/ 1 w 554"/>
                <a:gd name="T109" fmla="*/ 1 h 350"/>
                <a:gd name="T110" fmla="*/ 1 w 554"/>
                <a:gd name="T111" fmla="*/ 1 h 350"/>
                <a:gd name="T112" fmla="*/ 1 w 554"/>
                <a:gd name="T113" fmla="*/ 1 h 350"/>
                <a:gd name="T114" fmla="*/ 0 w 554"/>
                <a:gd name="T115" fmla="*/ 1 h 350"/>
                <a:gd name="T116" fmla="*/ 0 w 554"/>
                <a:gd name="T117" fmla="*/ 1 h 350"/>
                <a:gd name="T118" fmla="*/ 1 w 554"/>
                <a:gd name="T119" fmla="*/ 1 h 350"/>
                <a:gd name="T120" fmla="*/ 1 w 554"/>
                <a:gd name="T121" fmla="*/ 1 h 3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4"/>
                <a:gd name="T184" fmla="*/ 0 h 350"/>
                <a:gd name="T185" fmla="*/ 554 w 554"/>
                <a:gd name="T186" fmla="*/ 350 h 35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4" h="350">
                  <a:moveTo>
                    <a:pt x="20" y="30"/>
                  </a:moveTo>
                  <a:lnTo>
                    <a:pt x="31" y="18"/>
                  </a:lnTo>
                  <a:lnTo>
                    <a:pt x="43" y="9"/>
                  </a:lnTo>
                  <a:lnTo>
                    <a:pt x="57" y="3"/>
                  </a:lnTo>
                  <a:lnTo>
                    <a:pt x="73" y="0"/>
                  </a:lnTo>
                  <a:lnTo>
                    <a:pt x="90" y="0"/>
                  </a:lnTo>
                  <a:lnTo>
                    <a:pt x="108" y="0"/>
                  </a:lnTo>
                  <a:lnTo>
                    <a:pt x="125" y="3"/>
                  </a:lnTo>
                  <a:lnTo>
                    <a:pt x="144" y="7"/>
                  </a:lnTo>
                  <a:lnTo>
                    <a:pt x="162" y="12"/>
                  </a:lnTo>
                  <a:lnTo>
                    <a:pt x="180" y="18"/>
                  </a:lnTo>
                  <a:lnTo>
                    <a:pt x="199" y="25"/>
                  </a:lnTo>
                  <a:lnTo>
                    <a:pt x="215" y="32"/>
                  </a:lnTo>
                  <a:lnTo>
                    <a:pt x="232" y="38"/>
                  </a:lnTo>
                  <a:lnTo>
                    <a:pt x="248" y="45"/>
                  </a:lnTo>
                  <a:lnTo>
                    <a:pt x="262" y="49"/>
                  </a:lnTo>
                  <a:lnTo>
                    <a:pt x="275" y="54"/>
                  </a:lnTo>
                  <a:lnTo>
                    <a:pt x="288" y="57"/>
                  </a:lnTo>
                  <a:lnTo>
                    <a:pt x="304" y="62"/>
                  </a:lnTo>
                  <a:lnTo>
                    <a:pt x="320" y="66"/>
                  </a:lnTo>
                  <a:lnTo>
                    <a:pt x="339" y="72"/>
                  </a:lnTo>
                  <a:lnTo>
                    <a:pt x="358" y="78"/>
                  </a:lnTo>
                  <a:lnTo>
                    <a:pt x="377" y="85"/>
                  </a:lnTo>
                  <a:lnTo>
                    <a:pt x="398" y="94"/>
                  </a:lnTo>
                  <a:lnTo>
                    <a:pt x="419" y="104"/>
                  </a:lnTo>
                  <a:lnTo>
                    <a:pt x="438" y="116"/>
                  </a:lnTo>
                  <a:lnTo>
                    <a:pt x="458" y="130"/>
                  </a:lnTo>
                  <a:lnTo>
                    <a:pt x="477" y="145"/>
                  </a:lnTo>
                  <a:lnTo>
                    <a:pt x="495" y="162"/>
                  </a:lnTo>
                  <a:lnTo>
                    <a:pt x="512" y="183"/>
                  </a:lnTo>
                  <a:lnTo>
                    <a:pt x="526" y="205"/>
                  </a:lnTo>
                  <a:lnTo>
                    <a:pt x="539" y="230"/>
                  </a:lnTo>
                  <a:lnTo>
                    <a:pt x="550" y="259"/>
                  </a:lnTo>
                  <a:lnTo>
                    <a:pt x="554" y="286"/>
                  </a:lnTo>
                  <a:lnTo>
                    <a:pt x="549" y="308"/>
                  </a:lnTo>
                  <a:lnTo>
                    <a:pt x="536" y="326"/>
                  </a:lnTo>
                  <a:lnTo>
                    <a:pt x="516" y="338"/>
                  </a:lnTo>
                  <a:lnTo>
                    <a:pt x="489" y="346"/>
                  </a:lnTo>
                  <a:lnTo>
                    <a:pt x="456" y="350"/>
                  </a:lnTo>
                  <a:lnTo>
                    <a:pt x="420" y="349"/>
                  </a:lnTo>
                  <a:lnTo>
                    <a:pt x="380" y="342"/>
                  </a:lnTo>
                  <a:lnTo>
                    <a:pt x="337" y="331"/>
                  </a:lnTo>
                  <a:lnTo>
                    <a:pt x="293" y="316"/>
                  </a:lnTo>
                  <a:lnTo>
                    <a:pt x="246" y="297"/>
                  </a:lnTo>
                  <a:lnTo>
                    <a:pt x="201" y="274"/>
                  </a:lnTo>
                  <a:lnTo>
                    <a:pt x="157" y="245"/>
                  </a:lnTo>
                  <a:lnTo>
                    <a:pt x="114" y="213"/>
                  </a:lnTo>
                  <a:lnTo>
                    <a:pt x="75" y="176"/>
                  </a:lnTo>
                  <a:lnTo>
                    <a:pt x="39" y="134"/>
                  </a:lnTo>
                  <a:lnTo>
                    <a:pt x="38" y="133"/>
                  </a:lnTo>
                  <a:lnTo>
                    <a:pt x="38" y="132"/>
                  </a:lnTo>
                  <a:lnTo>
                    <a:pt x="36" y="131"/>
                  </a:lnTo>
                  <a:lnTo>
                    <a:pt x="35" y="130"/>
                  </a:lnTo>
                  <a:lnTo>
                    <a:pt x="30" y="127"/>
                  </a:lnTo>
                  <a:lnTo>
                    <a:pt x="24" y="122"/>
                  </a:lnTo>
                  <a:lnTo>
                    <a:pt x="14" y="115"/>
                  </a:lnTo>
                  <a:lnTo>
                    <a:pt x="7" y="103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5" y="54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3" name="Freeform 10"/>
            <p:cNvSpPr/>
            <p:nvPr/>
          </p:nvSpPr>
          <p:spPr bwMode="auto">
            <a:xfrm>
              <a:off x="1082" y="2364"/>
              <a:ext cx="260" cy="164"/>
            </a:xfrm>
            <a:custGeom>
              <a:avLst/>
              <a:gdLst>
                <a:gd name="T0" fmla="*/ 1 w 519"/>
                <a:gd name="T1" fmla="*/ 0 h 330"/>
                <a:gd name="T2" fmla="*/ 1 w 519"/>
                <a:gd name="T3" fmla="*/ 0 h 330"/>
                <a:gd name="T4" fmla="*/ 1 w 519"/>
                <a:gd name="T5" fmla="*/ 0 h 330"/>
                <a:gd name="T6" fmla="*/ 1 w 519"/>
                <a:gd name="T7" fmla="*/ 0 h 330"/>
                <a:gd name="T8" fmla="*/ 1 w 519"/>
                <a:gd name="T9" fmla="*/ 0 h 330"/>
                <a:gd name="T10" fmla="*/ 1 w 519"/>
                <a:gd name="T11" fmla="*/ 0 h 330"/>
                <a:gd name="T12" fmla="*/ 1 w 519"/>
                <a:gd name="T13" fmla="*/ 0 h 330"/>
                <a:gd name="T14" fmla="*/ 1 w 519"/>
                <a:gd name="T15" fmla="*/ 0 h 330"/>
                <a:gd name="T16" fmla="*/ 1 w 519"/>
                <a:gd name="T17" fmla="*/ 0 h 330"/>
                <a:gd name="T18" fmla="*/ 1 w 519"/>
                <a:gd name="T19" fmla="*/ 0 h 330"/>
                <a:gd name="T20" fmla="*/ 1 w 519"/>
                <a:gd name="T21" fmla="*/ 0 h 330"/>
                <a:gd name="T22" fmla="*/ 1 w 519"/>
                <a:gd name="T23" fmla="*/ 0 h 330"/>
                <a:gd name="T24" fmla="*/ 1 w 519"/>
                <a:gd name="T25" fmla="*/ 0 h 330"/>
                <a:gd name="T26" fmla="*/ 1 w 519"/>
                <a:gd name="T27" fmla="*/ 0 h 330"/>
                <a:gd name="T28" fmla="*/ 1 w 519"/>
                <a:gd name="T29" fmla="*/ 0 h 330"/>
                <a:gd name="T30" fmla="*/ 1 w 519"/>
                <a:gd name="T31" fmla="*/ 0 h 330"/>
                <a:gd name="T32" fmla="*/ 1 w 519"/>
                <a:gd name="T33" fmla="*/ 0 h 330"/>
                <a:gd name="T34" fmla="*/ 1 w 519"/>
                <a:gd name="T35" fmla="*/ 0 h 330"/>
                <a:gd name="T36" fmla="*/ 1 w 519"/>
                <a:gd name="T37" fmla="*/ 0 h 330"/>
                <a:gd name="T38" fmla="*/ 1 w 519"/>
                <a:gd name="T39" fmla="*/ 0 h 330"/>
                <a:gd name="T40" fmla="*/ 1 w 519"/>
                <a:gd name="T41" fmla="*/ 0 h 330"/>
                <a:gd name="T42" fmla="*/ 1 w 519"/>
                <a:gd name="T43" fmla="*/ 0 h 330"/>
                <a:gd name="T44" fmla="*/ 1 w 519"/>
                <a:gd name="T45" fmla="*/ 0 h 330"/>
                <a:gd name="T46" fmla="*/ 1 w 519"/>
                <a:gd name="T47" fmla="*/ 0 h 330"/>
                <a:gd name="T48" fmla="*/ 1 w 519"/>
                <a:gd name="T49" fmla="*/ 0 h 330"/>
                <a:gd name="T50" fmla="*/ 1 w 519"/>
                <a:gd name="T51" fmla="*/ 0 h 330"/>
                <a:gd name="T52" fmla="*/ 1 w 519"/>
                <a:gd name="T53" fmla="*/ 0 h 330"/>
                <a:gd name="T54" fmla="*/ 1 w 519"/>
                <a:gd name="T55" fmla="*/ 0 h 330"/>
                <a:gd name="T56" fmla="*/ 1 w 519"/>
                <a:gd name="T57" fmla="*/ 0 h 330"/>
                <a:gd name="T58" fmla="*/ 1 w 519"/>
                <a:gd name="T59" fmla="*/ 0 h 330"/>
                <a:gd name="T60" fmla="*/ 1 w 519"/>
                <a:gd name="T61" fmla="*/ 0 h 330"/>
                <a:gd name="T62" fmla="*/ 1 w 519"/>
                <a:gd name="T63" fmla="*/ 0 h 330"/>
                <a:gd name="T64" fmla="*/ 1 w 519"/>
                <a:gd name="T65" fmla="*/ 0 h 330"/>
                <a:gd name="T66" fmla="*/ 1 w 519"/>
                <a:gd name="T67" fmla="*/ 0 h 330"/>
                <a:gd name="T68" fmla="*/ 1 w 519"/>
                <a:gd name="T69" fmla="*/ 0 h 330"/>
                <a:gd name="T70" fmla="*/ 1 w 519"/>
                <a:gd name="T71" fmla="*/ 0 h 330"/>
                <a:gd name="T72" fmla="*/ 1 w 519"/>
                <a:gd name="T73" fmla="*/ 0 h 330"/>
                <a:gd name="T74" fmla="*/ 1 w 519"/>
                <a:gd name="T75" fmla="*/ 0 h 330"/>
                <a:gd name="T76" fmla="*/ 1 w 519"/>
                <a:gd name="T77" fmla="*/ 0 h 330"/>
                <a:gd name="T78" fmla="*/ 1 w 519"/>
                <a:gd name="T79" fmla="*/ 0 h 330"/>
                <a:gd name="T80" fmla="*/ 1 w 519"/>
                <a:gd name="T81" fmla="*/ 0 h 330"/>
                <a:gd name="T82" fmla="*/ 1 w 519"/>
                <a:gd name="T83" fmla="*/ 0 h 330"/>
                <a:gd name="T84" fmla="*/ 1 w 519"/>
                <a:gd name="T85" fmla="*/ 0 h 330"/>
                <a:gd name="T86" fmla="*/ 1 w 519"/>
                <a:gd name="T87" fmla="*/ 0 h 330"/>
                <a:gd name="T88" fmla="*/ 1 w 519"/>
                <a:gd name="T89" fmla="*/ 0 h 330"/>
                <a:gd name="T90" fmla="*/ 1 w 519"/>
                <a:gd name="T91" fmla="*/ 0 h 330"/>
                <a:gd name="T92" fmla="*/ 1 w 519"/>
                <a:gd name="T93" fmla="*/ 0 h 330"/>
                <a:gd name="T94" fmla="*/ 1 w 519"/>
                <a:gd name="T95" fmla="*/ 0 h 330"/>
                <a:gd name="T96" fmla="*/ 1 w 519"/>
                <a:gd name="T97" fmla="*/ 0 h 330"/>
                <a:gd name="T98" fmla="*/ 1 w 519"/>
                <a:gd name="T99" fmla="*/ 0 h 330"/>
                <a:gd name="T100" fmla="*/ 1 w 519"/>
                <a:gd name="T101" fmla="*/ 0 h 330"/>
                <a:gd name="T102" fmla="*/ 1 w 519"/>
                <a:gd name="T103" fmla="*/ 0 h 330"/>
                <a:gd name="T104" fmla="*/ 1 w 519"/>
                <a:gd name="T105" fmla="*/ 0 h 330"/>
                <a:gd name="T106" fmla="*/ 1 w 519"/>
                <a:gd name="T107" fmla="*/ 0 h 330"/>
                <a:gd name="T108" fmla="*/ 1 w 519"/>
                <a:gd name="T109" fmla="*/ 0 h 330"/>
                <a:gd name="T110" fmla="*/ 1 w 519"/>
                <a:gd name="T111" fmla="*/ 0 h 330"/>
                <a:gd name="T112" fmla="*/ 1 w 519"/>
                <a:gd name="T113" fmla="*/ 0 h 330"/>
                <a:gd name="T114" fmla="*/ 1 w 519"/>
                <a:gd name="T115" fmla="*/ 0 h 330"/>
                <a:gd name="T116" fmla="*/ 0 w 519"/>
                <a:gd name="T117" fmla="*/ 0 h 330"/>
                <a:gd name="T118" fmla="*/ 1 w 519"/>
                <a:gd name="T119" fmla="*/ 0 h 330"/>
                <a:gd name="T120" fmla="*/ 1 w 519"/>
                <a:gd name="T121" fmla="*/ 0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9"/>
                <a:gd name="T184" fmla="*/ 0 h 330"/>
                <a:gd name="T185" fmla="*/ 519 w 519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9" h="330">
                  <a:moveTo>
                    <a:pt x="19" y="29"/>
                  </a:moveTo>
                  <a:lnTo>
                    <a:pt x="29" y="18"/>
                  </a:lnTo>
                  <a:lnTo>
                    <a:pt x="42" y="10"/>
                  </a:lnTo>
                  <a:lnTo>
                    <a:pt x="55" y="4"/>
                  </a:lnTo>
                  <a:lnTo>
                    <a:pt x="70" y="2"/>
                  </a:lnTo>
                  <a:lnTo>
                    <a:pt x="85" y="0"/>
                  </a:lnTo>
                  <a:lnTo>
                    <a:pt x="102" y="2"/>
                  </a:lnTo>
                  <a:lnTo>
                    <a:pt x="119" y="4"/>
                  </a:lnTo>
                  <a:lnTo>
                    <a:pt x="136" y="7"/>
                  </a:lnTo>
                  <a:lnTo>
                    <a:pt x="154" y="13"/>
                  </a:lnTo>
                  <a:lnTo>
                    <a:pt x="171" y="19"/>
                  </a:lnTo>
                  <a:lnTo>
                    <a:pt x="188" y="25"/>
                  </a:lnTo>
                  <a:lnTo>
                    <a:pt x="204" y="32"/>
                  </a:lnTo>
                  <a:lnTo>
                    <a:pt x="220" y="37"/>
                  </a:lnTo>
                  <a:lnTo>
                    <a:pt x="234" y="43"/>
                  </a:lnTo>
                  <a:lnTo>
                    <a:pt x="249" y="48"/>
                  </a:lnTo>
                  <a:lnTo>
                    <a:pt x="260" y="52"/>
                  </a:lnTo>
                  <a:lnTo>
                    <a:pt x="273" y="56"/>
                  </a:lnTo>
                  <a:lnTo>
                    <a:pt x="287" y="59"/>
                  </a:lnTo>
                  <a:lnTo>
                    <a:pt x="303" y="64"/>
                  </a:lnTo>
                  <a:lnTo>
                    <a:pt x="320" y="70"/>
                  </a:lnTo>
                  <a:lnTo>
                    <a:pt x="338" y="75"/>
                  </a:lnTo>
                  <a:lnTo>
                    <a:pt x="356" y="82"/>
                  </a:lnTo>
                  <a:lnTo>
                    <a:pt x="374" y="90"/>
                  </a:lnTo>
                  <a:lnTo>
                    <a:pt x="394" y="99"/>
                  </a:lnTo>
                  <a:lnTo>
                    <a:pt x="412" y="110"/>
                  </a:lnTo>
                  <a:lnTo>
                    <a:pt x="431" y="123"/>
                  </a:lnTo>
                  <a:lnTo>
                    <a:pt x="448" y="138"/>
                  </a:lnTo>
                  <a:lnTo>
                    <a:pt x="465" y="155"/>
                  </a:lnTo>
                  <a:lnTo>
                    <a:pt x="481" y="173"/>
                  </a:lnTo>
                  <a:lnTo>
                    <a:pt x="494" y="195"/>
                  </a:lnTo>
                  <a:lnTo>
                    <a:pt x="505" y="219"/>
                  </a:lnTo>
                  <a:lnTo>
                    <a:pt x="516" y="246"/>
                  </a:lnTo>
                  <a:lnTo>
                    <a:pt x="519" y="271"/>
                  </a:lnTo>
                  <a:lnTo>
                    <a:pt x="516" y="292"/>
                  </a:lnTo>
                  <a:lnTo>
                    <a:pt x="503" y="309"/>
                  </a:lnTo>
                  <a:lnTo>
                    <a:pt x="484" y="321"/>
                  </a:lnTo>
                  <a:lnTo>
                    <a:pt x="460" y="328"/>
                  </a:lnTo>
                  <a:lnTo>
                    <a:pt x="429" y="330"/>
                  </a:lnTo>
                  <a:lnTo>
                    <a:pt x="395" y="329"/>
                  </a:lnTo>
                  <a:lnTo>
                    <a:pt x="357" y="322"/>
                  </a:lnTo>
                  <a:lnTo>
                    <a:pt x="317" y="311"/>
                  </a:lnTo>
                  <a:lnTo>
                    <a:pt x="274" y="298"/>
                  </a:lnTo>
                  <a:lnTo>
                    <a:pt x="232" y="279"/>
                  </a:lnTo>
                  <a:lnTo>
                    <a:pt x="189" y="256"/>
                  </a:lnTo>
                  <a:lnTo>
                    <a:pt x="147" y="230"/>
                  </a:lnTo>
                  <a:lnTo>
                    <a:pt x="107" y="200"/>
                  </a:lnTo>
                  <a:lnTo>
                    <a:pt x="70" y="165"/>
                  </a:lnTo>
                  <a:lnTo>
                    <a:pt x="36" y="127"/>
                  </a:lnTo>
                  <a:lnTo>
                    <a:pt x="35" y="126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28" y="121"/>
                  </a:lnTo>
                  <a:lnTo>
                    <a:pt x="20" y="116"/>
                  </a:lnTo>
                  <a:lnTo>
                    <a:pt x="13" y="109"/>
                  </a:lnTo>
                  <a:lnTo>
                    <a:pt x="5" y="98"/>
                  </a:lnTo>
                  <a:lnTo>
                    <a:pt x="1" y="86"/>
                  </a:lnTo>
                  <a:lnTo>
                    <a:pt x="0" y="70"/>
                  </a:lnTo>
                  <a:lnTo>
                    <a:pt x="6" y="51"/>
                  </a:lnTo>
                  <a:lnTo>
                    <a:pt x="19" y="29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4" name="Freeform 11"/>
            <p:cNvSpPr/>
            <p:nvPr/>
          </p:nvSpPr>
          <p:spPr bwMode="auto">
            <a:xfrm>
              <a:off x="1091" y="2371"/>
              <a:ext cx="243" cy="155"/>
            </a:xfrm>
            <a:custGeom>
              <a:avLst/>
              <a:gdLst>
                <a:gd name="T0" fmla="*/ 1 w 486"/>
                <a:gd name="T1" fmla="*/ 1 h 310"/>
                <a:gd name="T2" fmla="*/ 1 w 486"/>
                <a:gd name="T3" fmla="*/ 1 h 310"/>
                <a:gd name="T4" fmla="*/ 1 w 486"/>
                <a:gd name="T5" fmla="*/ 1 h 310"/>
                <a:gd name="T6" fmla="*/ 1 w 486"/>
                <a:gd name="T7" fmla="*/ 1 h 310"/>
                <a:gd name="T8" fmla="*/ 1 w 486"/>
                <a:gd name="T9" fmla="*/ 0 h 310"/>
                <a:gd name="T10" fmla="*/ 1 w 486"/>
                <a:gd name="T11" fmla="*/ 0 h 310"/>
                <a:gd name="T12" fmla="*/ 1 w 486"/>
                <a:gd name="T13" fmla="*/ 0 h 310"/>
                <a:gd name="T14" fmla="*/ 1 w 486"/>
                <a:gd name="T15" fmla="*/ 1 h 310"/>
                <a:gd name="T16" fmla="*/ 1 w 486"/>
                <a:gd name="T17" fmla="*/ 1 h 310"/>
                <a:gd name="T18" fmla="*/ 1 w 486"/>
                <a:gd name="T19" fmla="*/ 1 h 310"/>
                <a:gd name="T20" fmla="*/ 1 w 486"/>
                <a:gd name="T21" fmla="*/ 1 h 310"/>
                <a:gd name="T22" fmla="*/ 1 w 486"/>
                <a:gd name="T23" fmla="*/ 1 h 310"/>
                <a:gd name="T24" fmla="*/ 1 w 486"/>
                <a:gd name="T25" fmla="*/ 1 h 310"/>
                <a:gd name="T26" fmla="*/ 1 w 486"/>
                <a:gd name="T27" fmla="*/ 1 h 310"/>
                <a:gd name="T28" fmla="*/ 1 w 486"/>
                <a:gd name="T29" fmla="*/ 1 h 310"/>
                <a:gd name="T30" fmla="*/ 1 w 486"/>
                <a:gd name="T31" fmla="*/ 1 h 310"/>
                <a:gd name="T32" fmla="*/ 1 w 486"/>
                <a:gd name="T33" fmla="*/ 1 h 310"/>
                <a:gd name="T34" fmla="*/ 1 w 486"/>
                <a:gd name="T35" fmla="*/ 1 h 310"/>
                <a:gd name="T36" fmla="*/ 1 w 486"/>
                <a:gd name="T37" fmla="*/ 1 h 310"/>
                <a:gd name="T38" fmla="*/ 1 w 486"/>
                <a:gd name="T39" fmla="*/ 1 h 310"/>
                <a:gd name="T40" fmla="*/ 1 w 486"/>
                <a:gd name="T41" fmla="*/ 1 h 310"/>
                <a:gd name="T42" fmla="*/ 1 w 486"/>
                <a:gd name="T43" fmla="*/ 1 h 310"/>
                <a:gd name="T44" fmla="*/ 1 w 486"/>
                <a:gd name="T45" fmla="*/ 1 h 310"/>
                <a:gd name="T46" fmla="*/ 1 w 486"/>
                <a:gd name="T47" fmla="*/ 1 h 310"/>
                <a:gd name="T48" fmla="*/ 1 w 486"/>
                <a:gd name="T49" fmla="*/ 1 h 310"/>
                <a:gd name="T50" fmla="*/ 1 w 486"/>
                <a:gd name="T51" fmla="*/ 1 h 310"/>
                <a:gd name="T52" fmla="*/ 1 w 486"/>
                <a:gd name="T53" fmla="*/ 1 h 310"/>
                <a:gd name="T54" fmla="*/ 1 w 486"/>
                <a:gd name="T55" fmla="*/ 1 h 310"/>
                <a:gd name="T56" fmla="*/ 1 w 486"/>
                <a:gd name="T57" fmla="*/ 1 h 310"/>
                <a:gd name="T58" fmla="*/ 1 w 486"/>
                <a:gd name="T59" fmla="*/ 1 h 310"/>
                <a:gd name="T60" fmla="*/ 1 w 486"/>
                <a:gd name="T61" fmla="*/ 1 h 310"/>
                <a:gd name="T62" fmla="*/ 1 w 486"/>
                <a:gd name="T63" fmla="*/ 1 h 310"/>
                <a:gd name="T64" fmla="*/ 1 w 486"/>
                <a:gd name="T65" fmla="*/ 1 h 310"/>
                <a:gd name="T66" fmla="*/ 1 w 486"/>
                <a:gd name="T67" fmla="*/ 1 h 310"/>
                <a:gd name="T68" fmla="*/ 1 w 486"/>
                <a:gd name="T69" fmla="*/ 1 h 310"/>
                <a:gd name="T70" fmla="*/ 1 w 486"/>
                <a:gd name="T71" fmla="*/ 1 h 310"/>
                <a:gd name="T72" fmla="*/ 1 w 486"/>
                <a:gd name="T73" fmla="*/ 1 h 310"/>
                <a:gd name="T74" fmla="*/ 1 w 486"/>
                <a:gd name="T75" fmla="*/ 1 h 310"/>
                <a:gd name="T76" fmla="*/ 1 w 486"/>
                <a:gd name="T77" fmla="*/ 1 h 310"/>
                <a:gd name="T78" fmla="*/ 1 w 486"/>
                <a:gd name="T79" fmla="*/ 1 h 310"/>
                <a:gd name="T80" fmla="*/ 1 w 486"/>
                <a:gd name="T81" fmla="*/ 1 h 310"/>
                <a:gd name="T82" fmla="*/ 1 w 486"/>
                <a:gd name="T83" fmla="*/ 1 h 310"/>
                <a:gd name="T84" fmla="*/ 1 w 486"/>
                <a:gd name="T85" fmla="*/ 1 h 310"/>
                <a:gd name="T86" fmla="*/ 1 w 486"/>
                <a:gd name="T87" fmla="*/ 1 h 310"/>
                <a:gd name="T88" fmla="*/ 1 w 486"/>
                <a:gd name="T89" fmla="*/ 1 h 310"/>
                <a:gd name="T90" fmla="*/ 1 w 486"/>
                <a:gd name="T91" fmla="*/ 1 h 310"/>
                <a:gd name="T92" fmla="*/ 1 w 486"/>
                <a:gd name="T93" fmla="*/ 1 h 310"/>
                <a:gd name="T94" fmla="*/ 1 w 486"/>
                <a:gd name="T95" fmla="*/ 1 h 310"/>
                <a:gd name="T96" fmla="*/ 1 w 486"/>
                <a:gd name="T97" fmla="*/ 1 h 310"/>
                <a:gd name="T98" fmla="*/ 1 w 486"/>
                <a:gd name="T99" fmla="*/ 1 h 310"/>
                <a:gd name="T100" fmla="*/ 1 w 486"/>
                <a:gd name="T101" fmla="*/ 1 h 310"/>
                <a:gd name="T102" fmla="*/ 1 w 486"/>
                <a:gd name="T103" fmla="*/ 1 h 310"/>
                <a:gd name="T104" fmla="*/ 1 w 486"/>
                <a:gd name="T105" fmla="*/ 1 h 310"/>
                <a:gd name="T106" fmla="*/ 1 w 486"/>
                <a:gd name="T107" fmla="*/ 1 h 310"/>
                <a:gd name="T108" fmla="*/ 1 w 486"/>
                <a:gd name="T109" fmla="*/ 1 h 310"/>
                <a:gd name="T110" fmla="*/ 1 w 486"/>
                <a:gd name="T111" fmla="*/ 1 h 310"/>
                <a:gd name="T112" fmla="*/ 1 w 486"/>
                <a:gd name="T113" fmla="*/ 1 h 310"/>
                <a:gd name="T114" fmla="*/ 0 w 486"/>
                <a:gd name="T115" fmla="*/ 1 h 310"/>
                <a:gd name="T116" fmla="*/ 0 w 486"/>
                <a:gd name="T117" fmla="*/ 1 h 310"/>
                <a:gd name="T118" fmla="*/ 1 w 486"/>
                <a:gd name="T119" fmla="*/ 1 h 310"/>
                <a:gd name="T120" fmla="*/ 1 w 486"/>
                <a:gd name="T121" fmla="*/ 1 h 3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86"/>
                <a:gd name="T184" fmla="*/ 0 h 310"/>
                <a:gd name="T185" fmla="*/ 486 w 486"/>
                <a:gd name="T186" fmla="*/ 310 h 3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86" h="310">
                  <a:moveTo>
                    <a:pt x="18" y="27"/>
                  </a:moveTo>
                  <a:lnTo>
                    <a:pt x="28" y="16"/>
                  </a:lnTo>
                  <a:lnTo>
                    <a:pt x="39" y="8"/>
                  </a:lnTo>
                  <a:lnTo>
                    <a:pt x="52" y="4"/>
                  </a:lnTo>
                  <a:lnTo>
                    <a:pt x="66" y="0"/>
                  </a:lnTo>
                  <a:lnTo>
                    <a:pt x="80" y="0"/>
                  </a:lnTo>
                  <a:lnTo>
                    <a:pt x="96" y="0"/>
                  </a:lnTo>
                  <a:lnTo>
                    <a:pt x="111" y="4"/>
                  </a:lnTo>
                  <a:lnTo>
                    <a:pt x="128" y="7"/>
                  </a:lnTo>
                  <a:lnTo>
                    <a:pt x="145" y="12"/>
                  </a:lnTo>
                  <a:lnTo>
                    <a:pt x="161" y="18"/>
                  </a:lnTo>
                  <a:lnTo>
                    <a:pt x="177" y="23"/>
                  </a:lnTo>
                  <a:lnTo>
                    <a:pt x="193" y="29"/>
                  </a:lnTo>
                  <a:lnTo>
                    <a:pt x="207" y="35"/>
                  </a:lnTo>
                  <a:lnTo>
                    <a:pt x="221" y="41"/>
                  </a:lnTo>
                  <a:lnTo>
                    <a:pt x="234" y="45"/>
                  </a:lnTo>
                  <a:lnTo>
                    <a:pt x="246" y="49"/>
                  </a:lnTo>
                  <a:lnTo>
                    <a:pt x="258" y="52"/>
                  </a:lnTo>
                  <a:lnTo>
                    <a:pt x="271" y="56"/>
                  </a:lnTo>
                  <a:lnTo>
                    <a:pt x="286" y="60"/>
                  </a:lnTo>
                  <a:lnTo>
                    <a:pt x="302" y="65"/>
                  </a:lnTo>
                  <a:lnTo>
                    <a:pt x="317" y="69"/>
                  </a:lnTo>
                  <a:lnTo>
                    <a:pt x="334" y="76"/>
                  </a:lnTo>
                  <a:lnTo>
                    <a:pt x="352" y="83"/>
                  </a:lnTo>
                  <a:lnTo>
                    <a:pt x="369" y="92"/>
                  </a:lnTo>
                  <a:lnTo>
                    <a:pt x="386" y="103"/>
                  </a:lnTo>
                  <a:lnTo>
                    <a:pt x="403" y="114"/>
                  </a:lnTo>
                  <a:lnTo>
                    <a:pt x="420" y="128"/>
                  </a:lnTo>
                  <a:lnTo>
                    <a:pt x="435" y="144"/>
                  </a:lnTo>
                  <a:lnTo>
                    <a:pt x="448" y="163"/>
                  </a:lnTo>
                  <a:lnTo>
                    <a:pt x="461" y="182"/>
                  </a:lnTo>
                  <a:lnTo>
                    <a:pt x="473" y="205"/>
                  </a:lnTo>
                  <a:lnTo>
                    <a:pt x="482" y="231"/>
                  </a:lnTo>
                  <a:lnTo>
                    <a:pt x="486" y="255"/>
                  </a:lnTo>
                  <a:lnTo>
                    <a:pt x="482" y="274"/>
                  </a:lnTo>
                  <a:lnTo>
                    <a:pt x="470" y="291"/>
                  </a:lnTo>
                  <a:lnTo>
                    <a:pt x="452" y="301"/>
                  </a:lnTo>
                  <a:lnTo>
                    <a:pt x="429" y="308"/>
                  </a:lnTo>
                  <a:lnTo>
                    <a:pt x="400" y="310"/>
                  </a:lnTo>
                  <a:lnTo>
                    <a:pt x="368" y="308"/>
                  </a:lnTo>
                  <a:lnTo>
                    <a:pt x="332" y="302"/>
                  </a:lnTo>
                  <a:lnTo>
                    <a:pt x="294" y="292"/>
                  </a:lnTo>
                  <a:lnTo>
                    <a:pt x="255" y="278"/>
                  </a:lnTo>
                  <a:lnTo>
                    <a:pt x="215" y="261"/>
                  </a:lnTo>
                  <a:lnTo>
                    <a:pt x="175" y="239"/>
                  </a:lnTo>
                  <a:lnTo>
                    <a:pt x="136" y="215"/>
                  </a:lnTo>
                  <a:lnTo>
                    <a:pt x="100" y="186"/>
                  </a:lnTo>
                  <a:lnTo>
                    <a:pt x="65" y="153"/>
                  </a:lnTo>
                  <a:lnTo>
                    <a:pt x="33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0" y="117"/>
                  </a:lnTo>
                  <a:lnTo>
                    <a:pt x="24" y="114"/>
                  </a:lnTo>
                  <a:lnTo>
                    <a:pt x="18" y="109"/>
                  </a:lnTo>
                  <a:lnTo>
                    <a:pt x="11" y="102"/>
                  </a:lnTo>
                  <a:lnTo>
                    <a:pt x="5" y="92"/>
                  </a:lnTo>
                  <a:lnTo>
                    <a:pt x="0" y="80"/>
                  </a:lnTo>
                  <a:lnTo>
                    <a:pt x="0" y="65"/>
                  </a:lnTo>
                  <a:lnTo>
                    <a:pt x="5" y="47"/>
                  </a:lnTo>
                  <a:lnTo>
                    <a:pt x="18" y="27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5" name="Freeform 12"/>
            <p:cNvSpPr/>
            <p:nvPr/>
          </p:nvSpPr>
          <p:spPr bwMode="auto">
            <a:xfrm>
              <a:off x="1102" y="2378"/>
              <a:ext cx="226" cy="144"/>
            </a:xfrm>
            <a:custGeom>
              <a:avLst/>
              <a:gdLst>
                <a:gd name="T0" fmla="*/ 1 w 452"/>
                <a:gd name="T1" fmla="*/ 1 h 288"/>
                <a:gd name="T2" fmla="*/ 1 w 452"/>
                <a:gd name="T3" fmla="*/ 1 h 288"/>
                <a:gd name="T4" fmla="*/ 1 w 452"/>
                <a:gd name="T5" fmla="*/ 1 h 288"/>
                <a:gd name="T6" fmla="*/ 1 w 452"/>
                <a:gd name="T7" fmla="*/ 1 h 288"/>
                <a:gd name="T8" fmla="*/ 1 w 452"/>
                <a:gd name="T9" fmla="*/ 1 h 288"/>
                <a:gd name="T10" fmla="*/ 1 w 452"/>
                <a:gd name="T11" fmla="*/ 1 h 288"/>
                <a:gd name="T12" fmla="*/ 0 w 452"/>
                <a:gd name="T13" fmla="*/ 1 h 288"/>
                <a:gd name="T14" fmla="*/ 1 w 452"/>
                <a:gd name="T15" fmla="*/ 1 h 288"/>
                <a:gd name="T16" fmla="*/ 1 w 452"/>
                <a:gd name="T17" fmla="*/ 1 h 288"/>
                <a:gd name="T18" fmla="*/ 1 w 452"/>
                <a:gd name="T19" fmla="*/ 1 h 288"/>
                <a:gd name="T20" fmla="*/ 1 w 452"/>
                <a:gd name="T21" fmla="*/ 1 h 288"/>
                <a:gd name="T22" fmla="*/ 1 w 452"/>
                <a:gd name="T23" fmla="*/ 1 h 288"/>
                <a:gd name="T24" fmla="*/ 1 w 452"/>
                <a:gd name="T25" fmla="*/ 0 h 288"/>
                <a:gd name="T26" fmla="*/ 1 w 452"/>
                <a:gd name="T27" fmla="*/ 0 h 288"/>
                <a:gd name="T28" fmla="*/ 1 w 452"/>
                <a:gd name="T29" fmla="*/ 1 h 288"/>
                <a:gd name="T30" fmla="*/ 1 w 452"/>
                <a:gd name="T31" fmla="*/ 1 h 288"/>
                <a:gd name="T32" fmla="*/ 1 w 452"/>
                <a:gd name="T33" fmla="*/ 1 h 288"/>
                <a:gd name="T34" fmla="*/ 1 w 452"/>
                <a:gd name="T35" fmla="*/ 1 h 288"/>
                <a:gd name="T36" fmla="*/ 1 w 452"/>
                <a:gd name="T37" fmla="*/ 1 h 288"/>
                <a:gd name="T38" fmla="*/ 1 w 452"/>
                <a:gd name="T39" fmla="*/ 1 h 288"/>
                <a:gd name="T40" fmla="*/ 1 w 452"/>
                <a:gd name="T41" fmla="*/ 1 h 288"/>
                <a:gd name="T42" fmla="*/ 1 w 452"/>
                <a:gd name="T43" fmla="*/ 1 h 288"/>
                <a:gd name="T44" fmla="*/ 1 w 452"/>
                <a:gd name="T45" fmla="*/ 1 h 288"/>
                <a:gd name="T46" fmla="*/ 1 w 452"/>
                <a:gd name="T47" fmla="*/ 1 h 288"/>
                <a:gd name="T48" fmla="*/ 1 w 452"/>
                <a:gd name="T49" fmla="*/ 1 h 288"/>
                <a:gd name="T50" fmla="*/ 1 w 452"/>
                <a:gd name="T51" fmla="*/ 1 h 288"/>
                <a:gd name="T52" fmla="*/ 1 w 452"/>
                <a:gd name="T53" fmla="*/ 1 h 288"/>
                <a:gd name="T54" fmla="*/ 1 w 452"/>
                <a:gd name="T55" fmla="*/ 1 h 288"/>
                <a:gd name="T56" fmla="*/ 1 w 452"/>
                <a:gd name="T57" fmla="*/ 1 h 288"/>
                <a:gd name="T58" fmla="*/ 1 w 452"/>
                <a:gd name="T59" fmla="*/ 1 h 288"/>
                <a:gd name="T60" fmla="*/ 1 w 452"/>
                <a:gd name="T61" fmla="*/ 1 h 288"/>
                <a:gd name="T62" fmla="*/ 1 w 452"/>
                <a:gd name="T63" fmla="*/ 1 h 288"/>
                <a:gd name="T64" fmla="*/ 1 w 452"/>
                <a:gd name="T65" fmla="*/ 1 h 288"/>
                <a:gd name="T66" fmla="*/ 1 w 452"/>
                <a:gd name="T67" fmla="*/ 1 h 288"/>
                <a:gd name="T68" fmla="*/ 1 w 452"/>
                <a:gd name="T69" fmla="*/ 1 h 288"/>
                <a:gd name="T70" fmla="*/ 1 w 452"/>
                <a:gd name="T71" fmla="*/ 1 h 288"/>
                <a:gd name="T72" fmla="*/ 1 w 452"/>
                <a:gd name="T73" fmla="*/ 1 h 288"/>
                <a:gd name="T74" fmla="*/ 1 w 452"/>
                <a:gd name="T75" fmla="*/ 1 h 288"/>
                <a:gd name="T76" fmla="*/ 1 w 452"/>
                <a:gd name="T77" fmla="*/ 1 h 288"/>
                <a:gd name="T78" fmla="*/ 1 w 452"/>
                <a:gd name="T79" fmla="*/ 1 h 288"/>
                <a:gd name="T80" fmla="*/ 1 w 452"/>
                <a:gd name="T81" fmla="*/ 1 h 288"/>
                <a:gd name="T82" fmla="*/ 1 w 452"/>
                <a:gd name="T83" fmla="*/ 1 h 288"/>
                <a:gd name="T84" fmla="*/ 1 w 452"/>
                <a:gd name="T85" fmla="*/ 1 h 288"/>
                <a:gd name="T86" fmla="*/ 1 w 452"/>
                <a:gd name="T87" fmla="*/ 1 h 288"/>
                <a:gd name="T88" fmla="*/ 1 w 452"/>
                <a:gd name="T89" fmla="*/ 1 h 288"/>
                <a:gd name="T90" fmla="*/ 1 w 452"/>
                <a:gd name="T91" fmla="*/ 1 h 288"/>
                <a:gd name="T92" fmla="*/ 1 w 452"/>
                <a:gd name="T93" fmla="*/ 1 h 288"/>
                <a:gd name="T94" fmla="*/ 1 w 452"/>
                <a:gd name="T95" fmla="*/ 1 h 288"/>
                <a:gd name="T96" fmla="*/ 1 w 452"/>
                <a:gd name="T97" fmla="*/ 1 h 288"/>
                <a:gd name="T98" fmla="*/ 1 w 452"/>
                <a:gd name="T99" fmla="*/ 1 h 288"/>
                <a:gd name="T100" fmla="*/ 1 w 452"/>
                <a:gd name="T101" fmla="*/ 1 h 288"/>
                <a:gd name="T102" fmla="*/ 1 w 452"/>
                <a:gd name="T103" fmla="*/ 1 h 288"/>
                <a:gd name="T104" fmla="*/ 1 w 452"/>
                <a:gd name="T105" fmla="*/ 1 h 288"/>
                <a:gd name="T106" fmla="*/ 1 w 452"/>
                <a:gd name="T107" fmla="*/ 1 h 288"/>
                <a:gd name="T108" fmla="*/ 1 w 452"/>
                <a:gd name="T109" fmla="*/ 1 h 288"/>
                <a:gd name="T110" fmla="*/ 1 w 452"/>
                <a:gd name="T111" fmla="*/ 1 h 288"/>
                <a:gd name="T112" fmla="*/ 1 w 452"/>
                <a:gd name="T113" fmla="*/ 1 h 2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52"/>
                <a:gd name="T172" fmla="*/ 0 h 288"/>
                <a:gd name="T173" fmla="*/ 452 w 452"/>
                <a:gd name="T174" fmla="*/ 288 h 2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52" h="288">
                  <a:moveTo>
                    <a:pt x="31" y="111"/>
                  </a:moveTo>
                  <a:lnTo>
                    <a:pt x="28" y="110"/>
                  </a:lnTo>
                  <a:lnTo>
                    <a:pt x="22" y="106"/>
                  </a:lnTo>
                  <a:lnTo>
                    <a:pt x="14" y="100"/>
                  </a:lnTo>
                  <a:lnTo>
                    <a:pt x="6" y="91"/>
                  </a:lnTo>
                  <a:lnTo>
                    <a:pt x="1" y="80"/>
                  </a:lnTo>
                  <a:lnTo>
                    <a:pt x="0" y="65"/>
                  </a:lnTo>
                  <a:lnTo>
                    <a:pt x="4" y="46"/>
                  </a:lnTo>
                  <a:lnTo>
                    <a:pt x="17" y="25"/>
                  </a:lnTo>
                  <a:lnTo>
                    <a:pt x="26" y="15"/>
                  </a:lnTo>
                  <a:lnTo>
                    <a:pt x="37" y="8"/>
                  </a:lnTo>
                  <a:lnTo>
                    <a:pt x="49" y="4"/>
                  </a:lnTo>
                  <a:lnTo>
                    <a:pt x="62" y="0"/>
                  </a:lnTo>
                  <a:lnTo>
                    <a:pt x="76" y="0"/>
                  </a:lnTo>
                  <a:lnTo>
                    <a:pt x="91" y="1"/>
                  </a:lnTo>
                  <a:lnTo>
                    <a:pt x="106" y="4"/>
                  </a:lnTo>
                  <a:lnTo>
                    <a:pt x="122" y="7"/>
                  </a:lnTo>
                  <a:lnTo>
                    <a:pt x="137" y="12"/>
                  </a:lnTo>
                  <a:lnTo>
                    <a:pt x="153" y="16"/>
                  </a:lnTo>
                  <a:lnTo>
                    <a:pt x="167" y="22"/>
                  </a:lnTo>
                  <a:lnTo>
                    <a:pt x="181" y="28"/>
                  </a:lnTo>
                  <a:lnTo>
                    <a:pt x="196" y="33"/>
                  </a:lnTo>
                  <a:lnTo>
                    <a:pt x="209" y="38"/>
                  </a:lnTo>
                  <a:lnTo>
                    <a:pt x="221" y="43"/>
                  </a:lnTo>
                  <a:lnTo>
                    <a:pt x="232" y="46"/>
                  </a:lnTo>
                  <a:lnTo>
                    <a:pt x="244" y="50"/>
                  </a:lnTo>
                  <a:lnTo>
                    <a:pt x="255" y="53"/>
                  </a:lnTo>
                  <a:lnTo>
                    <a:pt x="269" y="57"/>
                  </a:lnTo>
                  <a:lnTo>
                    <a:pt x="284" y="61"/>
                  </a:lnTo>
                  <a:lnTo>
                    <a:pt x="298" y="66"/>
                  </a:lnTo>
                  <a:lnTo>
                    <a:pt x="314" y="71"/>
                  </a:lnTo>
                  <a:lnTo>
                    <a:pt x="329" y="78"/>
                  </a:lnTo>
                  <a:lnTo>
                    <a:pt x="346" y="86"/>
                  </a:lnTo>
                  <a:lnTo>
                    <a:pt x="361" y="97"/>
                  </a:lnTo>
                  <a:lnTo>
                    <a:pt x="376" y="107"/>
                  </a:lnTo>
                  <a:lnTo>
                    <a:pt x="391" y="121"/>
                  </a:lnTo>
                  <a:lnTo>
                    <a:pt x="404" y="135"/>
                  </a:lnTo>
                  <a:lnTo>
                    <a:pt x="417" y="152"/>
                  </a:lnTo>
                  <a:lnTo>
                    <a:pt x="429" y="172"/>
                  </a:lnTo>
                  <a:lnTo>
                    <a:pt x="439" y="192"/>
                  </a:lnTo>
                  <a:lnTo>
                    <a:pt x="448" y="217"/>
                  </a:lnTo>
                  <a:lnTo>
                    <a:pt x="452" y="240"/>
                  </a:lnTo>
                  <a:lnTo>
                    <a:pt x="448" y="258"/>
                  </a:lnTo>
                  <a:lnTo>
                    <a:pt x="438" y="272"/>
                  </a:lnTo>
                  <a:lnTo>
                    <a:pt x="422" y="281"/>
                  </a:lnTo>
                  <a:lnTo>
                    <a:pt x="400" y="287"/>
                  </a:lnTo>
                  <a:lnTo>
                    <a:pt x="374" y="288"/>
                  </a:lnTo>
                  <a:lnTo>
                    <a:pt x="346" y="285"/>
                  </a:lnTo>
                  <a:lnTo>
                    <a:pt x="314" y="279"/>
                  </a:lnTo>
                  <a:lnTo>
                    <a:pt x="279" y="268"/>
                  </a:lnTo>
                  <a:lnTo>
                    <a:pt x="242" y="255"/>
                  </a:lnTo>
                  <a:lnTo>
                    <a:pt x="205" y="239"/>
                  </a:lnTo>
                  <a:lnTo>
                    <a:pt x="167" y="219"/>
                  </a:lnTo>
                  <a:lnTo>
                    <a:pt x="131" y="196"/>
                  </a:lnTo>
                  <a:lnTo>
                    <a:pt x="96" y="171"/>
                  </a:lnTo>
                  <a:lnTo>
                    <a:pt x="62" y="142"/>
                  </a:lnTo>
                  <a:lnTo>
                    <a:pt x="31" y="111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6" name="Freeform 13"/>
            <p:cNvSpPr/>
            <p:nvPr/>
          </p:nvSpPr>
          <p:spPr bwMode="auto">
            <a:xfrm>
              <a:off x="1403" y="2170"/>
              <a:ext cx="597" cy="491"/>
            </a:xfrm>
            <a:custGeom>
              <a:avLst/>
              <a:gdLst>
                <a:gd name="T0" fmla="*/ 1 w 1194"/>
                <a:gd name="T1" fmla="*/ 0 h 983"/>
                <a:gd name="T2" fmla="*/ 1 w 1194"/>
                <a:gd name="T3" fmla="*/ 0 h 983"/>
                <a:gd name="T4" fmla="*/ 1 w 1194"/>
                <a:gd name="T5" fmla="*/ 0 h 983"/>
                <a:gd name="T6" fmla="*/ 1 w 1194"/>
                <a:gd name="T7" fmla="*/ 0 h 983"/>
                <a:gd name="T8" fmla="*/ 1 w 1194"/>
                <a:gd name="T9" fmla="*/ 0 h 983"/>
                <a:gd name="T10" fmla="*/ 1 w 1194"/>
                <a:gd name="T11" fmla="*/ 0 h 983"/>
                <a:gd name="T12" fmla="*/ 1 w 1194"/>
                <a:gd name="T13" fmla="*/ 0 h 983"/>
                <a:gd name="T14" fmla="*/ 1 w 1194"/>
                <a:gd name="T15" fmla="*/ 0 h 983"/>
                <a:gd name="T16" fmla="*/ 1 w 1194"/>
                <a:gd name="T17" fmla="*/ 0 h 983"/>
                <a:gd name="T18" fmla="*/ 1 w 1194"/>
                <a:gd name="T19" fmla="*/ 0 h 983"/>
                <a:gd name="T20" fmla="*/ 1 w 1194"/>
                <a:gd name="T21" fmla="*/ 0 h 983"/>
                <a:gd name="T22" fmla="*/ 1 w 1194"/>
                <a:gd name="T23" fmla="*/ 0 h 983"/>
                <a:gd name="T24" fmla="*/ 1 w 1194"/>
                <a:gd name="T25" fmla="*/ 0 h 983"/>
                <a:gd name="T26" fmla="*/ 1 w 1194"/>
                <a:gd name="T27" fmla="*/ 0 h 983"/>
                <a:gd name="T28" fmla="*/ 1 w 1194"/>
                <a:gd name="T29" fmla="*/ 0 h 983"/>
                <a:gd name="T30" fmla="*/ 1 w 1194"/>
                <a:gd name="T31" fmla="*/ 0 h 983"/>
                <a:gd name="T32" fmla="*/ 1 w 1194"/>
                <a:gd name="T33" fmla="*/ 0 h 983"/>
                <a:gd name="T34" fmla="*/ 1 w 1194"/>
                <a:gd name="T35" fmla="*/ 0 h 983"/>
                <a:gd name="T36" fmla="*/ 1 w 1194"/>
                <a:gd name="T37" fmla="*/ 0 h 983"/>
                <a:gd name="T38" fmla="*/ 1 w 1194"/>
                <a:gd name="T39" fmla="*/ 0 h 983"/>
                <a:gd name="T40" fmla="*/ 1 w 1194"/>
                <a:gd name="T41" fmla="*/ 0 h 983"/>
                <a:gd name="T42" fmla="*/ 1 w 1194"/>
                <a:gd name="T43" fmla="*/ 0 h 983"/>
                <a:gd name="T44" fmla="*/ 1 w 1194"/>
                <a:gd name="T45" fmla="*/ 0 h 983"/>
                <a:gd name="T46" fmla="*/ 1 w 1194"/>
                <a:gd name="T47" fmla="*/ 0 h 983"/>
                <a:gd name="T48" fmla="*/ 1 w 1194"/>
                <a:gd name="T49" fmla="*/ 0 h 983"/>
                <a:gd name="T50" fmla="*/ 1 w 1194"/>
                <a:gd name="T51" fmla="*/ 0 h 983"/>
                <a:gd name="T52" fmla="*/ 1 w 1194"/>
                <a:gd name="T53" fmla="*/ 0 h 983"/>
                <a:gd name="T54" fmla="*/ 1 w 1194"/>
                <a:gd name="T55" fmla="*/ 0 h 983"/>
                <a:gd name="T56" fmla="*/ 1 w 1194"/>
                <a:gd name="T57" fmla="*/ 0 h 983"/>
                <a:gd name="T58" fmla="*/ 1 w 1194"/>
                <a:gd name="T59" fmla="*/ 0 h 983"/>
                <a:gd name="T60" fmla="*/ 1 w 1194"/>
                <a:gd name="T61" fmla="*/ 0 h 983"/>
                <a:gd name="T62" fmla="*/ 1 w 1194"/>
                <a:gd name="T63" fmla="*/ 0 h 983"/>
                <a:gd name="T64" fmla="*/ 1 w 1194"/>
                <a:gd name="T65" fmla="*/ 0 h 983"/>
                <a:gd name="T66" fmla="*/ 1 w 1194"/>
                <a:gd name="T67" fmla="*/ 0 h 983"/>
                <a:gd name="T68" fmla="*/ 1 w 1194"/>
                <a:gd name="T69" fmla="*/ 0 h 983"/>
                <a:gd name="T70" fmla="*/ 1 w 1194"/>
                <a:gd name="T71" fmla="*/ 0 h 983"/>
                <a:gd name="T72" fmla="*/ 1 w 1194"/>
                <a:gd name="T73" fmla="*/ 0 h 983"/>
                <a:gd name="T74" fmla="*/ 1 w 1194"/>
                <a:gd name="T75" fmla="*/ 0 h 983"/>
                <a:gd name="T76" fmla="*/ 1 w 1194"/>
                <a:gd name="T77" fmla="*/ 0 h 983"/>
                <a:gd name="T78" fmla="*/ 1 w 1194"/>
                <a:gd name="T79" fmla="*/ 0 h 983"/>
                <a:gd name="T80" fmla="*/ 1 w 1194"/>
                <a:gd name="T81" fmla="*/ 0 h 983"/>
                <a:gd name="T82" fmla="*/ 1 w 1194"/>
                <a:gd name="T83" fmla="*/ 0 h 983"/>
                <a:gd name="T84" fmla="*/ 1 w 1194"/>
                <a:gd name="T85" fmla="*/ 0 h 983"/>
                <a:gd name="T86" fmla="*/ 1 w 1194"/>
                <a:gd name="T87" fmla="*/ 0 h 983"/>
                <a:gd name="T88" fmla="*/ 1 w 1194"/>
                <a:gd name="T89" fmla="*/ 0 h 983"/>
                <a:gd name="T90" fmla="*/ 1 w 1194"/>
                <a:gd name="T91" fmla="*/ 0 h 983"/>
                <a:gd name="T92" fmla="*/ 1 w 1194"/>
                <a:gd name="T93" fmla="*/ 0 h 983"/>
                <a:gd name="T94" fmla="*/ 1 w 1194"/>
                <a:gd name="T95" fmla="*/ 0 h 983"/>
                <a:gd name="T96" fmla="*/ 1 w 1194"/>
                <a:gd name="T97" fmla="*/ 0 h 983"/>
                <a:gd name="T98" fmla="*/ 1 w 1194"/>
                <a:gd name="T99" fmla="*/ 0 h 983"/>
                <a:gd name="T100" fmla="*/ 1 w 1194"/>
                <a:gd name="T101" fmla="*/ 0 h 983"/>
                <a:gd name="T102" fmla="*/ 1 w 1194"/>
                <a:gd name="T103" fmla="*/ 0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4"/>
                <a:gd name="T157" fmla="*/ 0 h 983"/>
                <a:gd name="T158" fmla="*/ 1194 w 1194"/>
                <a:gd name="T159" fmla="*/ 983 h 9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4" h="983">
                  <a:moveTo>
                    <a:pt x="39" y="127"/>
                  </a:moveTo>
                  <a:lnTo>
                    <a:pt x="41" y="126"/>
                  </a:lnTo>
                  <a:lnTo>
                    <a:pt x="42" y="123"/>
                  </a:lnTo>
                  <a:lnTo>
                    <a:pt x="46" y="116"/>
                  </a:lnTo>
                  <a:lnTo>
                    <a:pt x="52" y="109"/>
                  </a:lnTo>
                  <a:lnTo>
                    <a:pt x="60" y="99"/>
                  </a:lnTo>
                  <a:lnTo>
                    <a:pt x="69" y="90"/>
                  </a:lnTo>
                  <a:lnTo>
                    <a:pt x="81" y="80"/>
                  </a:lnTo>
                  <a:lnTo>
                    <a:pt x="95" y="70"/>
                  </a:lnTo>
                  <a:lnTo>
                    <a:pt x="111" y="59"/>
                  </a:lnTo>
                  <a:lnTo>
                    <a:pt x="129" y="50"/>
                  </a:lnTo>
                  <a:lnTo>
                    <a:pt x="149" y="42"/>
                  </a:lnTo>
                  <a:lnTo>
                    <a:pt x="173" y="35"/>
                  </a:lnTo>
                  <a:lnTo>
                    <a:pt x="199" y="29"/>
                  </a:lnTo>
                  <a:lnTo>
                    <a:pt x="227" y="27"/>
                  </a:lnTo>
                  <a:lnTo>
                    <a:pt x="260" y="27"/>
                  </a:lnTo>
                  <a:lnTo>
                    <a:pt x="293" y="29"/>
                  </a:lnTo>
                  <a:lnTo>
                    <a:pt x="323" y="33"/>
                  </a:lnTo>
                  <a:lnTo>
                    <a:pt x="352" y="36"/>
                  </a:lnTo>
                  <a:lnTo>
                    <a:pt x="378" y="37"/>
                  </a:lnTo>
                  <a:lnTo>
                    <a:pt x="402" y="40"/>
                  </a:lnTo>
                  <a:lnTo>
                    <a:pt x="426" y="41"/>
                  </a:lnTo>
                  <a:lnTo>
                    <a:pt x="446" y="41"/>
                  </a:lnTo>
                  <a:lnTo>
                    <a:pt x="467" y="40"/>
                  </a:lnTo>
                  <a:lnTo>
                    <a:pt x="486" y="38"/>
                  </a:lnTo>
                  <a:lnTo>
                    <a:pt x="506" y="37"/>
                  </a:lnTo>
                  <a:lnTo>
                    <a:pt x="525" y="35"/>
                  </a:lnTo>
                  <a:lnTo>
                    <a:pt x="543" y="32"/>
                  </a:lnTo>
                  <a:lnTo>
                    <a:pt x="563" y="28"/>
                  </a:lnTo>
                  <a:lnTo>
                    <a:pt x="582" y="23"/>
                  </a:lnTo>
                  <a:lnTo>
                    <a:pt x="603" y="18"/>
                  </a:lnTo>
                  <a:lnTo>
                    <a:pt x="625" y="13"/>
                  </a:lnTo>
                  <a:lnTo>
                    <a:pt x="647" y="6"/>
                  </a:lnTo>
                  <a:lnTo>
                    <a:pt x="673" y="2"/>
                  </a:lnTo>
                  <a:lnTo>
                    <a:pt x="703" y="0"/>
                  </a:lnTo>
                  <a:lnTo>
                    <a:pt x="738" y="3"/>
                  </a:lnTo>
                  <a:lnTo>
                    <a:pt x="776" y="7"/>
                  </a:lnTo>
                  <a:lnTo>
                    <a:pt x="814" y="15"/>
                  </a:lnTo>
                  <a:lnTo>
                    <a:pt x="856" y="26"/>
                  </a:lnTo>
                  <a:lnTo>
                    <a:pt x="897" y="38"/>
                  </a:lnTo>
                  <a:lnTo>
                    <a:pt x="940" y="53"/>
                  </a:lnTo>
                  <a:lnTo>
                    <a:pt x="982" y="70"/>
                  </a:lnTo>
                  <a:lnTo>
                    <a:pt x="1021" y="87"/>
                  </a:lnTo>
                  <a:lnTo>
                    <a:pt x="1058" y="106"/>
                  </a:lnTo>
                  <a:lnTo>
                    <a:pt x="1092" y="126"/>
                  </a:lnTo>
                  <a:lnTo>
                    <a:pt x="1123" y="147"/>
                  </a:lnTo>
                  <a:lnTo>
                    <a:pt x="1149" y="167"/>
                  </a:lnTo>
                  <a:lnTo>
                    <a:pt x="1170" y="188"/>
                  </a:lnTo>
                  <a:lnTo>
                    <a:pt x="1184" y="209"/>
                  </a:lnTo>
                  <a:lnTo>
                    <a:pt x="1192" y="234"/>
                  </a:lnTo>
                  <a:lnTo>
                    <a:pt x="1194" y="266"/>
                  </a:lnTo>
                  <a:lnTo>
                    <a:pt x="1192" y="307"/>
                  </a:lnTo>
                  <a:lnTo>
                    <a:pt x="1184" y="353"/>
                  </a:lnTo>
                  <a:lnTo>
                    <a:pt x="1170" y="404"/>
                  </a:lnTo>
                  <a:lnTo>
                    <a:pt x="1149" y="458"/>
                  </a:lnTo>
                  <a:lnTo>
                    <a:pt x="1124" y="514"/>
                  </a:lnTo>
                  <a:lnTo>
                    <a:pt x="1093" y="573"/>
                  </a:lnTo>
                  <a:lnTo>
                    <a:pt x="1056" y="633"/>
                  </a:lnTo>
                  <a:lnTo>
                    <a:pt x="1013" y="692"/>
                  </a:lnTo>
                  <a:lnTo>
                    <a:pt x="965" y="749"/>
                  </a:lnTo>
                  <a:lnTo>
                    <a:pt x="910" y="803"/>
                  </a:lnTo>
                  <a:lnTo>
                    <a:pt x="849" y="855"/>
                  </a:lnTo>
                  <a:lnTo>
                    <a:pt x="783" y="902"/>
                  </a:lnTo>
                  <a:lnTo>
                    <a:pt x="711" y="943"/>
                  </a:lnTo>
                  <a:lnTo>
                    <a:pt x="633" y="977"/>
                  </a:lnTo>
                  <a:lnTo>
                    <a:pt x="632" y="977"/>
                  </a:lnTo>
                  <a:lnTo>
                    <a:pt x="628" y="978"/>
                  </a:lnTo>
                  <a:lnTo>
                    <a:pt x="621" y="979"/>
                  </a:lnTo>
                  <a:lnTo>
                    <a:pt x="612" y="981"/>
                  </a:lnTo>
                  <a:lnTo>
                    <a:pt x="601" y="982"/>
                  </a:lnTo>
                  <a:lnTo>
                    <a:pt x="586" y="983"/>
                  </a:lnTo>
                  <a:lnTo>
                    <a:pt x="571" y="983"/>
                  </a:lnTo>
                  <a:lnTo>
                    <a:pt x="553" y="983"/>
                  </a:lnTo>
                  <a:lnTo>
                    <a:pt x="532" y="981"/>
                  </a:lnTo>
                  <a:lnTo>
                    <a:pt x="510" y="978"/>
                  </a:lnTo>
                  <a:lnTo>
                    <a:pt x="485" y="974"/>
                  </a:lnTo>
                  <a:lnTo>
                    <a:pt x="459" y="967"/>
                  </a:lnTo>
                  <a:lnTo>
                    <a:pt x="432" y="959"/>
                  </a:lnTo>
                  <a:lnTo>
                    <a:pt x="402" y="947"/>
                  </a:lnTo>
                  <a:lnTo>
                    <a:pt x="371" y="935"/>
                  </a:lnTo>
                  <a:lnTo>
                    <a:pt x="339" y="918"/>
                  </a:lnTo>
                  <a:lnTo>
                    <a:pt x="306" y="901"/>
                  </a:lnTo>
                  <a:lnTo>
                    <a:pt x="276" y="883"/>
                  </a:lnTo>
                  <a:lnTo>
                    <a:pt x="247" y="864"/>
                  </a:lnTo>
                  <a:lnTo>
                    <a:pt x="219" y="846"/>
                  </a:lnTo>
                  <a:lnTo>
                    <a:pt x="195" y="826"/>
                  </a:lnTo>
                  <a:lnTo>
                    <a:pt x="173" y="807"/>
                  </a:lnTo>
                  <a:lnTo>
                    <a:pt x="152" y="786"/>
                  </a:lnTo>
                  <a:lnTo>
                    <a:pt x="134" y="764"/>
                  </a:lnTo>
                  <a:lnTo>
                    <a:pt x="117" y="742"/>
                  </a:lnTo>
                  <a:lnTo>
                    <a:pt x="104" y="719"/>
                  </a:lnTo>
                  <a:lnTo>
                    <a:pt x="94" y="695"/>
                  </a:lnTo>
                  <a:lnTo>
                    <a:pt x="86" y="670"/>
                  </a:lnTo>
                  <a:lnTo>
                    <a:pt x="81" y="643"/>
                  </a:lnTo>
                  <a:lnTo>
                    <a:pt x="79" y="617"/>
                  </a:lnTo>
                  <a:lnTo>
                    <a:pt x="81" y="588"/>
                  </a:lnTo>
                  <a:lnTo>
                    <a:pt x="85" y="558"/>
                  </a:lnTo>
                  <a:lnTo>
                    <a:pt x="87" y="503"/>
                  </a:lnTo>
                  <a:lnTo>
                    <a:pt x="74" y="454"/>
                  </a:lnTo>
                  <a:lnTo>
                    <a:pt x="52" y="410"/>
                  </a:lnTo>
                  <a:lnTo>
                    <a:pt x="29" y="367"/>
                  </a:lnTo>
                  <a:lnTo>
                    <a:pt x="9" y="321"/>
                  </a:lnTo>
                  <a:lnTo>
                    <a:pt x="0" y="268"/>
                  </a:lnTo>
                  <a:lnTo>
                    <a:pt x="8" y="204"/>
                  </a:lnTo>
                  <a:lnTo>
                    <a:pt x="39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7" name="Freeform 14"/>
            <p:cNvSpPr/>
            <p:nvPr/>
          </p:nvSpPr>
          <p:spPr bwMode="auto">
            <a:xfrm>
              <a:off x="1412" y="2180"/>
              <a:ext cx="576" cy="475"/>
            </a:xfrm>
            <a:custGeom>
              <a:avLst/>
              <a:gdLst>
                <a:gd name="T0" fmla="*/ 1 w 1151"/>
                <a:gd name="T1" fmla="*/ 1 h 950"/>
                <a:gd name="T2" fmla="*/ 1 w 1151"/>
                <a:gd name="T3" fmla="*/ 1 h 950"/>
                <a:gd name="T4" fmla="*/ 1 w 1151"/>
                <a:gd name="T5" fmla="*/ 1 h 950"/>
                <a:gd name="T6" fmla="*/ 1 w 1151"/>
                <a:gd name="T7" fmla="*/ 1 h 950"/>
                <a:gd name="T8" fmla="*/ 1 w 1151"/>
                <a:gd name="T9" fmla="*/ 1 h 950"/>
                <a:gd name="T10" fmla="*/ 1 w 1151"/>
                <a:gd name="T11" fmla="*/ 1 h 950"/>
                <a:gd name="T12" fmla="*/ 1 w 1151"/>
                <a:gd name="T13" fmla="*/ 1 h 950"/>
                <a:gd name="T14" fmla="*/ 1 w 1151"/>
                <a:gd name="T15" fmla="*/ 1 h 950"/>
                <a:gd name="T16" fmla="*/ 1 w 1151"/>
                <a:gd name="T17" fmla="*/ 1 h 950"/>
                <a:gd name="T18" fmla="*/ 1 w 1151"/>
                <a:gd name="T19" fmla="*/ 1 h 950"/>
                <a:gd name="T20" fmla="*/ 1 w 1151"/>
                <a:gd name="T21" fmla="*/ 1 h 950"/>
                <a:gd name="T22" fmla="*/ 1 w 1151"/>
                <a:gd name="T23" fmla="*/ 1 h 950"/>
                <a:gd name="T24" fmla="*/ 1 w 1151"/>
                <a:gd name="T25" fmla="*/ 1 h 950"/>
                <a:gd name="T26" fmla="*/ 1 w 1151"/>
                <a:gd name="T27" fmla="*/ 1 h 950"/>
                <a:gd name="T28" fmla="*/ 1 w 1151"/>
                <a:gd name="T29" fmla="*/ 1 h 950"/>
                <a:gd name="T30" fmla="*/ 1 w 1151"/>
                <a:gd name="T31" fmla="*/ 1 h 950"/>
                <a:gd name="T32" fmla="*/ 1 w 1151"/>
                <a:gd name="T33" fmla="*/ 1 h 950"/>
                <a:gd name="T34" fmla="*/ 1 w 1151"/>
                <a:gd name="T35" fmla="*/ 1 h 950"/>
                <a:gd name="T36" fmla="*/ 1 w 1151"/>
                <a:gd name="T37" fmla="*/ 1 h 950"/>
                <a:gd name="T38" fmla="*/ 1 w 1151"/>
                <a:gd name="T39" fmla="*/ 1 h 950"/>
                <a:gd name="T40" fmla="*/ 1 w 1151"/>
                <a:gd name="T41" fmla="*/ 1 h 950"/>
                <a:gd name="T42" fmla="*/ 1 w 1151"/>
                <a:gd name="T43" fmla="*/ 1 h 950"/>
                <a:gd name="T44" fmla="*/ 1 w 1151"/>
                <a:gd name="T45" fmla="*/ 1 h 950"/>
                <a:gd name="T46" fmla="*/ 1 w 1151"/>
                <a:gd name="T47" fmla="*/ 1 h 950"/>
                <a:gd name="T48" fmla="*/ 1 w 1151"/>
                <a:gd name="T49" fmla="*/ 1 h 950"/>
                <a:gd name="T50" fmla="*/ 1 w 1151"/>
                <a:gd name="T51" fmla="*/ 1 h 950"/>
                <a:gd name="T52" fmla="*/ 1 w 1151"/>
                <a:gd name="T53" fmla="*/ 1 h 950"/>
                <a:gd name="T54" fmla="*/ 1 w 1151"/>
                <a:gd name="T55" fmla="*/ 1 h 950"/>
                <a:gd name="T56" fmla="*/ 1 w 1151"/>
                <a:gd name="T57" fmla="*/ 1 h 950"/>
                <a:gd name="T58" fmla="*/ 1 w 1151"/>
                <a:gd name="T59" fmla="*/ 1 h 950"/>
                <a:gd name="T60" fmla="*/ 1 w 1151"/>
                <a:gd name="T61" fmla="*/ 1 h 950"/>
                <a:gd name="T62" fmla="*/ 1 w 1151"/>
                <a:gd name="T63" fmla="*/ 1 h 950"/>
                <a:gd name="T64" fmla="*/ 1 w 1151"/>
                <a:gd name="T65" fmla="*/ 1 h 950"/>
                <a:gd name="T66" fmla="*/ 1 w 1151"/>
                <a:gd name="T67" fmla="*/ 1 h 950"/>
                <a:gd name="T68" fmla="*/ 1 w 1151"/>
                <a:gd name="T69" fmla="*/ 1 h 950"/>
                <a:gd name="T70" fmla="*/ 1 w 1151"/>
                <a:gd name="T71" fmla="*/ 1 h 950"/>
                <a:gd name="T72" fmla="*/ 1 w 1151"/>
                <a:gd name="T73" fmla="*/ 1 h 950"/>
                <a:gd name="T74" fmla="*/ 1 w 1151"/>
                <a:gd name="T75" fmla="*/ 1 h 950"/>
                <a:gd name="T76" fmla="*/ 1 w 1151"/>
                <a:gd name="T77" fmla="*/ 1 h 950"/>
                <a:gd name="T78" fmla="*/ 1 w 1151"/>
                <a:gd name="T79" fmla="*/ 1 h 950"/>
                <a:gd name="T80" fmla="*/ 1 w 1151"/>
                <a:gd name="T81" fmla="*/ 1 h 950"/>
                <a:gd name="T82" fmla="*/ 1 w 1151"/>
                <a:gd name="T83" fmla="*/ 1 h 950"/>
                <a:gd name="T84" fmla="*/ 1 w 1151"/>
                <a:gd name="T85" fmla="*/ 1 h 950"/>
                <a:gd name="T86" fmla="*/ 1 w 1151"/>
                <a:gd name="T87" fmla="*/ 1 h 950"/>
                <a:gd name="T88" fmla="*/ 1 w 1151"/>
                <a:gd name="T89" fmla="*/ 1 h 950"/>
                <a:gd name="T90" fmla="*/ 1 w 1151"/>
                <a:gd name="T91" fmla="*/ 1 h 950"/>
                <a:gd name="T92" fmla="*/ 1 w 1151"/>
                <a:gd name="T93" fmla="*/ 1 h 950"/>
                <a:gd name="T94" fmla="*/ 1 w 1151"/>
                <a:gd name="T95" fmla="*/ 1 h 950"/>
                <a:gd name="T96" fmla="*/ 1 w 1151"/>
                <a:gd name="T97" fmla="*/ 1 h 950"/>
                <a:gd name="T98" fmla="*/ 1 w 1151"/>
                <a:gd name="T99" fmla="*/ 1 h 950"/>
                <a:gd name="T100" fmla="*/ 1 w 1151"/>
                <a:gd name="T101" fmla="*/ 1 h 950"/>
                <a:gd name="T102" fmla="*/ 1 w 1151"/>
                <a:gd name="T103" fmla="*/ 1 h 9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51"/>
                <a:gd name="T157" fmla="*/ 0 h 950"/>
                <a:gd name="T158" fmla="*/ 1151 w 1151"/>
                <a:gd name="T159" fmla="*/ 950 h 9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51" h="950">
                  <a:moveTo>
                    <a:pt x="36" y="123"/>
                  </a:moveTo>
                  <a:lnTo>
                    <a:pt x="37" y="122"/>
                  </a:lnTo>
                  <a:lnTo>
                    <a:pt x="39" y="119"/>
                  </a:lnTo>
                  <a:lnTo>
                    <a:pt x="43" y="113"/>
                  </a:lnTo>
                  <a:lnTo>
                    <a:pt x="49" y="105"/>
                  </a:lnTo>
                  <a:lnTo>
                    <a:pt x="56" y="97"/>
                  </a:lnTo>
                  <a:lnTo>
                    <a:pt x="66" y="88"/>
                  </a:lnTo>
                  <a:lnTo>
                    <a:pt x="76" y="77"/>
                  </a:lnTo>
                  <a:lnTo>
                    <a:pt x="91" y="67"/>
                  </a:lnTo>
                  <a:lnTo>
                    <a:pt x="106" y="58"/>
                  </a:lnTo>
                  <a:lnTo>
                    <a:pt x="123" y="48"/>
                  </a:lnTo>
                  <a:lnTo>
                    <a:pt x="144" y="40"/>
                  </a:lnTo>
                  <a:lnTo>
                    <a:pt x="166" y="33"/>
                  </a:lnTo>
                  <a:lnTo>
                    <a:pt x="190" y="29"/>
                  </a:lnTo>
                  <a:lnTo>
                    <a:pt x="218" y="26"/>
                  </a:lnTo>
                  <a:lnTo>
                    <a:pt x="249" y="26"/>
                  </a:lnTo>
                  <a:lnTo>
                    <a:pt x="281" y="29"/>
                  </a:lnTo>
                  <a:lnTo>
                    <a:pt x="311" y="32"/>
                  </a:lnTo>
                  <a:lnTo>
                    <a:pt x="338" y="35"/>
                  </a:lnTo>
                  <a:lnTo>
                    <a:pt x="363" y="37"/>
                  </a:lnTo>
                  <a:lnTo>
                    <a:pt x="386" y="38"/>
                  </a:lnTo>
                  <a:lnTo>
                    <a:pt x="408" y="39"/>
                  </a:lnTo>
                  <a:lnTo>
                    <a:pt x="429" y="39"/>
                  </a:lnTo>
                  <a:lnTo>
                    <a:pt x="450" y="38"/>
                  </a:lnTo>
                  <a:lnTo>
                    <a:pt x="468" y="37"/>
                  </a:lnTo>
                  <a:lnTo>
                    <a:pt x="487" y="36"/>
                  </a:lnTo>
                  <a:lnTo>
                    <a:pt x="505" y="33"/>
                  </a:lnTo>
                  <a:lnTo>
                    <a:pt x="523" y="30"/>
                  </a:lnTo>
                  <a:lnTo>
                    <a:pt x="542" y="26"/>
                  </a:lnTo>
                  <a:lnTo>
                    <a:pt x="561" y="22"/>
                  </a:lnTo>
                  <a:lnTo>
                    <a:pt x="581" y="17"/>
                  </a:lnTo>
                  <a:lnTo>
                    <a:pt x="601" y="12"/>
                  </a:lnTo>
                  <a:lnTo>
                    <a:pt x="623" y="6"/>
                  </a:lnTo>
                  <a:lnTo>
                    <a:pt x="648" y="1"/>
                  </a:lnTo>
                  <a:lnTo>
                    <a:pt x="678" y="0"/>
                  </a:lnTo>
                  <a:lnTo>
                    <a:pt x="710" y="2"/>
                  </a:lnTo>
                  <a:lnTo>
                    <a:pt x="746" y="7"/>
                  </a:lnTo>
                  <a:lnTo>
                    <a:pt x="785" y="15"/>
                  </a:lnTo>
                  <a:lnTo>
                    <a:pt x="824" y="25"/>
                  </a:lnTo>
                  <a:lnTo>
                    <a:pt x="866" y="37"/>
                  </a:lnTo>
                  <a:lnTo>
                    <a:pt x="906" y="51"/>
                  </a:lnTo>
                  <a:lnTo>
                    <a:pt x="946" y="67"/>
                  </a:lnTo>
                  <a:lnTo>
                    <a:pt x="984" y="84"/>
                  </a:lnTo>
                  <a:lnTo>
                    <a:pt x="1020" y="103"/>
                  </a:lnTo>
                  <a:lnTo>
                    <a:pt x="1052" y="121"/>
                  </a:lnTo>
                  <a:lnTo>
                    <a:pt x="1082" y="141"/>
                  </a:lnTo>
                  <a:lnTo>
                    <a:pt x="1107" y="161"/>
                  </a:lnTo>
                  <a:lnTo>
                    <a:pt x="1126" y="181"/>
                  </a:lnTo>
                  <a:lnTo>
                    <a:pt x="1141" y="202"/>
                  </a:lnTo>
                  <a:lnTo>
                    <a:pt x="1148" y="226"/>
                  </a:lnTo>
                  <a:lnTo>
                    <a:pt x="1151" y="258"/>
                  </a:lnTo>
                  <a:lnTo>
                    <a:pt x="1148" y="296"/>
                  </a:lnTo>
                  <a:lnTo>
                    <a:pt x="1141" y="341"/>
                  </a:lnTo>
                  <a:lnTo>
                    <a:pt x="1126" y="389"/>
                  </a:lnTo>
                  <a:lnTo>
                    <a:pt x="1108" y="442"/>
                  </a:lnTo>
                  <a:lnTo>
                    <a:pt x="1084" y="498"/>
                  </a:lnTo>
                  <a:lnTo>
                    <a:pt x="1054" y="554"/>
                  </a:lnTo>
                  <a:lnTo>
                    <a:pt x="1017" y="612"/>
                  </a:lnTo>
                  <a:lnTo>
                    <a:pt x="977" y="668"/>
                  </a:lnTo>
                  <a:lnTo>
                    <a:pt x="929" y="723"/>
                  </a:lnTo>
                  <a:lnTo>
                    <a:pt x="877" y="776"/>
                  </a:lnTo>
                  <a:lnTo>
                    <a:pt x="819" y="827"/>
                  </a:lnTo>
                  <a:lnTo>
                    <a:pt x="756" y="872"/>
                  </a:lnTo>
                  <a:lnTo>
                    <a:pt x="686" y="911"/>
                  </a:lnTo>
                  <a:lnTo>
                    <a:pt x="610" y="945"/>
                  </a:lnTo>
                  <a:lnTo>
                    <a:pt x="609" y="945"/>
                  </a:lnTo>
                  <a:lnTo>
                    <a:pt x="605" y="946"/>
                  </a:lnTo>
                  <a:lnTo>
                    <a:pt x="599" y="947"/>
                  </a:lnTo>
                  <a:lnTo>
                    <a:pt x="590" y="948"/>
                  </a:lnTo>
                  <a:lnTo>
                    <a:pt x="579" y="949"/>
                  </a:lnTo>
                  <a:lnTo>
                    <a:pt x="565" y="950"/>
                  </a:lnTo>
                  <a:lnTo>
                    <a:pt x="549" y="950"/>
                  </a:lnTo>
                  <a:lnTo>
                    <a:pt x="533" y="950"/>
                  </a:lnTo>
                  <a:lnTo>
                    <a:pt x="512" y="948"/>
                  </a:lnTo>
                  <a:lnTo>
                    <a:pt x="491" y="946"/>
                  </a:lnTo>
                  <a:lnTo>
                    <a:pt x="468" y="941"/>
                  </a:lnTo>
                  <a:lnTo>
                    <a:pt x="442" y="935"/>
                  </a:lnTo>
                  <a:lnTo>
                    <a:pt x="416" y="926"/>
                  </a:lnTo>
                  <a:lnTo>
                    <a:pt x="387" y="916"/>
                  </a:lnTo>
                  <a:lnTo>
                    <a:pt x="358" y="903"/>
                  </a:lnTo>
                  <a:lnTo>
                    <a:pt x="326" y="888"/>
                  </a:lnTo>
                  <a:lnTo>
                    <a:pt x="295" y="871"/>
                  </a:lnTo>
                  <a:lnTo>
                    <a:pt x="266" y="854"/>
                  </a:lnTo>
                  <a:lnTo>
                    <a:pt x="237" y="836"/>
                  </a:lnTo>
                  <a:lnTo>
                    <a:pt x="211" y="818"/>
                  </a:lnTo>
                  <a:lnTo>
                    <a:pt x="188" y="799"/>
                  </a:lnTo>
                  <a:lnTo>
                    <a:pt x="164" y="780"/>
                  </a:lnTo>
                  <a:lnTo>
                    <a:pt x="145" y="760"/>
                  </a:lnTo>
                  <a:lnTo>
                    <a:pt x="127" y="739"/>
                  </a:lnTo>
                  <a:lnTo>
                    <a:pt x="111" y="718"/>
                  </a:lnTo>
                  <a:lnTo>
                    <a:pt x="100" y="696"/>
                  </a:lnTo>
                  <a:lnTo>
                    <a:pt x="89" y="672"/>
                  </a:lnTo>
                  <a:lnTo>
                    <a:pt x="81" y="647"/>
                  </a:lnTo>
                  <a:lnTo>
                    <a:pt x="76" y="622"/>
                  </a:lnTo>
                  <a:lnTo>
                    <a:pt x="74" y="596"/>
                  </a:lnTo>
                  <a:lnTo>
                    <a:pt x="75" y="568"/>
                  </a:lnTo>
                  <a:lnTo>
                    <a:pt x="79" y="539"/>
                  </a:lnTo>
                  <a:lnTo>
                    <a:pt x="81" y="485"/>
                  </a:lnTo>
                  <a:lnTo>
                    <a:pt x="70" y="439"/>
                  </a:lnTo>
                  <a:lnTo>
                    <a:pt x="50" y="396"/>
                  </a:lnTo>
                  <a:lnTo>
                    <a:pt x="27" y="354"/>
                  </a:lnTo>
                  <a:lnTo>
                    <a:pt x="9" y="310"/>
                  </a:lnTo>
                  <a:lnTo>
                    <a:pt x="0" y="258"/>
                  </a:lnTo>
                  <a:lnTo>
                    <a:pt x="6" y="197"/>
                  </a:lnTo>
                  <a:lnTo>
                    <a:pt x="36" y="123"/>
                  </a:lnTo>
                  <a:close/>
                </a:path>
              </a:pathLst>
            </a:custGeom>
            <a:solidFill>
              <a:srgbClr val="F2F7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8" name="Freeform 15"/>
            <p:cNvSpPr/>
            <p:nvPr/>
          </p:nvSpPr>
          <p:spPr bwMode="auto">
            <a:xfrm>
              <a:off x="1421" y="2190"/>
              <a:ext cx="556" cy="459"/>
            </a:xfrm>
            <a:custGeom>
              <a:avLst/>
              <a:gdLst>
                <a:gd name="T0" fmla="*/ 1 w 1111"/>
                <a:gd name="T1" fmla="*/ 1 h 918"/>
                <a:gd name="T2" fmla="*/ 1 w 1111"/>
                <a:gd name="T3" fmla="*/ 1 h 918"/>
                <a:gd name="T4" fmla="*/ 1 w 1111"/>
                <a:gd name="T5" fmla="*/ 1 h 918"/>
                <a:gd name="T6" fmla="*/ 1 w 1111"/>
                <a:gd name="T7" fmla="*/ 1 h 918"/>
                <a:gd name="T8" fmla="*/ 1 w 1111"/>
                <a:gd name="T9" fmla="*/ 1 h 918"/>
                <a:gd name="T10" fmla="*/ 1 w 1111"/>
                <a:gd name="T11" fmla="*/ 1 h 918"/>
                <a:gd name="T12" fmla="*/ 1 w 1111"/>
                <a:gd name="T13" fmla="*/ 1 h 918"/>
                <a:gd name="T14" fmla="*/ 1 w 1111"/>
                <a:gd name="T15" fmla="*/ 1 h 918"/>
                <a:gd name="T16" fmla="*/ 1 w 1111"/>
                <a:gd name="T17" fmla="*/ 1 h 918"/>
                <a:gd name="T18" fmla="*/ 1 w 1111"/>
                <a:gd name="T19" fmla="*/ 1 h 918"/>
                <a:gd name="T20" fmla="*/ 1 w 1111"/>
                <a:gd name="T21" fmla="*/ 1 h 918"/>
                <a:gd name="T22" fmla="*/ 1 w 1111"/>
                <a:gd name="T23" fmla="*/ 1 h 918"/>
                <a:gd name="T24" fmla="*/ 1 w 1111"/>
                <a:gd name="T25" fmla="*/ 1 h 918"/>
                <a:gd name="T26" fmla="*/ 1 w 1111"/>
                <a:gd name="T27" fmla="*/ 1 h 918"/>
                <a:gd name="T28" fmla="*/ 1 w 1111"/>
                <a:gd name="T29" fmla="*/ 1 h 918"/>
                <a:gd name="T30" fmla="*/ 1 w 1111"/>
                <a:gd name="T31" fmla="*/ 1 h 918"/>
                <a:gd name="T32" fmla="*/ 1 w 1111"/>
                <a:gd name="T33" fmla="*/ 1 h 918"/>
                <a:gd name="T34" fmla="*/ 1 w 1111"/>
                <a:gd name="T35" fmla="*/ 1 h 918"/>
                <a:gd name="T36" fmla="*/ 1 w 1111"/>
                <a:gd name="T37" fmla="*/ 1 h 918"/>
                <a:gd name="T38" fmla="*/ 1 w 1111"/>
                <a:gd name="T39" fmla="*/ 1 h 918"/>
                <a:gd name="T40" fmla="*/ 1 w 1111"/>
                <a:gd name="T41" fmla="*/ 1 h 918"/>
                <a:gd name="T42" fmla="*/ 1 w 1111"/>
                <a:gd name="T43" fmla="*/ 1 h 918"/>
                <a:gd name="T44" fmla="*/ 1 w 1111"/>
                <a:gd name="T45" fmla="*/ 1 h 918"/>
                <a:gd name="T46" fmla="*/ 1 w 1111"/>
                <a:gd name="T47" fmla="*/ 1 h 918"/>
                <a:gd name="T48" fmla="*/ 1 w 1111"/>
                <a:gd name="T49" fmla="*/ 1 h 918"/>
                <a:gd name="T50" fmla="*/ 1 w 1111"/>
                <a:gd name="T51" fmla="*/ 1 h 918"/>
                <a:gd name="T52" fmla="*/ 1 w 1111"/>
                <a:gd name="T53" fmla="*/ 1 h 918"/>
                <a:gd name="T54" fmla="*/ 1 w 1111"/>
                <a:gd name="T55" fmla="*/ 1 h 918"/>
                <a:gd name="T56" fmla="*/ 1 w 1111"/>
                <a:gd name="T57" fmla="*/ 1 h 918"/>
                <a:gd name="T58" fmla="*/ 1 w 1111"/>
                <a:gd name="T59" fmla="*/ 1 h 918"/>
                <a:gd name="T60" fmla="*/ 1 w 1111"/>
                <a:gd name="T61" fmla="*/ 1 h 918"/>
                <a:gd name="T62" fmla="*/ 1 w 1111"/>
                <a:gd name="T63" fmla="*/ 1 h 918"/>
                <a:gd name="T64" fmla="*/ 1 w 1111"/>
                <a:gd name="T65" fmla="*/ 1 h 918"/>
                <a:gd name="T66" fmla="*/ 1 w 1111"/>
                <a:gd name="T67" fmla="*/ 1 h 918"/>
                <a:gd name="T68" fmla="*/ 1 w 1111"/>
                <a:gd name="T69" fmla="*/ 1 h 918"/>
                <a:gd name="T70" fmla="*/ 1 w 1111"/>
                <a:gd name="T71" fmla="*/ 1 h 918"/>
                <a:gd name="T72" fmla="*/ 1 w 1111"/>
                <a:gd name="T73" fmla="*/ 1 h 918"/>
                <a:gd name="T74" fmla="*/ 1 w 1111"/>
                <a:gd name="T75" fmla="*/ 1 h 918"/>
                <a:gd name="T76" fmla="*/ 1 w 1111"/>
                <a:gd name="T77" fmla="*/ 1 h 918"/>
                <a:gd name="T78" fmla="*/ 1 w 1111"/>
                <a:gd name="T79" fmla="*/ 1 h 918"/>
                <a:gd name="T80" fmla="*/ 1 w 1111"/>
                <a:gd name="T81" fmla="*/ 1 h 918"/>
                <a:gd name="T82" fmla="*/ 1 w 1111"/>
                <a:gd name="T83" fmla="*/ 1 h 918"/>
                <a:gd name="T84" fmla="*/ 1 w 1111"/>
                <a:gd name="T85" fmla="*/ 1 h 918"/>
                <a:gd name="T86" fmla="*/ 1 w 1111"/>
                <a:gd name="T87" fmla="*/ 1 h 918"/>
                <a:gd name="T88" fmla="*/ 1 w 1111"/>
                <a:gd name="T89" fmla="*/ 1 h 918"/>
                <a:gd name="T90" fmla="*/ 1 w 1111"/>
                <a:gd name="T91" fmla="*/ 1 h 918"/>
                <a:gd name="T92" fmla="*/ 1 w 1111"/>
                <a:gd name="T93" fmla="*/ 1 h 918"/>
                <a:gd name="T94" fmla="*/ 1 w 1111"/>
                <a:gd name="T95" fmla="*/ 1 h 918"/>
                <a:gd name="T96" fmla="*/ 1 w 1111"/>
                <a:gd name="T97" fmla="*/ 1 h 918"/>
                <a:gd name="T98" fmla="*/ 1 w 1111"/>
                <a:gd name="T99" fmla="*/ 1 h 918"/>
                <a:gd name="T100" fmla="*/ 1 w 1111"/>
                <a:gd name="T101" fmla="*/ 1 h 918"/>
                <a:gd name="T102" fmla="*/ 1 w 1111"/>
                <a:gd name="T103" fmla="*/ 1 h 9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11"/>
                <a:gd name="T157" fmla="*/ 0 h 918"/>
                <a:gd name="T158" fmla="*/ 1111 w 1111"/>
                <a:gd name="T159" fmla="*/ 918 h 9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11" h="918">
                  <a:moveTo>
                    <a:pt x="36" y="118"/>
                  </a:moveTo>
                  <a:lnTo>
                    <a:pt x="38" y="117"/>
                  </a:lnTo>
                  <a:lnTo>
                    <a:pt x="39" y="114"/>
                  </a:lnTo>
                  <a:lnTo>
                    <a:pt x="43" y="108"/>
                  </a:lnTo>
                  <a:lnTo>
                    <a:pt x="48" y="101"/>
                  </a:lnTo>
                  <a:lnTo>
                    <a:pt x="56" y="93"/>
                  </a:lnTo>
                  <a:lnTo>
                    <a:pt x="65" y="84"/>
                  </a:lnTo>
                  <a:lnTo>
                    <a:pt x="75" y="74"/>
                  </a:lnTo>
                  <a:lnTo>
                    <a:pt x="88" y="64"/>
                  </a:lnTo>
                  <a:lnTo>
                    <a:pt x="102" y="55"/>
                  </a:lnTo>
                  <a:lnTo>
                    <a:pt x="120" y="47"/>
                  </a:lnTo>
                  <a:lnTo>
                    <a:pt x="140" y="39"/>
                  </a:lnTo>
                  <a:lnTo>
                    <a:pt x="161" y="32"/>
                  </a:lnTo>
                  <a:lnTo>
                    <a:pt x="185" y="27"/>
                  </a:lnTo>
                  <a:lnTo>
                    <a:pt x="211" y="25"/>
                  </a:lnTo>
                  <a:lnTo>
                    <a:pt x="241" y="25"/>
                  </a:lnTo>
                  <a:lnTo>
                    <a:pt x="272" y="27"/>
                  </a:lnTo>
                  <a:lnTo>
                    <a:pt x="301" y="31"/>
                  </a:lnTo>
                  <a:lnTo>
                    <a:pt x="327" y="33"/>
                  </a:lnTo>
                  <a:lnTo>
                    <a:pt x="351" y="35"/>
                  </a:lnTo>
                  <a:lnTo>
                    <a:pt x="373" y="36"/>
                  </a:lnTo>
                  <a:lnTo>
                    <a:pt x="394" y="36"/>
                  </a:lnTo>
                  <a:lnTo>
                    <a:pt x="415" y="36"/>
                  </a:lnTo>
                  <a:lnTo>
                    <a:pt x="433" y="36"/>
                  </a:lnTo>
                  <a:lnTo>
                    <a:pt x="452" y="35"/>
                  </a:lnTo>
                  <a:lnTo>
                    <a:pt x="469" y="33"/>
                  </a:lnTo>
                  <a:lnTo>
                    <a:pt x="487" y="31"/>
                  </a:lnTo>
                  <a:lnTo>
                    <a:pt x="505" y="28"/>
                  </a:lnTo>
                  <a:lnTo>
                    <a:pt x="522" y="25"/>
                  </a:lnTo>
                  <a:lnTo>
                    <a:pt x="542" y="20"/>
                  </a:lnTo>
                  <a:lnTo>
                    <a:pt x="560" y="16"/>
                  </a:lnTo>
                  <a:lnTo>
                    <a:pt x="581" y="11"/>
                  </a:lnTo>
                  <a:lnTo>
                    <a:pt x="601" y="5"/>
                  </a:lnTo>
                  <a:lnTo>
                    <a:pt x="626" y="1"/>
                  </a:lnTo>
                  <a:lnTo>
                    <a:pt x="653" y="0"/>
                  </a:lnTo>
                  <a:lnTo>
                    <a:pt x="686" y="2"/>
                  </a:lnTo>
                  <a:lnTo>
                    <a:pt x="721" y="6"/>
                  </a:lnTo>
                  <a:lnTo>
                    <a:pt x="757" y="15"/>
                  </a:lnTo>
                  <a:lnTo>
                    <a:pt x="796" y="24"/>
                  </a:lnTo>
                  <a:lnTo>
                    <a:pt x="835" y="35"/>
                  </a:lnTo>
                  <a:lnTo>
                    <a:pt x="874" y="49"/>
                  </a:lnTo>
                  <a:lnTo>
                    <a:pt x="913" y="64"/>
                  </a:lnTo>
                  <a:lnTo>
                    <a:pt x="949" y="80"/>
                  </a:lnTo>
                  <a:lnTo>
                    <a:pt x="984" y="97"/>
                  </a:lnTo>
                  <a:lnTo>
                    <a:pt x="1016" y="116"/>
                  </a:lnTo>
                  <a:lnTo>
                    <a:pt x="1045" y="135"/>
                  </a:lnTo>
                  <a:lnTo>
                    <a:pt x="1068" y="155"/>
                  </a:lnTo>
                  <a:lnTo>
                    <a:pt x="1088" y="175"/>
                  </a:lnTo>
                  <a:lnTo>
                    <a:pt x="1101" y="194"/>
                  </a:lnTo>
                  <a:lnTo>
                    <a:pt x="1108" y="217"/>
                  </a:lnTo>
                  <a:lnTo>
                    <a:pt x="1111" y="248"/>
                  </a:lnTo>
                  <a:lnTo>
                    <a:pt x="1108" y="286"/>
                  </a:lnTo>
                  <a:lnTo>
                    <a:pt x="1101" y="329"/>
                  </a:lnTo>
                  <a:lnTo>
                    <a:pt x="1086" y="376"/>
                  </a:lnTo>
                  <a:lnTo>
                    <a:pt x="1068" y="427"/>
                  </a:lnTo>
                  <a:lnTo>
                    <a:pt x="1045" y="480"/>
                  </a:lnTo>
                  <a:lnTo>
                    <a:pt x="1016" y="535"/>
                  </a:lnTo>
                  <a:lnTo>
                    <a:pt x="981" y="590"/>
                  </a:lnTo>
                  <a:lnTo>
                    <a:pt x="941" y="646"/>
                  </a:lnTo>
                  <a:lnTo>
                    <a:pt x="896" y="699"/>
                  </a:lnTo>
                  <a:lnTo>
                    <a:pt x="845" y="751"/>
                  </a:lnTo>
                  <a:lnTo>
                    <a:pt x="789" y="798"/>
                  </a:lnTo>
                  <a:lnTo>
                    <a:pt x="728" y="842"/>
                  </a:lnTo>
                  <a:lnTo>
                    <a:pt x="661" y="880"/>
                  </a:lnTo>
                  <a:lnTo>
                    <a:pt x="588" y="912"/>
                  </a:lnTo>
                  <a:lnTo>
                    <a:pt x="587" y="912"/>
                  </a:lnTo>
                  <a:lnTo>
                    <a:pt x="583" y="913"/>
                  </a:lnTo>
                  <a:lnTo>
                    <a:pt x="577" y="914"/>
                  </a:lnTo>
                  <a:lnTo>
                    <a:pt x="569" y="915"/>
                  </a:lnTo>
                  <a:lnTo>
                    <a:pt x="559" y="916"/>
                  </a:lnTo>
                  <a:lnTo>
                    <a:pt x="546" y="918"/>
                  </a:lnTo>
                  <a:lnTo>
                    <a:pt x="530" y="918"/>
                  </a:lnTo>
                  <a:lnTo>
                    <a:pt x="513" y="918"/>
                  </a:lnTo>
                  <a:lnTo>
                    <a:pt x="495" y="915"/>
                  </a:lnTo>
                  <a:lnTo>
                    <a:pt x="474" y="913"/>
                  </a:lnTo>
                  <a:lnTo>
                    <a:pt x="451" y="908"/>
                  </a:lnTo>
                  <a:lnTo>
                    <a:pt x="428" y="903"/>
                  </a:lnTo>
                  <a:lnTo>
                    <a:pt x="402" y="895"/>
                  </a:lnTo>
                  <a:lnTo>
                    <a:pt x="375" y="885"/>
                  </a:lnTo>
                  <a:lnTo>
                    <a:pt x="345" y="873"/>
                  </a:lnTo>
                  <a:lnTo>
                    <a:pt x="315" y="858"/>
                  </a:lnTo>
                  <a:lnTo>
                    <a:pt x="285" y="842"/>
                  </a:lnTo>
                  <a:lnTo>
                    <a:pt x="257" y="824"/>
                  </a:lnTo>
                  <a:lnTo>
                    <a:pt x="229" y="807"/>
                  </a:lnTo>
                  <a:lnTo>
                    <a:pt x="205" y="790"/>
                  </a:lnTo>
                  <a:lnTo>
                    <a:pt x="181" y="771"/>
                  </a:lnTo>
                  <a:lnTo>
                    <a:pt x="159" y="753"/>
                  </a:lnTo>
                  <a:lnTo>
                    <a:pt x="140" y="733"/>
                  </a:lnTo>
                  <a:lnTo>
                    <a:pt x="123" y="713"/>
                  </a:lnTo>
                  <a:lnTo>
                    <a:pt x="109" y="692"/>
                  </a:lnTo>
                  <a:lnTo>
                    <a:pt x="96" y="671"/>
                  </a:lnTo>
                  <a:lnTo>
                    <a:pt x="87" y="648"/>
                  </a:lnTo>
                  <a:lnTo>
                    <a:pt x="79" y="625"/>
                  </a:lnTo>
                  <a:lnTo>
                    <a:pt x="74" y="601"/>
                  </a:lnTo>
                  <a:lnTo>
                    <a:pt x="73" y="574"/>
                  </a:lnTo>
                  <a:lnTo>
                    <a:pt x="74" y="548"/>
                  </a:lnTo>
                  <a:lnTo>
                    <a:pt x="78" y="520"/>
                  </a:lnTo>
                  <a:lnTo>
                    <a:pt x="80" y="468"/>
                  </a:lnTo>
                  <a:lnTo>
                    <a:pt x="69" y="423"/>
                  </a:lnTo>
                  <a:lnTo>
                    <a:pt x="49" y="382"/>
                  </a:lnTo>
                  <a:lnTo>
                    <a:pt x="27" y="342"/>
                  </a:lnTo>
                  <a:lnTo>
                    <a:pt x="9" y="298"/>
                  </a:lnTo>
                  <a:lnTo>
                    <a:pt x="0" y="250"/>
                  </a:lnTo>
                  <a:lnTo>
                    <a:pt x="8" y="190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E5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89" name="Freeform 16"/>
            <p:cNvSpPr/>
            <p:nvPr/>
          </p:nvSpPr>
          <p:spPr bwMode="auto">
            <a:xfrm>
              <a:off x="1431" y="2200"/>
              <a:ext cx="534" cy="442"/>
            </a:xfrm>
            <a:custGeom>
              <a:avLst/>
              <a:gdLst>
                <a:gd name="T0" fmla="*/ 0 w 1069"/>
                <a:gd name="T1" fmla="*/ 0 h 885"/>
                <a:gd name="T2" fmla="*/ 0 w 1069"/>
                <a:gd name="T3" fmla="*/ 0 h 885"/>
                <a:gd name="T4" fmla="*/ 0 w 1069"/>
                <a:gd name="T5" fmla="*/ 0 h 885"/>
                <a:gd name="T6" fmla="*/ 0 w 1069"/>
                <a:gd name="T7" fmla="*/ 0 h 885"/>
                <a:gd name="T8" fmla="*/ 0 w 1069"/>
                <a:gd name="T9" fmla="*/ 0 h 885"/>
                <a:gd name="T10" fmla="*/ 0 w 1069"/>
                <a:gd name="T11" fmla="*/ 0 h 885"/>
                <a:gd name="T12" fmla="*/ 0 w 1069"/>
                <a:gd name="T13" fmla="*/ 0 h 885"/>
                <a:gd name="T14" fmla="*/ 0 w 1069"/>
                <a:gd name="T15" fmla="*/ 0 h 885"/>
                <a:gd name="T16" fmla="*/ 0 w 1069"/>
                <a:gd name="T17" fmla="*/ 0 h 885"/>
                <a:gd name="T18" fmla="*/ 0 w 1069"/>
                <a:gd name="T19" fmla="*/ 0 h 885"/>
                <a:gd name="T20" fmla="*/ 0 w 1069"/>
                <a:gd name="T21" fmla="*/ 0 h 885"/>
                <a:gd name="T22" fmla="*/ 0 w 1069"/>
                <a:gd name="T23" fmla="*/ 0 h 885"/>
                <a:gd name="T24" fmla="*/ 0 w 1069"/>
                <a:gd name="T25" fmla="*/ 0 h 885"/>
                <a:gd name="T26" fmla="*/ 0 w 1069"/>
                <a:gd name="T27" fmla="*/ 0 h 885"/>
                <a:gd name="T28" fmla="*/ 0 w 1069"/>
                <a:gd name="T29" fmla="*/ 0 h 885"/>
                <a:gd name="T30" fmla="*/ 0 w 1069"/>
                <a:gd name="T31" fmla="*/ 0 h 885"/>
                <a:gd name="T32" fmla="*/ 0 w 1069"/>
                <a:gd name="T33" fmla="*/ 0 h 885"/>
                <a:gd name="T34" fmla="*/ 0 w 1069"/>
                <a:gd name="T35" fmla="*/ 0 h 885"/>
                <a:gd name="T36" fmla="*/ 0 w 1069"/>
                <a:gd name="T37" fmla="*/ 0 h 885"/>
                <a:gd name="T38" fmla="*/ 0 w 1069"/>
                <a:gd name="T39" fmla="*/ 0 h 885"/>
                <a:gd name="T40" fmla="*/ 0 w 1069"/>
                <a:gd name="T41" fmla="*/ 0 h 885"/>
                <a:gd name="T42" fmla="*/ 0 w 1069"/>
                <a:gd name="T43" fmla="*/ 0 h 885"/>
                <a:gd name="T44" fmla="*/ 0 w 1069"/>
                <a:gd name="T45" fmla="*/ 0 h 885"/>
                <a:gd name="T46" fmla="*/ 0 w 1069"/>
                <a:gd name="T47" fmla="*/ 0 h 885"/>
                <a:gd name="T48" fmla="*/ 0 w 1069"/>
                <a:gd name="T49" fmla="*/ 0 h 885"/>
                <a:gd name="T50" fmla="*/ 0 w 1069"/>
                <a:gd name="T51" fmla="*/ 0 h 885"/>
                <a:gd name="T52" fmla="*/ 0 w 1069"/>
                <a:gd name="T53" fmla="*/ 0 h 885"/>
                <a:gd name="T54" fmla="*/ 0 w 1069"/>
                <a:gd name="T55" fmla="*/ 0 h 885"/>
                <a:gd name="T56" fmla="*/ 0 w 1069"/>
                <a:gd name="T57" fmla="*/ 0 h 885"/>
                <a:gd name="T58" fmla="*/ 0 w 1069"/>
                <a:gd name="T59" fmla="*/ 0 h 885"/>
                <a:gd name="T60" fmla="*/ 0 w 1069"/>
                <a:gd name="T61" fmla="*/ 0 h 885"/>
                <a:gd name="T62" fmla="*/ 0 w 1069"/>
                <a:gd name="T63" fmla="*/ 0 h 885"/>
                <a:gd name="T64" fmla="*/ 0 w 1069"/>
                <a:gd name="T65" fmla="*/ 0 h 885"/>
                <a:gd name="T66" fmla="*/ 0 w 1069"/>
                <a:gd name="T67" fmla="*/ 0 h 885"/>
                <a:gd name="T68" fmla="*/ 0 w 1069"/>
                <a:gd name="T69" fmla="*/ 0 h 885"/>
                <a:gd name="T70" fmla="*/ 0 w 1069"/>
                <a:gd name="T71" fmla="*/ 0 h 885"/>
                <a:gd name="T72" fmla="*/ 0 w 1069"/>
                <a:gd name="T73" fmla="*/ 0 h 885"/>
                <a:gd name="T74" fmla="*/ 0 w 1069"/>
                <a:gd name="T75" fmla="*/ 0 h 885"/>
                <a:gd name="T76" fmla="*/ 0 w 1069"/>
                <a:gd name="T77" fmla="*/ 0 h 885"/>
                <a:gd name="T78" fmla="*/ 0 w 1069"/>
                <a:gd name="T79" fmla="*/ 0 h 885"/>
                <a:gd name="T80" fmla="*/ 0 w 1069"/>
                <a:gd name="T81" fmla="*/ 0 h 885"/>
                <a:gd name="T82" fmla="*/ 0 w 1069"/>
                <a:gd name="T83" fmla="*/ 0 h 885"/>
                <a:gd name="T84" fmla="*/ 0 w 1069"/>
                <a:gd name="T85" fmla="*/ 0 h 885"/>
                <a:gd name="T86" fmla="*/ 0 w 1069"/>
                <a:gd name="T87" fmla="*/ 0 h 885"/>
                <a:gd name="T88" fmla="*/ 0 w 1069"/>
                <a:gd name="T89" fmla="*/ 0 h 885"/>
                <a:gd name="T90" fmla="*/ 0 w 1069"/>
                <a:gd name="T91" fmla="*/ 0 h 885"/>
                <a:gd name="T92" fmla="*/ 0 w 1069"/>
                <a:gd name="T93" fmla="*/ 0 h 885"/>
                <a:gd name="T94" fmla="*/ 0 w 1069"/>
                <a:gd name="T95" fmla="*/ 0 h 885"/>
                <a:gd name="T96" fmla="*/ 0 w 1069"/>
                <a:gd name="T97" fmla="*/ 0 h 885"/>
                <a:gd name="T98" fmla="*/ 0 w 1069"/>
                <a:gd name="T99" fmla="*/ 0 h 885"/>
                <a:gd name="T100" fmla="*/ 0 w 1069"/>
                <a:gd name="T101" fmla="*/ 0 h 885"/>
                <a:gd name="T102" fmla="*/ 0 w 1069"/>
                <a:gd name="T103" fmla="*/ 0 h 8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69"/>
                <a:gd name="T157" fmla="*/ 0 h 885"/>
                <a:gd name="T158" fmla="*/ 1069 w 1069"/>
                <a:gd name="T159" fmla="*/ 885 h 8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69" h="885">
                  <a:moveTo>
                    <a:pt x="34" y="113"/>
                  </a:moveTo>
                  <a:lnTo>
                    <a:pt x="35" y="112"/>
                  </a:lnTo>
                  <a:lnTo>
                    <a:pt x="37" y="109"/>
                  </a:lnTo>
                  <a:lnTo>
                    <a:pt x="41" y="103"/>
                  </a:lnTo>
                  <a:lnTo>
                    <a:pt x="46" y="97"/>
                  </a:lnTo>
                  <a:lnTo>
                    <a:pt x="52" y="89"/>
                  </a:lnTo>
                  <a:lnTo>
                    <a:pt x="61" y="80"/>
                  </a:lnTo>
                  <a:lnTo>
                    <a:pt x="72" y="71"/>
                  </a:lnTo>
                  <a:lnTo>
                    <a:pt x="85" y="61"/>
                  </a:lnTo>
                  <a:lnTo>
                    <a:pt x="99" y="52"/>
                  </a:lnTo>
                  <a:lnTo>
                    <a:pt x="114" y="44"/>
                  </a:lnTo>
                  <a:lnTo>
                    <a:pt x="134" y="36"/>
                  </a:lnTo>
                  <a:lnTo>
                    <a:pt x="155" y="30"/>
                  </a:lnTo>
                  <a:lnTo>
                    <a:pt x="178" y="26"/>
                  </a:lnTo>
                  <a:lnTo>
                    <a:pt x="204" y="22"/>
                  </a:lnTo>
                  <a:lnTo>
                    <a:pt x="231" y="22"/>
                  </a:lnTo>
                  <a:lnTo>
                    <a:pt x="262" y="24"/>
                  </a:lnTo>
                  <a:lnTo>
                    <a:pt x="289" y="28"/>
                  </a:lnTo>
                  <a:lnTo>
                    <a:pt x="314" y="30"/>
                  </a:lnTo>
                  <a:lnTo>
                    <a:pt x="337" y="33"/>
                  </a:lnTo>
                  <a:lnTo>
                    <a:pt x="359" y="34"/>
                  </a:lnTo>
                  <a:lnTo>
                    <a:pt x="380" y="34"/>
                  </a:lnTo>
                  <a:lnTo>
                    <a:pt x="400" y="35"/>
                  </a:lnTo>
                  <a:lnTo>
                    <a:pt x="418" y="34"/>
                  </a:lnTo>
                  <a:lnTo>
                    <a:pt x="435" y="33"/>
                  </a:lnTo>
                  <a:lnTo>
                    <a:pt x="453" y="31"/>
                  </a:lnTo>
                  <a:lnTo>
                    <a:pt x="470" y="29"/>
                  </a:lnTo>
                  <a:lnTo>
                    <a:pt x="486" y="27"/>
                  </a:lnTo>
                  <a:lnTo>
                    <a:pt x="503" y="23"/>
                  </a:lnTo>
                  <a:lnTo>
                    <a:pt x="520" y="20"/>
                  </a:lnTo>
                  <a:lnTo>
                    <a:pt x="540" y="15"/>
                  </a:lnTo>
                  <a:lnTo>
                    <a:pt x="558" y="11"/>
                  </a:lnTo>
                  <a:lnTo>
                    <a:pt x="579" y="5"/>
                  </a:lnTo>
                  <a:lnTo>
                    <a:pt x="602" y="0"/>
                  </a:lnTo>
                  <a:lnTo>
                    <a:pt x="629" y="0"/>
                  </a:lnTo>
                  <a:lnTo>
                    <a:pt x="660" y="1"/>
                  </a:lnTo>
                  <a:lnTo>
                    <a:pt x="693" y="6"/>
                  </a:lnTo>
                  <a:lnTo>
                    <a:pt x="729" y="13"/>
                  </a:lnTo>
                  <a:lnTo>
                    <a:pt x="765" y="22"/>
                  </a:lnTo>
                  <a:lnTo>
                    <a:pt x="803" y="34"/>
                  </a:lnTo>
                  <a:lnTo>
                    <a:pt x="840" y="48"/>
                  </a:lnTo>
                  <a:lnTo>
                    <a:pt x="878" y="61"/>
                  </a:lnTo>
                  <a:lnTo>
                    <a:pt x="913" y="77"/>
                  </a:lnTo>
                  <a:lnTo>
                    <a:pt x="947" y="95"/>
                  </a:lnTo>
                  <a:lnTo>
                    <a:pt x="978" y="112"/>
                  </a:lnTo>
                  <a:lnTo>
                    <a:pt x="1005" y="130"/>
                  </a:lnTo>
                  <a:lnTo>
                    <a:pt x="1028" y="149"/>
                  </a:lnTo>
                  <a:lnTo>
                    <a:pt x="1047" y="168"/>
                  </a:lnTo>
                  <a:lnTo>
                    <a:pt x="1059" y="187"/>
                  </a:lnTo>
                  <a:lnTo>
                    <a:pt x="1067" y="210"/>
                  </a:lnTo>
                  <a:lnTo>
                    <a:pt x="1069" y="240"/>
                  </a:lnTo>
                  <a:lnTo>
                    <a:pt x="1066" y="276"/>
                  </a:lnTo>
                  <a:lnTo>
                    <a:pt x="1058" y="317"/>
                  </a:lnTo>
                  <a:lnTo>
                    <a:pt x="1047" y="362"/>
                  </a:lnTo>
                  <a:lnTo>
                    <a:pt x="1028" y="412"/>
                  </a:lnTo>
                  <a:lnTo>
                    <a:pt x="1005" y="462"/>
                  </a:lnTo>
                  <a:lnTo>
                    <a:pt x="978" y="515"/>
                  </a:lnTo>
                  <a:lnTo>
                    <a:pt x="944" y="568"/>
                  </a:lnTo>
                  <a:lnTo>
                    <a:pt x="907" y="622"/>
                  </a:lnTo>
                  <a:lnTo>
                    <a:pt x="862" y="673"/>
                  </a:lnTo>
                  <a:lnTo>
                    <a:pt x="814" y="723"/>
                  </a:lnTo>
                  <a:lnTo>
                    <a:pt x="760" y="769"/>
                  </a:lnTo>
                  <a:lnTo>
                    <a:pt x="702" y="811"/>
                  </a:lnTo>
                  <a:lnTo>
                    <a:pt x="637" y="848"/>
                  </a:lnTo>
                  <a:lnTo>
                    <a:pt x="567" y="879"/>
                  </a:lnTo>
                  <a:lnTo>
                    <a:pt x="566" y="879"/>
                  </a:lnTo>
                  <a:lnTo>
                    <a:pt x="562" y="880"/>
                  </a:lnTo>
                  <a:lnTo>
                    <a:pt x="556" y="881"/>
                  </a:lnTo>
                  <a:lnTo>
                    <a:pt x="547" y="883"/>
                  </a:lnTo>
                  <a:lnTo>
                    <a:pt x="537" y="884"/>
                  </a:lnTo>
                  <a:lnTo>
                    <a:pt x="525" y="885"/>
                  </a:lnTo>
                  <a:lnTo>
                    <a:pt x="510" y="885"/>
                  </a:lnTo>
                  <a:lnTo>
                    <a:pt x="494" y="884"/>
                  </a:lnTo>
                  <a:lnTo>
                    <a:pt x="476" y="883"/>
                  </a:lnTo>
                  <a:lnTo>
                    <a:pt x="455" y="880"/>
                  </a:lnTo>
                  <a:lnTo>
                    <a:pt x="433" y="876"/>
                  </a:lnTo>
                  <a:lnTo>
                    <a:pt x="410" y="870"/>
                  </a:lnTo>
                  <a:lnTo>
                    <a:pt x="385" y="862"/>
                  </a:lnTo>
                  <a:lnTo>
                    <a:pt x="359" y="853"/>
                  </a:lnTo>
                  <a:lnTo>
                    <a:pt x="331" y="841"/>
                  </a:lnTo>
                  <a:lnTo>
                    <a:pt x="302" y="826"/>
                  </a:lnTo>
                  <a:lnTo>
                    <a:pt x="274" y="810"/>
                  </a:lnTo>
                  <a:lnTo>
                    <a:pt x="245" y="794"/>
                  </a:lnTo>
                  <a:lnTo>
                    <a:pt x="219" y="778"/>
                  </a:lnTo>
                  <a:lnTo>
                    <a:pt x="196" y="762"/>
                  </a:lnTo>
                  <a:lnTo>
                    <a:pt x="173" y="743"/>
                  </a:lnTo>
                  <a:lnTo>
                    <a:pt x="153" y="726"/>
                  </a:lnTo>
                  <a:lnTo>
                    <a:pt x="134" y="708"/>
                  </a:lnTo>
                  <a:lnTo>
                    <a:pt x="118" y="688"/>
                  </a:lnTo>
                  <a:lnTo>
                    <a:pt x="104" y="668"/>
                  </a:lnTo>
                  <a:lnTo>
                    <a:pt x="91" y="647"/>
                  </a:lnTo>
                  <a:lnTo>
                    <a:pt x="82" y="626"/>
                  </a:lnTo>
                  <a:lnTo>
                    <a:pt x="76" y="603"/>
                  </a:lnTo>
                  <a:lnTo>
                    <a:pt x="70" y="579"/>
                  </a:lnTo>
                  <a:lnTo>
                    <a:pt x="69" y="554"/>
                  </a:lnTo>
                  <a:lnTo>
                    <a:pt x="70" y="528"/>
                  </a:lnTo>
                  <a:lnTo>
                    <a:pt x="74" y="501"/>
                  </a:lnTo>
                  <a:lnTo>
                    <a:pt x="77" y="451"/>
                  </a:lnTo>
                  <a:lnTo>
                    <a:pt x="65" y="408"/>
                  </a:lnTo>
                  <a:lnTo>
                    <a:pt x="47" y="368"/>
                  </a:lnTo>
                  <a:lnTo>
                    <a:pt x="25" y="330"/>
                  </a:lnTo>
                  <a:lnTo>
                    <a:pt x="8" y="287"/>
                  </a:lnTo>
                  <a:lnTo>
                    <a:pt x="0" y="240"/>
                  </a:lnTo>
                  <a:lnTo>
                    <a:pt x="7" y="182"/>
                  </a:lnTo>
                  <a:lnTo>
                    <a:pt x="34" y="113"/>
                  </a:lnTo>
                  <a:close/>
                </a:path>
              </a:pathLst>
            </a:custGeom>
            <a:solidFill>
              <a:srgbClr val="DBE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0" name="Freeform 17"/>
            <p:cNvSpPr/>
            <p:nvPr/>
          </p:nvSpPr>
          <p:spPr bwMode="auto">
            <a:xfrm>
              <a:off x="1440" y="2209"/>
              <a:ext cx="514" cy="427"/>
            </a:xfrm>
            <a:custGeom>
              <a:avLst/>
              <a:gdLst>
                <a:gd name="T0" fmla="*/ 1 w 1028"/>
                <a:gd name="T1" fmla="*/ 1 h 853"/>
                <a:gd name="T2" fmla="*/ 1 w 1028"/>
                <a:gd name="T3" fmla="*/ 1 h 853"/>
                <a:gd name="T4" fmla="*/ 1 w 1028"/>
                <a:gd name="T5" fmla="*/ 1 h 853"/>
                <a:gd name="T6" fmla="*/ 1 w 1028"/>
                <a:gd name="T7" fmla="*/ 1 h 853"/>
                <a:gd name="T8" fmla="*/ 1 w 1028"/>
                <a:gd name="T9" fmla="*/ 1 h 853"/>
                <a:gd name="T10" fmla="*/ 1 w 1028"/>
                <a:gd name="T11" fmla="*/ 1 h 853"/>
                <a:gd name="T12" fmla="*/ 1 w 1028"/>
                <a:gd name="T13" fmla="*/ 1 h 853"/>
                <a:gd name="T14" fmla="*/ 1 w 1028"/>
                <a:gd name="T15" fmla="*/ 1 h 853"/>
                <a:gd name="T16" fmla="*/ 1 w 1028"/>
                <a:gd name="T17" fmla="*/ 1 h 853"/>
                <a:gd name="T18" fmla="*/ 1 w 1028"/>
                <a:gd name="T19" fmla="*/ 1 h 853"/>
                <a:gd name="T20" fmla="*/ 1 w 1028"/>
                <a:gd name="T21" fmla="*/ 1 h 853"/>
                <a:gd name="T22" fmla="*/ 1 w 1028"/>
                <a:gd name="T23" fmla="*/ 1 h 853"/>
                <a:gd name="T24" fmla="*/ 1 w 1028"/>
                <a:gd name="T25" fmla="*/ 1 h 853"/>
                <a:gd name="T26" fmla="*/ 1 w 1028"/>
                <a:gd name="T27" fmla="*/ 1 h 853"/>
                <a:gd name="T28" fmla="*/ 1 w 1028"/>
                <a:gd name="T29" fmla="*/ 1 h 853"/>
                <a:gd name="T30" fmla="*/ 1 w 1028"/>
                <a:gd name="T31" fmla="*/ 1 h 853"/>
                <a:gd name="T32" fmla="*/ 1 w 1028"/>
                <a:gd name="T33" fmla="*/ 1 h 853"/>
                <a:gd name="T34" fmla="*/ 1 w 1028"/>
                <a:gd name="T35" fmla="*/ 1 h 853"/>
                <a:gd name="T36" fmla="*/ 1 w 1028"/>
                <a:gd name="T37" fmla="*/ 1 h 853"/>
                <a:gd name="T38" fmla="*/ 1 w 1028"/>
                <a:gd name="T39" fmla="*/ 1 h 853"/>
                <a:gd name="T40" fmla="*/ 1 w 1028"/>
                <a:gd name="T41" fmla="*/ 1 h 853"/>
                <a:gd name="T42" fmla="*/ 1 w 1028"/>
                <a:gd name="T43" fmla="*/ 1 h 853"/>
                <a:gd name="T44" fmla="*/ 1 w 1028"/>
                <a:gd name="T45" fmla="*/ 1 h 853"/>
                <a:gd name="T46" fmla="*/ 1 w 1028"/>
                <a:gd name="T47" fmla="*/ 1 h 853"/>
                <a:gd name="T48" fmla="*/ 1 w 1028"/>
                <a:gd name="T49" fmla="*/ 1 h 853"/>
                <a:gd name="T50" fmla="*/ 1 w 1028"/>
                <a:gd name="T51" fmla="*/ 1 h 853"/>
                <a:gd name="T52" fmla="*/ 1 w 1028"/>
                <a:gd name="T53" fmla="*/ 1 h 853"/>
                <a:gd name="T54" fmla="*/ 1 w 1028"/>
                <a:gd name="T55" fmla="*/ 1 h 853"/>
                <a:gd name="T56" fmla="*/ 1 w 1028"/>
                <a:gd name="T57" fmla="*/ 1 h 853"/>
                <a:gd name="T58" fmla="*/ 1 w 1028"/>
                <a:gd name="T59" fmla="*/ 1 h 853"/>
                <a:gd name="T60" fmla="*/ 1 w 1028"/>
                <a:gd name="T61" fmla="*/ 1 h 853"/>
                <a:gd name="T62" fmla="*/ 1 w 1028"/>
                <a:gd name="T63" fmla="*/ 1 h 853"/>
                <a:gd name="T64" fmla="*/ 1 w 1028"/>
                <a:gd name="T65" fmla="*/ 1 h 853"/>
                <a:gd name="T66" fmla="*/ 1 w 1028"/>
                <a:gd name="T67" fmla="*/ 1 h 853"/>
                <a:gd name="T68" fmla="*/ 1 w 1028"/>
                <a:gd name="T69" fmla="*/ 1 h 853"/>
                <a:gd name="T70" fmla="*/ 1 w 1028"/>
                <a:gd name="T71" fmla="*/ 1 h 853"/>
                <a:gd name="T72" fmla="*/ 1 w 1028"/>
                <a:gd name="T73" fmla="*/ 1 h 853"/>
                <a:gd name="T74" fmla="*/ 1 w 1028"/>
                <a:gd name="T75" fmla="*/ 1 h 853"/>
                <a:gd name="T76" fmla="*/ 1 w 1028"/>
                <a:gd name="T77" fmla="*/ 1 h 853"/>
                <a:gd name="T78" fmla="*/ 1 w 1028"/>
                <a:gd name="T79" fmla="*/ 1 h 853"/>
                <a:gd name="T80" fmla="*/ 1 w 1028"/>
                <a:gd name="T81" fmla="*/ 1 h 853"/>
                <a:gd name="T82" fmla="*/ 1 w 1028"/>
                <a:gd name="T83" fmla="*/ 1 h 853"/>
                <a:gd name="T84" fmla="*/ 1 w 1028"/>
                <a:gd name="T85" fmla="*/ 1 h 853"/>
                <a:gd name="T86" fmla="*/ 1 w 1028"/>
                <a:gd name="T87" fmla="*/ 1 h 853"/>
                <a:gd name="T88" fmla="*/ 1 w 1028"/>
                <a:gd name="T89" fmla="*/ 1 h 853"/>
                <a:gd name="T90" fmla="*/ 1 w 1028"/>
                <a:gd name="T91" fmla="*/ 1 h 853"/>
                <a:gd name="T92" fmla="*/ 1 w 1028"/>
                <a:gd name="T93" fmla="*/ 1 h 853"/>
                <a:gd name="T94" fmla="*/ 1 w 1028"/>
                <a:gd name="T95" fmla="*/ 1 h 853"/>
                <a:gd name="T96" fmla="*/ 1 w 1028"/>
                <a:gd name="T97" fmla="*/ 1 h 853"/>
                <a:gd name="T98" fmla="*/ 1 w 1028"/>
                <a:gd name="T99" fmla="*/ 1 h 853"/>
                <a:gd name="T100" fmla="*/ 1 w 1028"/>
                <a:gd name="T101" fmla="*/ 1 h 853"/>
                <a:gd name="T102" fmla="*/ 1 w 1028"/>
                <a:gd name="T103" fmla="*/ 1 h 8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28"/>
                <a:gd name="T157" fmla="*/ 0 h 853"/>
                <a:gd name="T158" fmla="*/ 1028 w 1028"/>
                <a:gd name="T159" fmla="*/ 853 h 8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28" h="853">
                  <a:moveTo>
                    <a:pt x="32" y="110"/>
                  </a:moveTo>
                  <a:lnTo>
                    <a:pt x="33" y="109"/>
                  </a:lnTo>
                  <a:lnTo>
                    <a:pt x="35" y="106"/>
                  </a:lnTo>
                  <a:lnTo>
                    <a:pt x="38" y="101"/>
                  </a:lnTo>
                  <a:lnTo>
                    <a:pt x="44" y="94"/>
                  </a:lnTo>
                  <a:lnTo>
                    <a:pt x="50" y="86"/>
                  </a:lnTo>
                  <a:lnTo>
                    <a:pt x="58" y="78"/>
                  </a:lnTo>
                  <a:lnTo>
                    <a:pt x="68" y="69"/>
                  </a:lnTo>
                  <a:lnTo>
                    <a:pt x="80" y="60"/>
                  </a:lnTo>
                  <a:lnTo>
                    <a:pt x="94" y="50"/>
                  </a:lnTo>
                  <a:lnTo>
                    <a:pt x="110" y="42"/>
                  </a:lnTo>
                  <a:lnTo>
                    <a:pt x="128" y="35"/>
                  </a:lnTo>
                  <a:lnTo>
                    <a:pt x="147" y="30"/>
                  </a:lnTo>
                  <a:lnTo>
                    <a:pt x="171" y="25"/>
                  </a:lnTo>
                  <a:lnTo>
                    <a:pt x="195" y="22"/>
                  </a:lnTo>
                  <a:lnTo>
                    <a:pt x="221" y="22"/>
                  </a:lnTo>
                  <a:lnTo>
                    <a:pt x="251" y="24"/>
                  </a:lnTo>
                  <a:lnTo>
                    <a:pt x="277" y="27"/>
                  </a:lnTo>
                  <a:lnTo>
                    <a:pt x="302" y="30"/>
                  </a:lnTo>
                  <a:lnTo>
                    <a:pt x="324" y="32"/>
                  </a:lnTo>
                  <a:lnTo>
                    <a:pt x="344" y="33"/>
                  </a:lnTo>
                  <a:lnTo>
                    <a:pt x="364" y="33"/>
                  </a:lnTo>
                  <a:lnTo>
                    <a:pt x="383" y="34"/>
                  </a:lnTo>
                  <a:lnTo>
                    <a:pt x="400" y="33"/>
                  </a:lnTo>
                  <a:lnTo>
                    <a:pt x="417" y="32"/>
                  </a:lnTo>
                  <a:lnTo>
                    <a:pt x="434" y="31"/>
                  </a:lnTo>
                  <a:lnTo>
                    <a:pt x="451" y="29"/>
                  </a:lnTo>
                  <a:lnTo>
                    <a:pt x="466" y="26"/>
                  </a:lnTo>
                  <a:lnTo>
                    <a:pt x="483" y="23"/>
                  </a:lnTo>
                  <a:lnTo>
                    <a:pt x="500" y="19"/>
                  </a:lnTo>
                  <a:lnTo>
                    <a:pt x="518" y="15"/>
                  </a:lnTo>
                  <a:lnTo>
                    <a:pt x="536" y="10"/>
                  </a:lnTo>
                  <a:lnTo>
                    <a:pt x="556" y="4"/>
                  </a:lnTo>
                  <a:lnTo>
                    <a:pt x="578" y="1"/>
                  </a:lnTo>
                  <a:lnTo>
                    <a:pt x="605" y="0"/>
                  </a:lnTo>
                  <a:lnTo>
                    <a:pt x="633" y="1"/>
                  </a:lnTo>
                  <a:lnTo>
                    <a:pt x="666" y="5"/>
                  </a:lnTo>
                  <a:lnTo>
                    <a:pt x="700" y="12"/>
                  </a:lnTo>
                  <a:lnTo>
                    <a:pt x="736" y="22"/>
                  </a:lnTo>
                  <a:lnTo>
                    <a:pt x="772" y="33"/>
                  </a:lnTo>
                  <a:lnTo>
                    <a:pt x="808" y="46"/>
                  </a:lnTo>
                  <a:lnTo>
                    <a:pt x="843" y="60"/>
                  </a:lnTo>
                  <a:lnTo>
                    <a:pt x="877" y="75"/>
                  </a:lnTo>
                  <a:lnTo>
                    <a:pt x="910" y="91"/>
                  </a:lnTo>
                  <a:lnTo>
                    <a:pt x="939" y="108"/>
                  </a:lnTo>
                  <a:lnTo>
                    <a:pt x="965" y="126"/>
                  </a:lnTo>
                  <a:lnTo>
                    <a:pt x="987" y="145"/>
                  </a:lnTo>
                  <a:lnTo>
                    <a:pt x="1004" y="162"/>
                  </a:lnTo>
                  <a:lnTo>
                    <a:pt x="1017" y="181"/>
                  </a:lnTo>
                  <a:lnTo>
                    <a:pt x="1025" y="202"/>
                  </a:lnTo>
                  <a:lnTo>
                    <a:pt x="1028" y="231"/>
                  </a:lnTo>
                  <a:lnTo>
                    <a:pt x="1025" y="266"/>
                  </a:lnTo>
                  <a:lnTo>
                    <a:pt x="1017" y="305"/>
                  </a:lnTo>
                  <a:lnTo>
                    <a:pt x="1005" y="349"/>
                  </a:lnTo>
                  <a:lnTo>
                    <a:pt x="989" y="396"/>
                  </a:lnTo>
                  <a:lnTo>
                    <a:pt x="967" y="446"/>
                  </a:lnTo>
                  <a:lnTo>
                    <a:pt x="939" y="496"/>
                  </a:lnTo>
                  <a:lnTo>
                    <a:pt x="908" y="548"/>
                  </a:lnTo>
                  <a:lnTo>
                    <a:pt x="871" y="600"/>
                  </a:lnTo>
                  <a:lnTo>
                    <a:pt x="829" y="649"/>
                  </a:lnTo>
                  <a:lnTo>
                    <a:pt x="783" y="697"/>
                  </a:lnTo>
                  <a:lnTo>
                    <a:pt x="731" y="742"/>
                  </a:lnTo>
                  <a:lnTo>
                    <a:pt x="674" y="782"/>
                  </a:lnTo>
                  <a:lnTo>
                    <a:pt x="611" y="818"/>
                  </a:lnTo>
                  <a:lnTo>
                    <a:pt x="544" y="848"/>
                  </a:lnTo>
                  <a:lnTo>
                    <a:pt x="543" y="848"/>
                  </a:lnTo>
                  <a:lnTo>
                    <a:pt x="539" y="849"/>
                  </a:lnTo>
                  <a:lnTo>
                    <a:pt x="534" y="850"/>
                  </a:lnTo>
                  <a:lnTo>
                    <a:pt x="526" y="851"/>
                  </a:lnTo>
                  <a:lnTo>
                    <a:pt x="515" y="852"/>
                  </a:lnTo>
                  <a:lnTo>
                    <a:pt x="504" y="853"/>
                  </a:lnTo>
                  <a:lnTo>
                    <a:pt x="490" y="853"/>
                  </a:lnTo>
                  <a:lnTo>
                    <a:pt x="474" y="852"/>
                  </a:lnTo>
                  <a:lnTo>
                    <a:pt x="457" y="851"/>
                  </a:lnTo>
                  <a:lnTo>
                    <a:pt x="438" y="849"/>
                  </a:lnTo>
                  <a:lnTo>
                    <a:pt x="417" y="844"/>
                  </a:lnTo>
                  <a:lnTo>
                    <a:pt x="395" y="838"/>
                  </a:lnTo>
                  <a:lnTo>
                    <a:pt x="370" y="831"/>
                  </a:lnTo>
                  <a:lnTo>
                    <a:pt x="346" y="822"/>
                  </a:lnTo>
                  <a:lnTo>
                    <a:pt x="318" y="811"/>
                  </a:lnTo>
                  <a:lnTo>
                    <a:pt x="291" y="797"/>
                  </a:lnTo>
                  <a:lnTo>
                    <a:pt x="263" y="782"/>
                  </a:lnTo>
                  <a:lnTo>
                    <a:pt x="237" y="766"/>
                  </a:lnTo>
                  <a:lnTo>
                    <a:pt x="212" y="750"/>
                  </a:lnTo>
                  <a:lnTo>
                    <a:pt x="189" y="733"/>
                  </a:lnTo>
                  <a:lnTo>
                    <a:pt x="167" y="717"/>
                  </a:lnTo>
                  <a:lnTo>
                    <a:pt x="147" y="700"/>
                  </a:lnTo>
                  <a:lnTo>
                    <a:pt x="129" y="682"/>
                  </a:lnTo>
                  <a:lnTo>
                    <a:pt x="114" y="663"/>
                  </a:lnTo>
                  <a:lnTo>
                    <a:pt x="99" y="644"/>
                  </a:lnTo>
                  <a:lnTo>
                    <a:pt x="88" y="624"/>
                  </a:lnTo>
                  <a:lnTo>
                    <a:pt x="79" y="602"/>
                  </a:lnTo>
                  <a:lnTo>
                    <a:pt x="72" y="581"/>
                  </a:lnTo>
                  <a:lnTo>
                    <a:pt x="67" y="558"/>
                  </a:lnTo>
                  <a:lnTo>
                    <a:pt x="66" y="534"/>
                  </a:lnTo>
                  <a:lnTo>
                    <a:pt x="67" y="510"/>
                  </a:lnTo>
                  <a:lnTo>
                    <a:pt x="71" y="484"/>
                  </a:lnTo>
                  <a:lnTo>
                    <a:pt x="73" y="435"/>
                  </a:lnTo>
                  <a:lnTo>
                    <a:pt x="63" y="394"/>
                  </a:lnTo>
                  <a:lnTo>
                    <a:pt x="45" y="356"/>
                  </a:lnTo>
                  <a:lnTo>
                    <a:pt x="24" y="318"/>
                  </a:lnTo>
                  <a:lnTo>
                    <a:pt x="7" y="277"/>
                  </a:lnTo>
                  <a:lnTo>
                    <a:pt x="0" y="232"/>
                  </a:lnTo>
                  <a:lnTo>
                    <a:pt x="6" y="177"/>
                  </a:lnTo>
                  <a:lnTo>
                    <a:pt x="32" y="110"/>
                  </a:lnTo>
                  <a:close/>
                </a:path>
              </a:pathLst>
            </a:custGeom>
            <a:solidFill>
              <a:srgbClr val="D1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1" name="Freeform 18"/>
            <p:cNvSpPr/>
            <p:nvPr/>
          </p:nvSpPr>
          <p:spPr bwMode="auto">
            <a:xfrm>
              <a:off x="1449" y="2219"/>
              <a:ext cx="494" cy="411"/>
            </a:xfrm>
            <a:custGeom>
              <a:avLst/>
              <a:gdLst>
                <a:gd name="T0" fmla="*/ 1 w 986"/>
                <a:gd name="T1" fmla="*/ 1 h 822"/>
                <a:gd name="T2" fmla="*/ 1 w 986"/>
                <a:gd name="T3" fmla="*/ 1 h 822"/>
                <a:gd name="T4" fmla="*/ 1 w 986"/>
                <a:gd name="T5" fmla="*/ 1 h 822"/>
                <a:gd name="T6" fmla="*/ 1 w 986"/>
                <a:gd name="T7" fmla="*/ 1 h 822"/>
                <a:gd name="T8" fmla="*/ 1 w 986"/>
                <a:gd name="T9" fmla="*/ 1 h 822"/>
                <a:gd name="T10" fmla="*/ 1 w 986"/>
                <a:gd name="T11" fmla="*/ 1 h 822"/>
                <a:gd name="T12" fmla="*/ 1 w 986"/>
                <a:gd name="T13" fmla="*/ 1 h 822"/>
                <a:gd name="T14" fmla="*/ 1 w 986"/>
                <a:gd name="T15" fmla="*/ 1 h 822"/>
                <a:gd name="T16" fmla="*/ 1 w 986"/>
                <a:gd name="T17" fmla="*/ 1 h 822"/>
                <a:gd name="T18" fmla="*/ 1 w 986"/>
                <a:gd name="T19" fmla="*/ 1 h 822"/>
                <a:gd name="T20" fmla="*/ 1 w 986"/>
                <a:gd name="T21" fmla="*/ 1 h 822"/>
                <a:gd name="T22" fmla="*/ 1 w 986"/>
                <a:gd name="T23" fmla="*/ 1 h 822"/>
                <a:gd name="T24" fmla="*/ 1 w 986"/>
                <a:gd name="T25" fmla="*/ 1 h 822"/>
                <a:gd name="T26" fmla="*/ 1 w 986"/>
                <a:gd name="T27" fmla="*/ 1 h 822"/>
                <a:gd name="T28" fmla="*/ 1 w 986"/>
                <a:gd name="T29" fmla="*/ 1 h 822"/>
                <a:gd name="T30" fmla="*/ 1 w 986"/>
                <a:gd name="T31" fmla="*/ 1 h 822"/>
                <a:gd name="T32" fmla="*/ 1 w 986"/>
                <a:gd name="T33" fmla="*/ 0 h 822"/>
                <a:gd name="T34" fmla="*/ 1 w 986"/>
                <a:gd name="T35" fmla="*/ 1 h 822"/>
                <a:gd name="T36" fmla="*/ 1 w 986"/>
                <a:gd name="T37" fmla="*/ 1 h 822"/>
                <a:gd name="T38" fmla="*/ 1 w 986"/>
                <a:gd name="T39" fmla="*/ 1 h 822"/>
                <a:gd name="T40" fmla="*/ 1 w 986"/>
                <a:gd name="T41" fmla="*/ 1 h 822"/>
                <a:gd name="T42" fmla="*/ 1 w 986"/>
                <a:gd name="T43" fmla="*/ 1 h 822"/>
                <a:gd name="T44" fmla="*/ 1 w 986"/>
                <a:gd name="T45" fmla="*/ 1 h 822"/>
                <a:gd name="T46" fmla="*/ 1 w 986"/>
                <a:gd name="T47" fmla="*/ 1 h 822"/>
                <a:gd name="T48" fmla="*/ 1 w 986"/>
                <a:gd name="T49" fmla="*/ 1 h 822"/>
                <a:gd name="T50" fmla="*/ 1 w 986"/>
                <a:gd name="T51" fmla="*/ 1 h 822"/>
                <a:gd name="T52" fmla="*/ 1 w 986"/>
                <a:gd name="T53" fmla="*/ 1 h 822"/>
                <a:gd name="T54" fmla="*/ 1 w 986"/>
                <a:gd name="T55" fmla="*/ 1 h 822"/>
                <a:gd name="T56" fmla="*/ 1 w 986"/>
                <a:gd name="T57" fmla="*/ 1 h 822"/>
                <a:gd name="T58" fmla="*/ 1 w 986"/>
                <a:gd name="T59" fmla="*/ 1 h 822"/>
                <a:gd name="T60" fmla="*/ 1 w 986"/>
                <a:gd name="T61" fmla="*/ 1 h 822"/>
                <a:gd name="T62" fmla="*/ 1 w 986"/>
                <a:gd name="T63" fmla="*/ 1 h 822"/>
                <a:gd name="T64" fmla="*/ 1 w 986"/>
                <a:gd name="T65" fmla="*/ 1 h 822"/>
                <a:gd name="T66" fmla="*/ 1 w 986"/>
                <a:gd name="T67" fmla="*/ 1 h 822"/>
                <a:gd name="T68" fmla="*/ 1 w 986"/>
                <a:gd name="T69" fmla="*/ 1 h 822"/>
                <a:gd name="T70" fmla="*/ 1 w 986"/>
                <a:gd name="T71" fmla="*/ 1 h 822"/>
                <a:gd name="T72" fmla="*/ 1 w 986"/>
                <a:gd name="T73" fmla="*/ 1 h 822"/>
                <a:gd name="T74" fmla="*/ 1 w 986"/>
                <a:gd name="T75" fmla="*/ 1 h 822"/>
                <a:gd name="T76" fmla="*/ 1 w 986"/>
                <a:gd name="T77" fmla="*/ 1 h 822"/>
                <a:gd name="T78" fmla="*/ 1 w 986"/>
                <a:gd name="T79" fmla="*/ 1 h 822"/>
                <a:gd name="T80" fmla="*/ 1 w 986"/>
                <a:gd name="T81" fmla="*/ 1 h 822"/>
                <a:gd name="T82" fmla="*/ 1 w 986"/>
                <a:gd name="T83" fmla="*/ 1 h 822"/>
                <a:gd name="T84" fmla="*/ 1 w 986"/>
                <a:gd name="T85" fmla="*/ 1 h 822"/>
                <a:gd name="T86" fmla="*/ 1 w 986"/>
                <a:gd name="T87" fmla="*/ 1 h 822"/>
                <a:gd name="T88" fmla="*/ 1 w 986"/>
                <a:gd name="T89" fmla="*/ 1 h 822"/>
                <a:gd name="T90" fmla="*/ 1 w 986"/>
                <a:gd name="T91" fmla="*/ 1 h 822"/>
                <a:gd name="T92" fmla="*/ 1 w 986"/>
                <a:gd name="T93" fmla="*/ 1 h 822"/>
                <a:gd name="T94" fmla="*/ 1 w 986"/>
                <a:gd name="T95" fmla="*/ 1 h 822"/>
                <a:gd name="T96" fmla="*/ 1 w 986"/>
                <a:gd name="T97" fmla="*/ 1 h 822"/>
                <a:gd name="T98" fmla="*/ 1 w 986"/>
                <a:gd name="T99" fmla="*/ 1 h 822"/>
                <a:gd name="T100" fmla="*/ 1 w 986"/>
                <a:gd name="T101" fmla="*/ 1 h 822"/>
                <a:gd name="T102" fmla="*/ 1 w 986"/>
                <a:gd name="T103" fmla="*/ 1 h 8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6"/>
                <a:gd name="T157" fmla="*/ 0 h 822"/>
                <a:gd name="T158" fmla="*/ 986 w 986"/>
                <a:gd name="T159" fmla="*/ 822 h 82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6" h="822">
                  <a:moveTo>
                    <a:pt x="31" y="106"/>
                  </a:moveTo>
                  <a:lnTo>
                    <a:pt x="32" y="105"/>
                  </a:lnTo>
                  <a:lnTo>
                    <a:pt x="33" y="102"/>
                  </a:lnTo>
                  <a:lnTo>
                    <a:pt x="37" y="97"/>
                  </a:lnTo>
                  <a:lnTo>
                    <a:pt x="41" y="90"/>
                  </a:lnTo>
                  <a:lnTo>
                    <a:pt x="48" y="83"/>
                  </a:lnTo>
                  <a:lnTo>
                    <a:pt x="57" y="75"/>
                  </a:lnTo>
                  <a:lnTo>
                    <a:pt x="66" y="67"/>
                  </a:lnTo>
                  <a:lnTo>
                    <a:pt x="77" y="58"/>
                  </a:lnTo>
                  <a:lnTo>
                    <a:pt x="90" y="50"/>
                  </a:lnTo>
                  <a:lnTo>
                    <a:pt x="106" y="42"/>
                  </a:lnTo>
                  <a:lnTo>
                    <a:pt x="124" y="35"/>
                  </a:lnTo>
                  <a:lnTo>
                    <a:pt x="142" y="28"/>
                  </a:lnTo>
                  <a:lnTo>
                    <a:pt x="164" y="25"/>
                  </a:lnTo>
                  <a:lnTo>
                    <a:pt x="188" y="21"/>
                  </a:lnTo>
                  <a:lnTo>
                    <a:pt x="214" y="21"/>
                  </a:lnTo>
                  <a:lnTo>
                    <a:pt x="242" y="23"/>
                  </a:lnTo>
                  <a:lnTo>
                    <a:pt x="267" y="27"/>
                  </a:lnTo>
                  <a:lnTo>
                    <a:pt x="290" y="29"/>
                  </a:lnTo>
                  <a:lnTo>
                    <a:pt x="312" y="30"/>
                  </a:lnTo>
                  <a:lnTo>
                    <a:pt x="332" y="31"/>
                  </a:lnTo>
                  <a:lnTo>
                    <a:pt x="351" y="33"/>
                  </a:lnTo>
                  <a:lnTo>
                    <a:pt x="368" y="33"/>
                  </a:lnTo>
                  <a:lnTo>
                    <a:pt x="385" y="33"/>
                  </a:lnTo>
                  <a:lnTo>
                    <a:pt x="402" y="31"/>
                  </a:lnTo>
                  <a:lnTo>
                    <a:pt x="417" y="30"/>
                  </a:lnTo>
                  <a:lnTo>
                    <a:pt x="433" y="28"/>
                  </a:lnTo>
                  <a:lnTo>
                    <a:pt x="448" y="26"/>
                  </a:lnTo>
                  <a:lnTo>
                    <a:pt x="465" y="22"/>
                  </a:lnTo>
                  <a:lnTo>
                    <a:pt x="481" y="19"/>
                  </a:lnTo>
                  <a:lnTo>
                    <a:pt x="497" y="14"/>
                  </a:lnTo>
                  <a:lnTo>
                    <a:pt x="516" y="10"/>
                  </a:lnTo>
                  <a:lnTo>
                    <a:pt x="534" y="5"/>
                  </a:lnTo>
                  <a:lnTo>
                    <a:pt x="554" y="0"/>
                  </a:lnTo>
                  <a:lnTo>
                    <a:pt x="580" y="0"/>
                  </a:lnTo>
                  <a:lnTo>
                    <a:pt x="609" y="1"/>
                  </a:lnTo>
                  <a:lnTo>
                    <a:pt x="640" y="6"/>
                  </a:lnTo>
                  <a:lnTo>
                    <a:pt x="672" y="12"/>
                  </a:lnTo>
                  <a:lnTo>
                    <a:pt x="706" y="21"/>
                  </a:lnTo>
                  <a:lnTo>
                    <a:pt x="741" y="31"/>
                  </a:lnTo>
                  <a:lnTo>
                    <a:pt x="776" y="44"/>
                  </a:lnTo>
                  <a:lnTo>
                    <a:pt x="810" y="58"/>
                  </a:lnTo>
                  <a:lnTo>
                    <a:pt x="842" y="72"/>
                  </a:lnTo>
                  <a:lnTo>
                    <a:pt x="873" y="88"/>
                  </a:lnTo>
                  <a:lnTo>
                    <a:pt x="902" y="105"/>
                  </a:lnTo>
                  <a:lnTo>
                    <a:pt x="927" y="121"/>
                  </a:lnTo>
                  <a:lnTo>
                    <a:pt x="949" y="140"/>
                  </a:lnTo>
                  <a:lnTo>
                    <a:pt x="965" y="157"/>
                  </a:lnTo>
                  <a:lnTo>
                    <a:pt x="977" y="174"/>
                  </a:lnTo>
                  <a:lnTo>
                    <a:pt x="984" y="195"/>
                  </a:lnTo>
                  <a:lnTo>
                    <a:pt x="986" y="223"/>
                  </a:lnTo>
                  <a:lnTo>
                    <a:pt x="984" y="256"/>
                  </a:lnTo>
                  <a:lnTo>
                    <a:pt x="977" y="294"/>
                  </a:lnTo>
                  <a:lnTo>
                    <a:pt x="965" y="337"/>
                  </a:lnTo>
                  <a:lnTo>
                    <a:pt x="949" y="382"/>
                  </a:lnTo>
                  <a:lnTo>
                    <a:pt x="928" y="430"/>
                  </a:lnTo>
                  <a:lnTo>
                    <a:pt x="902" y="478"/>
                  </a:lnTo>
                  <a:lnTo>
                    <a:pt x="872" y="528"/>
                  </a:lnTo>
                  <a:lnTo>
                    <a:pt x="837" y="577"/>
                  </a:lnTo>
                  <a:lnTo>
                    <a:pt x="797" y="626"/>
                  </a:lnTo>
                  <a:lnTo>
                    <a:pt x="752" y="671"/>
                  </a:lnTo>
                  <a:lnTo>
                    <a:pt x="702" y="714"/>
                  </a:lnTo>
                  <a:lnTo>
                    <a:pt x="648" y="752"/>
                  </a:lnTo>
                  <a:lnTo>
                    <a:pt x="588" y="787"/>
                  </a:lnTo>
                  <a:lnTo>
                    <a:pt x="523" y="816"/>
                  </a:lnTo>
                  <a:lnTo>
                    <a:pt x="522" y="816"/>
                  </a:lnTo>
                  <a:lnTo>
                    <a:pt x="519" y="817"/>
                  </a:lnTo>
                  <a:lnTo>
                    <a:pt x="513" y="818"/>
                  </a:lnTo>
                  <a:lnTo>
                    <a:pt x="507" y="819"/>
                  </a:lnTo>
                  <a:lnTo>
                    <a:pt x="496" y="820"/>
                  </a:lnTo>
                  <a:lnTo>
                    <a:pt x="484" y="820"/>
                  </a:lnTo>
                  <a:lnTo>
                    <a:pt x="472" y="822"/>
                  </a:lnTo>
                  <a:lnTo>
                    <a:pt x="456" y="820"/>
                  </a:lnTo>
                  <a:lnTo>
                    <a:pt x="439" y="819"/>
                  </a:lnTo>
                  <a:lnTo>
                    <a:pt x="421" y="817"/>
                  </a:lnTo>
                  <a:lnTo>
                    <a:pt x="402" y="812"/>
                  </a:lnTo>
                  <a:lnTo>
                    <a:pt x="379" y="808"/>
                  </a:lnTo>
                  <a:lnTo>
                    <a:pt x="356" y="801"/>
                  </a:lnTo>
                  <a:lnTo>
                    <a:pt x="333" y="792"/>
                  </a:lnTo>
                  <a:lnTo>
                    <a:pt x="307" y="781"/>
                  </a:lnTo>
                  <a:lnTo>
                    <a:pt x="280" y="767"/>
                  </a:lnTo>
                  <a:lnTo>
                    <a:pt x="252" y="752"/>
                  </a:lnTo>
                  <a:lnTo>
                    <a:pt x="228" y="738"/>
                  </a:lnTo>
                  <a:lnTo>
                    <a:pt x="203" y="723"/>
                  </a:lnTo>
                  <a:lnTo>
                    <a:pt x="181" y="706"/>
                  </a:lnTo>
                  <a:lnTo>
                    <a:pt x="160" y="690"/>
                  </a:lnTo>
                  <a:lnTo>
                    <a:pt x="141" y="673"/>
                  </a:lnTo>
                  <a:lnTo>
                    <a:pt x="124" y="656"/>
                  </a:lnTo>
                  <a:lnTo>
                    <a:pt x="109" y="638"/>
                  </a:lnTo>
                  <a:lnTo>
                    <a:pt x="96" y="620"/>
                  </a:lnTo>
                  <a:lnTo>
                    <a:pt x="85" y="600"/>
                  </a:lnTo>
                  <a:lnTo>
                    <a:pt x="76" y="580"/>
                  </a:lnTo>
                  <a:lnTo>
                    <a:pt x="70" y="559"/>
                  </a:lnTo>
                  <a:lnTo>
                    <a:pt x="66" y="537"/>
                  </a:lnTo>
                  <a:lnTo>
                    <a:pt x="63" y="514"/>
                  </a:lnTo>
                  <a:lnTo>
                    <a:pt x="64" y="491"/>
                  </a:lnTo>
                  <a:lnTo>
                    <a:pt x="68" y="466"/>
                  </a:lnTo>
                  <a:lnTo>
                    <a:pt x="71" y="418"/>
                  </a:lnTo>
                  <a:lnTo>
                    <a:pt x="61" y="379"/>
                  </a:lnTo>
                  <a:lnTo>
                    <a:pt x="44" y="342"/>
                  </a:lnTo>
                  <a:lnTo>
                    <a:pt x="24" y="307"/>
                  </a:lnTo>
                  <a:lnTo>
                    <a:pt x="7" y="268"/>
                  </a:lnTo>
                  <a:lnTo>
                    <a:pt x="0" y="224"/>
                  </a:lnTo>
                  <a:lnTo>
                    <a:pt x="6" y="171"/>
                  </a:lnTo>
                  <a:lnTo>
                    <a:pt x="31" y="106"/>
                  </a:lnTo>
                  <a:close/>
                </a:path>
              </a:pathLst>
            </a:custGeom>
            <a:solidFill>
              <a:srgbClr val="C4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2" name="Freeform 19"/>
            <p:cNvSpPr/>
            <p:nvPr/>
          </p:nvSpPr>
          <p:spPr bwMode="auto">
            <a:xfrm>
              <a:off x="1459" y="2228"/>
              <a:ext cx="473" cy="395"/>
            </a:xfrm>
            <a:custGeom>
              <a:avLst/>
              <a:gdLst>
                <a:gd name="T0" fmla="*/ 1 w 945"/>
                <a:gd name="T1" fmla="*/ 1 h 789"/>
                <a:gd name="T2" fmla="*/ 1 w 945"/>
                <a:gd name="T3" fmla="*/ 1 h 789"/>
                <a:gd name="T4" fmla="*/ 1 w 945"/>
                <a:gd name="T5" fmla="*/ 1 h 789"/>
                <a:gd name="T6" fmla="*/ 1 w 945"/>
                <a:gd name="T7" fmla="*/ 1 h 789"/>
                <a:gd name="T8" fmla="*/ 1 w 945"/>
                <a:gd name="T9" fmla="*/ 1 h 789"/>
                <a:gd name="T10" fmla="*/ 1 w 945"/>
                <a:gd name="T11" fmla="*/ 1 h 789"/>
                <a:gd name="T12" fmla="*/ 1 w 945"/>
                <a:gd name="T13" fmla="*/ 1 h 789"/>
                <a:gd name="T14" fmla="*/ 1 w 945"/>
                <a:gd name="T15" fmla="*/ 1 h 789"/>
                <a:gd name="T16" fmla="*/ 1 w 945"/>
                <a:gd name="T17" fmla="*/ 1 h 789"/>
                <a:gd name="T18" fmla="*/ 1 w 945"/>
                <a:gd name="T19" fmla="*/ 1 h 789"/>
                <a:gd name="T20" fmla="*/ 1 w 945"/>
                <a:gd name="T21" fmla="*/ 1 h 789"/>
                <a:gd name="T22" fmla="*/ 1 w 945"/>
                <a:gd name="T23" fmla="*/ 1 h 789"/>
                <a:gd name="T24" fmla="*/ 1 w 945"/>
                <a:gd name="T25" fmla="*/ 1 h 789"/>
                <a:gd name="T26" fmla="*/ 1 w 945"/>
                <a:gd name="T27" fmla="*/ 1 h 789"/>
                <a:gd name="T28" fmla="*/ 1 w 945"/>
                <a:gd name="T29" fmla="*/ 1 h 789"/>
                <a:gd name="T30" fmla="*/ 1 w 945"/>
                <a:gd name="T31" fmla="*/ 1 h 789"/>
                <a:gd name="T32" fmla="*/ 1 w 945"/>
                <a:gd name="T33" fmla="*/ 1 h 789"/>
                <a:gd name="T34" fmla="*/ 1 w 945"/>
                <a:gd name="T35" fmla="*/ 1 h 789"/>
                <a:gd name="T36" fmla="*/ 1 w 945"/>
                <a:gd name="T37" fmla="*/ 1 h 789"/>
                <a:gd name="T38" fmla="*/ 1 w 945"/>
                <a:gd name="T39" fmla="*/ 1 h 789"/>
                <a:gd name="T40" fmla="*/ 1 w 945"/>
                <a:gd name="T41" fmla="*/ 1 h 789"/>
                <a:gd name="T42" fmla="*/ 1 w 945"/>
                <a:gd name="T43" fmla="*/ 1 h 789"/>
                <a:gd name="T44" fmla="*/ 1 w 945"/>
                <a:gd name="T45" fmla="*/ 1 h 789"/>
                <a:gd name="T46" fmla="*/ 1 w 945"/>
                <a:gd name="T47" fmla="*/ 1 h 789"/>
                <a:gd name="T48" fmla="*/ 1 w 945"/>
                <a:gd name="T49" fmla="*/ 1 h 789"/>
                <a:gd name="T50" fmla="*/ 1 w 945"/>
                <a:gd name="T51" fmla="*/ 1 h 789"/>
                <a:gd name="T52" fmla="*/ 1 w 945"/>
                <a:gd name="T53" fmla="*/ 1 h 789"/>
                <a:gd name="T54" fmla="*/ 1 w 945"/>
                <a:gd name="T55" fmla="*/ 1 h 789"/>
                <a:gd name="T56" fmla="*/ 1 w 945"/>
                <a:gd name="T57" fmla="*/ 1 h 789"/>
                <a:gd name="T58" fmla="*/ 1 w 945"/>
                <a:gd name="T59" fmla="*/ 1 h 789"/>
                <a:gd name="T60" fmla="*/ 1 w 945"/>
                <a:gd name="T61" fmla="*/ 1 h 789"/>
                <a:gd name="T62" fmla="*/ 1 w 945"/>
                <a:gd name="T63" fmla="*/ 1 h 789"/>
                <a:gd name="T64" fmla="*/ 1 w 945"/>
                <a:gd name="T65" fmla="*/ 1 h 789"/>
                <a:gd name="T66" fmla="*/ 1 w 945"/>
                <a:gd name="T67" fmla="*/ 1 h 789"/>
                <a:gd name="T68" fmla="*/ 1 w 945"/>
                <a:gd name="T69" fmla="*/ 1 h 789"/>
                <a:gd name="T70" fmla="*/ 1 w 945"/>
                <a:gd name="T71" fmla="*/ 1 h 789"/>
                <a:gd name="T72" fmla="*/ 1 w 945"/>
                <a:gd name="T73" fmla="*/ 1 h 789"/>
                <a:gd name="T74" fmla="*/ 1 w 945"/>
                <a:gd name="T75" fmla="*/ 1 h 789"/>
                <a:gd name="T76" fmla="*/ 1 w 945"/>
                <a:gd name="T77" fmla="*/ 1 h 789"/>
                <a:gd name="T78" fmla="*/ 1 w 945"/>
                <a:gd name="T79" fmla="*/ 1 h 789"/>
                <a:gd name="T80" fmla="*/ 1 w 945"/>
                <a:gd name="T81" fmla="*/ 1 h 789"/>
                <a:gd name="T82" fmla="*/ 1 w 945"/>
                <a:gd name="T83" fmla="*/ 1 h 789"/>
                <a:gd name="T84" fmla="*/ 1 w 945"/>
                <a:gd name="T85" fmla="*/ 1 h 789"/>
                <a:gd name="T86" fmla="*/ 1 w 945"/>
                <a:gd name="T87" fmla="*/ 1 h 789"/>
                <a:gd name="T88" fmla="*/ 1 w 945"/>
                <a:gd name="T89" fmla="*/ 1 h 789"/>
                <a:gd name="T90" fmla="*/ 1 w 945"/>
                <a:gd name="T91" fmla="*/ 1 h 789"/>
                <a:gd name="T92" fmla="*/ 1 w 945"/>
                <a:gd name="T93" fmla="*/ 1 h 789"/>
                <a:gd name="T94" fmla="*/ 1 w 945"/>
                <a:gd name="T95" fmla="*/ 1 h 78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45"/>
                <a:gd name="T145" fmla="*/ 0 h 789"/>
                <a:gd name="T146" fmla="*/ 945 w 945"/>
                <a:gd name="T147" fmla="*/ 789 h 78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45" h="789">
                  <a:moveTo>
                    <a:pt x="29" y="102"/>
                  </a:moveTo>
                  <a:lnTo>
                    <a:pt x="31" y="98"/>
                  </a:lnTo>
                  <a:lnTo>
                    <a:pt x="39" y="87"/>
                  </a:lnTo>
                  <a:lnTo>
                    <a:pt x="53" y="72"/>
                  </a:lnTo>
                  <a:lnTo>
                    <a:pt x="74" y="56"/>
                  </a:lnTo>
                  <a:lnTo>
                    <a:pt x="101" y="40"/>
                  </a:lnTo>
                  <a:lnTo>
                    <a:pt x="136" y="27"/>
                  </a:lnTo>
                  <a:lnTo>
                    <a:pt x="179" y="22"/>
                  </a:lnTo>
                  <a:lnTo>
                    <a:pt x="231" y="24"/>
                  </a:lnTo>
                  <a:lnTo>
                    <a:pt x="255" y="26"/>
                  </a:lnTo>
                  <a:lnTo>
                    <a:pt x="278" y="29"/>
                  </a:lnTo>
                  <a:lnTo>
                    <a:pt x="298" y="31"/>
                  </a:lnTo>
                  <a:lnTo>
                    <a:pt x="318" y="32"/>
                  </a:lnTo>
                  <a:lnTo>
                    <a:pt x="335" y="32"/>
                  </a:lnTo>
                  <a:lnTo>
                    <a:pt x="353" y="32"/>
                  </a:lnTo>
                  <a:lnTo>
                    <a:pt x="368" y="32"/>
                  </a:lnTo>
                  <a:lnTo>
                    <a:pt x="384" y="31"/>
                  </a:lnTo>
                  <a:lnTo>
                    <a:pt x="399" y="30"/>
                  </a:lnTo>
                  <a:lnTo>
                    <a:pt x="414" y="27"/>
                  </a:lnTo>
                  <a:lnTo>
                    <a:pt x="429" y="25"/>
                  </a:lnTo>
                  <a:lnTo>
                    <a:pt x="445" y="22"/>
                  </a:lnTo>
                  <a:lnTo>
                    <a:pt x="460" y="18"/>
                  </a:lnTo>
                  <a:lnTo>
                    <a:pt x="476" y="14"/>
                  </a:lnTo>
                  <a:lnTo>
                    <a:pt x="493" y="9"/>
                  </a:lnTo>
                  <a:lnTo>
                    <a:pt x="511" y="4"/>
                  </a:lnTo>
                  <a:lnTo>
                    <a:pt x="532" y="1"/>
                  </a:lnTo>
                  <a:lnTo>
                    <a:pt x="555" y="0"/>
                  </a:lnTo>
                  <a:lnTo>
                    <a:pt x="582" y="2"/>
                  </a:lnTo>
                  <a:lnTo>
                    <a:pt x="612" y="6"/>
                  </a:lnTo>
                  <a:lnTo>
                    <a:pt x="644" y="12"/>
                  </a:lnTo>
                  <a:lnTo>
                    <a:pt x="677" y="20"/>
                  </a:lnTo>
                  <a:lnTo>
                    <a:pt x="709" y="31"/>
                  </a:lnTo>
                  <a:lnTo>
                    <a:pt x="743" y="42"/>
                  </a:lnTo>
                  <a:lnTo>
                    <a:pt x="775" y="56"/>
                  </a:lnTo>
                  <a:lnTo>
                    <a:pt x="806" y="70"/>
                  </a:lnTo>
                  <a:lnTo>
                    <a:pt x="836" y="85"/>
                  </a:lnTo>
                  <a:lnTo>
                    <a:pt x="863" y="101"/>
                  </a:lnTo>
                  <a:lnTo>
                    <a:pt x="888" y="117"/>
                  </a:lnTo>
                  <a:lnTo>
                    <a:pt x="909" y="135"/>
                  </a:lnTo>
                  <a:lnTo>
                    <a:pt x="924" y="151"/>
                  </a:lnTo>
                  <a:lnTo>
                    <a:pt x="936" y="168"/>
                  </a:lnTo>
                  <a:lnTo>
                    <a:pt x="943" y="188"/>
                  </a:lnTo>
                  <a:lnTo>
                    <a:pt x="945" y="214"/>
                  </a:lnTo>
                  <a:lnTo>
                    <a:pt x="943" y="246"/>
                  </a:lnTo>
                  <a:lnTo>
                    <a:pt x="936" y="283"/>
                  </a:lnTo>
                  <a:lnTo>
                    <a:pt x="924" y="323"/>
                  </a:lnTo>
                  <a:lnTo>
                    <a:pt x="909" y="367"/>
                  </a:lnTo>
                  <a:lnTo>
                    <a:pt x="889" y="413"/>
                  </a:lnTo>
                  <a:lnTo>
                    <a:pt x="865" y="460"/>
                  </a:lnTo>
                  <a:lnTo>
                    <a:pt x="835" y="508"/>
                  </a:lnTo>
                  <a:lnTo>
                    <a:pt x="801" y="555"/>
                  </a:lnTo>
                  <a:lnTo>
                    <a:pt x="762" y="601"/>
                  </a:lnTo>
                  <a:lnTo>
                    <a:pt x="720" y="646"/>
                  </a:lnTo>
                  <a:lnTo>
                    <a:pt x="672" y="686"/>
                  </a:lnTo>
                  <a:lnTo>
                    <a:pt x="620" y="724"/>
                  </a:lnTo>
                  <a:lnTo>
                    <a:pt x="563" y="757"/>
                  </a:lnTo>
                  <a:lnTo>
                    <a:pt x="500" y="784"/>
                  </a:lnTo>
                  <a:lnTo>
                    <a:pt x="499" y="784"/>
                  </a:lnTo>
                  <a:lnTo>
                    <a:pt x="497" y="785"/>
                  </a:lnTo>
                  <a:lnTo>
                    <a:pt x="491" y="786"/>
                  </a:lnTo>
                  <a:lnTo>
                    <a:pt x="484" y="788"/>
                  </a:lnTo>
                  <a:lnTo>
                    <a:pt x="475" y="789"/>
                  </a:lnTo>
                  <a:lnTo>
                    <a:pt x="464" y="789"/>
                  </a:lnTo>
                  <a:lnTo>
                    <a:pt x="451" y="789"/>
                  </a:lnTo>
                  <a:lnTo>
                    <a:pt x="437" y="789"/>
                  </a:lnTo>
                  <a:lnTo>
                    <a:pt x="420" y="788"/>
                  </a:lnTo>
                  <a:lnTo>
                    <a:pt x="402" y="785"/>
                  </a:lnTo>
                  <a:lnTo>
                    <a:pt x="384" y="782"/>
                  </a:lnTo>
                  <a:lnTo>
                    <a:pt x="363" y="776"/>
                  </a:lnTo>
                  <a:lnTo>
                    <a:pt x="341" y="769"/>
                  </a:lnTo>
                  <a:lnTo>
                    <a:pt x="318" y="761"/>
                  </a:lnTo>
                  <a:lnTo>
                    <a:pt x="293" y="751"/>
                  </a:lnTo>
                  <a:lnTo>
                    <a:pt x="267" y="738"/>
                  </a:lnTo>
                  <a:lnTo>
                    <a:pt x="241" y="724"/>
                  </a:lnTo>
                  <a:lnTo>
                    <a:pt x="217" y="709"/>
                  </a:lnTo>
                  <a:lnTo>
                    <a:pt x="195" y="694"/>
                  </a:lnTo>
                  <a:lnTo>
                    <a:pt x="173" y="679"/>
                  </a:lnTo>
                  <a:lnTo>
                    <a:pt x="153" y="664"/>
                  </a:lnTo>
                  <a:lnTo>
                    <a:pt x="135" y="648"/>
                  </a:lnTo>
                  <a:lnTo>
                    <a:pt x="118" y="631"/>
                  </a:lnTo>
                  <a:lnTo>
                    <a:pt x="104" y="614"/>
                  </a:lnTo>
                  <a:lnTo>
                    <a:pt x="91" y="596"/>
                  </a:lnTo>
                  <a:lnTo>
                    <a:pt x="80" y="578"/>
                  </a:lnTo>
                  <a:lnTo>
                    <a:pt x="73" y="558"/>
                  </a:lnTo>
                  <a:lnTo>
                    <a:pt x="66" y="538"/>
                  </a:lnTo>
                  <a:lnTo>
                    <a:pt x="62" y="517"/>
                  </a:lnTo>
                  <a:lnTo>
                    <a:pt x="61" y="495"/>
                  </a:lnTo>
                  <a:lnTo>
                    <a:pt x="61" y="472"/>
                  </a:lnTo>
                  <a:lnTo>
                    <a:pt x="65" y="448"/>
                  </a:lnTo>
                  <a:lnTo>
                    <a:pt x="68" y="403"/>
                  </a:lnTo>
                  <a:lnTo>
                    <a:pt x="57" y="365"/>
                  </a:lnTo>
                  <a:lnTo>
                    <a:pt x="40" y="329"/>
                  </a:lnTo>
                  <a:lnTo>
                    <a:pt x="22" y="295"/>
                  </a:lnTo>
                  <a:lnTo>
                    <a:pt x="7" y="258"/>
                  </a:lnTo>
                  <a:lnTo>
                    <a:pt x="0" y="215"/>
                  </a:lnTo>
                  <a:lnTo>
                    <a:pt x="5" y="164"/>
                  </a:lnTo>
                  <a:lnTo>
                    <a:pt x="29" y="102"/>
                  </a:lnTo>
                  <a:close/>
                </a:path>
              </a:pathLst>
            </a:custGeom>
            <a:solidFill>
              <a:srgbClr val="BAD3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3" name="Freeform 20"/>
            <p:cNvSpPr/>
            <p:nvPr/>
          </p:nvSpPr>
          <p:spPr bwMode="auto">
            <a:xfrm>
              <a:off x="1468" y="2238"/>
              <a:ext cx="452" cy="379"/>
            </a:xfrm>
            <a:custGeom>
              <a:avLst/>
              <a:gdLst>
                <a:gd name="T0" fmla="*/ 1 w 904"/>
                <a:gd name="T1" fmla="*/ 1 h 757"/>
                <a:gd name="T2" fmla="*/ 1 w 904"/>
                <a:gd name="T3" fmla="*/ 1 h 757"/>
                <a:gd name="T4" fmla="*/ 1 w 904"/>
                <a:gd name="T5" fmla="*/ 1 h 757"/>
                <a:gd name="T6" fmla="*/ 1 w 904"/>
                <a:gd name="T7" fmla="*/ 1 h 757"/>
                <a:gd name="T8" fmla="*/ 1 w 904"/>
                <a:gd name="T9" fmla="*/ 1 h 757"/>
                <a:gd name="T10" fmla="*/ 1 w 904"/>
                <a:gd name="T11" fmla="*/ 1 h 757"/>
                <a:gd name="T12" fmla="*/ 1 w 904"/>
                <a:gd name="T13" fmla="*/ 1 h 757"/>
                <a:gd name="T14" fmla="*/ 1 w 904"/>
                <a:gd name="T15" fmla="*/ 1 h 757"/>
                <a:gd name="T16" fmla="*/ 1 w 904"/>
                <a:gd name="T17" fmla="*/ 1 h 757"/>
                <a:gd name="T18" fmla="*/ 1 w 904"/>
                <a:gd name="T19" fmla="*/ 1 h 757"/>
                <a:gd name="T20" fmla="*/ 1 w 904"/>
                <a:gd name="T21" fmla="*/ 1 h 757"/>
                <a:gd name="T22" fmla="*/ 1 w 904"/>
                <a:gd name="T23" fmla="*/ 1 h 757"/>
                <a:gd name="T24" fmla="*/ 1 w 904"/>
                <a:gd name="T25" fmla="*/ 1 h 757"/>
                <a:gd name="T26" fmla="*/ 1 w 904"/>
                <a:gd name="T27" fmla="*/ 1 h 757"/>
                <a:gd name="T28" fmla="*/ 1 w 904"/>
                <a:gd name="T29" fmla="*/ 1 h 757"/>
                <a:gd name="T30" fmla="*/ 1 w 904"/>
                <a:gd name="T31" fmla="*/ 1 h 757"/>
                <a:gd name="T32" fmla="*/ 1 w 904"/>
                <a:gd name="T33" fmla="*/ 1 h 757"/>
                <a:gd name="T34" fmla="*/ 1 w 904"/>
                <a:gd name="T35" fmla="*/ 1 h 757"/>
                <a:gd name="T36" fmla="*/ 1 w 904"/>
                <a:gd name="T37" fmla="*/ 1 h 757"/>
                <a:gd name="T38" fmla="*/ 1 w 904"/>
                <a:gd name="T39" fmla="*/ 1 h 757"/>
                <a:gd name="T40" fmla="*/ 1 w 904"/>
                <a:gd name="T41" fmla="*/ 1 h 757"/>
                <a:gd name="T42" fmla="*/ 1 w 904"/>
                <a:gd name="T43" fmla="*/ 1 h 757"/>
                <a:gd name="T44" fmla="*/ 1 w 904"/>
                <a:gd name="T45" fmla="*/ 1 h 757"/>
                <a:gd name="T46" fmla="*/ 1 w 904"/>
                <a:gd name="T47" fmla="*/ 1 h 757"/>
                <a:gd name="T48" fmla="*/ 1 w 904"/>
                <a:gd name="T49" fmla="*/ 1 h 757"/>
                <a:gd name="T50" fmla="*/ 1 w 904"/>
                <a:gd name="T51" fmla="*/ 1 h 757"/>
                <a:gd name="T52" fmla="*/ 1 w 904"/>
                <a:gd name="T53" fmla="*/ 1 h 757"/>
                <a:gd name="T54" fmla="*/ 1 w 904"/>
                <a:gd name="T55" fmla="*/ 1 h 757"/>
                <a:gd name="T56" fmla="*/ 1 w 904"/>
                <a:gd name="T57" fmla="*/ 1 h 757"/>
                <a:gd name="T58" fmla="*/ 1 w 904"/>
                <a:gd name="T59" fmla="*/ 1 h 757"/>
                <a:gd name="T60" fmla="*/ 1 w 904"/>
                <a:gd name="T61" fmla="*/ 1 h 757"/>
                <a:gd name="T62" fmla="*/ 1 w 904"/>
                <a:gd name="T63" fmla="*/ 1 h 757"/>
                <a:gd name="T64" fmla="*/ 1 w 904"/>
                <a:gd name="T65" fmla="*/ 1 h 757"/>
                <a:gd name="T66" fmla="*/ 1 w 904"/>
                <a:gd name="T67" fmla="*/ 1 h 757"/>
                <a:gd name="T68" fmla="*/ 1 w 904"/>
                <a:gd name="T69" fmla="*/ 1 h 757"/>
                <a:gd name="T70" fmla="*/ 1 w 904"/>
                <a:gd name="T71" fmla="*/ 1 h 757"/>
                <a:gd name="T72" fmla="*/ 1 w 904"/>
                <a:gd name="T73" fmla="*/ 1 h 757"/>
                <a:gd name="T74" fmla="*/ 1 w 904"/>
                <a:gd name="T75" fmla="*/ 1 h 757"/>
                <a:gd name="T76" fmla="*/ 1 w 904"/>
                <a:gd name="T77" fmla="*/ 1 h 757"/>
                <a:gd name="T78" fmla="*/ 1 w 904"/>
                <a:gd name="T79" fmla="*/ 1 h 757"/>
                <a:gd name="T80" fmla="*/ 1 w 904"/>
                <a:gd name="T81" fmla="*/ 1 h 757"/>
                <a:gd name="T82" fmla="*/ 1 w 904"/>
                <a:gd name="T83" fmla="*/ 1 h 757"/>
                <a:gd name="T84" fmla="*/ 1 w 904"/>
                <a:gd name="T85" fmla="*/ 1 h 757"/>
                <a:gd name="T86" fmla="*/ 1 w 904"/>
                <a:gd name="T87" fmla="*/ 1 h 757"/>
                <a:gd name="T88" fmla="*/ 1 w 904"/>
                <a:gd name="T89" fmla="*/ 1 h 757"/>
                <a:gd name="T90" fmla="*/ 1 w 904"/>
                <a:gd name="T91" fmla="*/ 1 h 757"/>
                <a:gd name="T92" fmla="*/ 1 w 904"/>
                <a:gd name="T93" fmla="*/ 1 h 757"/>
                <a:gd name="T94" fmla="*/ 1 w 904"/>
                <a:gd name="T95" fmla="*/ 1 h 7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04"/>
                <a:gd name="T145" fmla="*/ 0 h 757"/>
                <a:gd name="T146" fmla="*/ 904 w 904"/>
                <a:gd name="T147" fmla="*/ 757 h 7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04" h="757">
                  <a:moveTo>
                    <a:pt x="29" y="99"/>
                  </a:moveTo>
                  <a:lnTo>
                    <a:pt x="31" y="96"/>
                  </a:lnTo>
                  <a:lnTo>
                    <a:pt x="39" y="84"/>
                  </a:lnTo>
                  <a:lnTo>
                    <a:pt x="52" y="71"/>
                  </a:lnTo>
                  <a:lnTo>
                    <a:pt x="72" y="54"/>
                  </a:lnTo>
                  <a:lnTo>
                    <a:pt x="97" y="39"/>
                  </a:lnTo>
                  <a:lnTo>
                    <a:pt x="131" y="28"/>
                  </a:lnTo>
                  <a:lnTo>
                    <a:pt x="173" y="21"/>
                  </a:lnTo>
                  <a:lnTo>
                    <a:pt x="222" y="23"/>
                  </a:lnTo>
                  <a:lnTo>
                    <a:pt x="245" y="26"/>
                  </a:lnTo>
                  <a:lnTo>
                    <a:pt x="266" y="28"/>
                  </a:lnTo>
                  <a:lnTo>
                    <a:pt x="285" y="30"/>
                  </a:lnTo>
                  <a:lnTo>
                    <a:pt x="304" y="31"/>
                  </a:lnTo>
                  <a:lnTo>
                    <a:pt x="322" y="31"/>
                  </a:lnTo>
                  <a:lnTo>
                    <a:pt x="337" y="31"/>
                  </a:lnTo>
                  <a:lnTo>
                    <a:pt x="353" y="31"/>
                  </a:lnTo>
                  <a:lnTo>
                    <a:pt x="368" y="30"/>
                  </a:lnTo>
                  <a:lnTo>
                    <a:pt x="383" y="29"/>
                  </a:lnTo>
                  <a:lnTo>
                    <a:pt x="397" y="27"/>
                  </a:lnTo>
                  <a:lnTo>
                    <a:pt x="411" y="25"/>
                  </a:lnTo>
                  <a:lnTo>
                    <a:pt x="425" y="22"/>
                  </a:lnTo>
                  <a:lnTo>
                    <a:pt x="441" y="19"/>
                  </a:lnTo>
                  <a:lnTo>
                    <a:pt x="455" y="14"/>
                  </a:lnTo>
                  <a:lnTo>
                    <a:pt x="472" y="10"/>
                  </a:lnTo>
                  <a:lnTo>
                    <a:pt x="489" y="5"/>
                  </a:lnTo>
                  <a:lnTo>
                    <a:pt x="508" y="1"/>
                  </a:lnTo>
                  <a:lnTo>
                    <a:pt x="532" y="0"/>
                  </a:lnTo>
                  <a:lnTo>
                    <a:pt x="558" y="3"/>
                  </a:lnTo>
                  <a:lnTo>
                    <a:pt x="586" y="6"/>
                  </a:lnTo>
                  <a:lnTo>
                    <a:pt x="616" y="12"/>
                  </a:lnTo>
                  <a:lnTo>
                    <a:pt x="647" y="20"/>
                  </a:lnTo>
                  <a:lnTo>
                    <a:pt x="680" y="30"/>
                  </a:lnTo>
                  <a:lnTo>
                    <a:pt x="711" y="42"/>
                  </a:lnTo>
                  <a:lnTo>
                    <a:pt x="742" y="54"/>
                  </a:lnTo>
                  <a:lnTo>
                    <a:pt x="772" y="67"/>
                  </a:lnTo>
                  <a:lnTo>
                    <a:pt x="800" y="82"/>
                  </a:lnTo>
                  <a:lnTo>
                    <a:pt x="826" y="97"/>
                  </a:lnTo>
                  <a:lnTo>
                    <a:pt x="849" y="113"/>
                  </a:lnTo>
                  <a:lnTo>
                    <a:pt x="869" y="129"/>
                  </a:lnTo>
                  <a:lnTo>
                    <a:pt x="884" y="145"/>
                  </a:lnTo>
                  <a:lnTo>
                    <a:pt x="895" y="162"/>
                  </a:lnTo>
                  <a:lnTo>
                    <a:pt x="901" y="181"/>
                  </a:lnTo>
                  <a:lnTo>
                    <a:pt x="904" y="207"/>
                  </a:lnTo>
                  <a:lnTo>
                    <a:pt x="901" y="236"/>
                  </a:lnTo>
                  <a:lnTo>
                    <a:pt x="895" y="272"/>
                  </a:lnTo>
                  <a:lnTo>
                    <a:pt x="884" y="311"/>
                  </a:lnTo>
                  <a:lnTo>
                    <a:pt x="870" y="353"/>
                  </a:lnTo>
                  <a:lnTo>
                    <a:pt x="851" y="397"/>
                  </a:lnTo>
                  <a:lnTo>
                    <a:pt x="827" y="441"/>
                  </a:lnTo>
                  <a:lnTo>
                    <a:pt x="799" y="488"/>
                  </a:lnTo>
                  <a:lnTo>
                    <a:pt x="766" y="532"/>
                  </a:lnTo>
                  <a:lnTo>
                    <a:pt x="730" y="577"/>
                  </a:lnTo>
                  <a:lnTo>
                    <a:pt x="689" y="619"/>
                  </a:lnTo>
                  <a:lnTo>
                    <a:pt x="643" y="659"/>
                  </a:lnTo>
                  <a:lnTo>
                    <a:pt x="594" y="695"/>
                  </a:lnTo>
                  <a:lnTo>
                    <a:pt x="540" y="726"/>
                  </a:lnTo>
                  <a:lnTo>
                    <a:pt x="480" y="752"/>
                  </a:lnTo>
                  <a:lnTo>
                    <a:pt x="479" y="752"/>
                  </a:lnTo>
                  <a:lnTo>
                    <a:pt x="476" y="754"/>
                  </a:lnTo>
                  <a:lnTo>
                    <a:pt x="471" y="755"/>
                  </a:lnTo>
                  <a:lnTo>
                    <a:pt x="464" y="756"/>
                  </a:lnTo>
                  <a:lnTo>
                    <a:pt x="455" y="757"/>
                  </a:lnTo>
                  <a:lnTo>
                    <a:pt x="445" y="757"/>
                  </a:lnTo>
                  <a:lnTo>
                    <a:pt x="432" y="757"/>
                  </a:lnTo>
                  <a:lnTo>
                    <a:pt x="419" y="757"/>
                  </a:lnTo>
                  <a:lnTo>
                    <a:pt x="403" y="756"/>
                  </a:lnTo>
                  <a:lnTo>
                    <a:pt x="387" y="754"/>
                  </a:lnTo>
                  <a:lnTo>
                    <a:pt x="368" y="750"/>
                  </a:lnTo>
                  <a:lnTo>
                    <a:pt x="348" y="746"/>
                  </a:lnTo>
                  <a:lnTo>
                    <a:pt x="327" y="739"/>
                  </a:lnTo>
                  <a:lnTo>
                    <a:pt x="305" y="731"/>
                  </a:lnTo>
                  <a:lnTo>
                    <a:pt x="282" y="720"/>
                  </a:lnTo>
                  <a:lnTo>
                    <a:pt x="257" y="708"/>
                  </a:lnTo>
                  <a:lnTo>
                    <a:pt x="232" y="694"/>
                  </a:lnTo>
                  <a:lnTo>
                    <a:pt x="209" y="680"/>
                  </a:lnTo>
                  <a:lnTo>
                    <a:pt x="187" y="666"/>
                  </a:lnTo>
                  <a:lnTo>
                    <a:pt x="166" y="652"/>
                  </a:lnTo>
                  <a:lnTo>
                    <a:pt x="148" y="637"/>
                  </a:lnTo>
                  <a:lnTo>
                    <a:pt x="130" y="621"/>
                  </a:lnTo>
                  <a:lnTo>
                    <a:pt x="114" y="605"/>
                  </a:lnTo>
                  <a:lnTo>
                    <a:pt x="100" y="589"/>
                  </a:lnTo>
                  <a:lnTo>
                    <a:pt x="88" y="572"/>
                  </a:lnTo>
                  <a:lnTo>
                    <a:pt x="78" y="554"/>
                  </a:lnTo>
                  <a:lnTo>
                    <a:pt x="70" y="536"/>
                  </a:lnTo>
                  <a:lnTo>
                    <a:pt x="65" y="516"/>
                  </a:lnTo>
                  <a:lnTo>
                    <a:pt x="61" y="496"/>
                  </a:lnTo>
                  <a:lnTo>
                    <a:pt x="60" y="475"/>
                  </a:lnTo>
                  <a:lnTo>
                    <a:pt x="60" y="453"/>
                  </a:lnTo>
                  <a:lnTo>
                    <a:pt x="64" y="430"/>
                  </a:lnTo>
                  <a:lnTo>
                    <a:pt x="66" y="387"/>
                  </a:lnTo>
                  <a:lnTo>
                    <a:pt x="56" y="350"/>
                  </a:lnTo>
                  <a:lnTo>
                    <a:pt x="40" y="317"/>
                  </a:lnTo>
                  <a:lnTo>
                    <a:pt x="22" y="284"/>
                  </a:lnTo>
                  <a:lnTo>
                    <a:pt x="8" y="248"/>
                  </a:lnTo>
                  <a:lnTo>
                    <a:pt x="0" y="207"/>
                  </a:lnTo>
                  <a:lnTo>
                    <a:pt x="5" y="158"/>
                  </a:lnTo>
                  <a:lnTo>
                    <a:pt x="29" y="99"/>
                  </a:lnTo>
                  <a:close/>
                </a:path>
              </a:pathLst>
            </a:custGeom>
            <a:solidFill>
              <a:srgbClr val="ADCC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4" name="Freeform 21"/>
            <p:cNvSpPr/>
            <p:nvPr/>
          </p:nvSpPr>
          <p:spPr bwMode="auto">
            <a:xfrm>
              <a:off x="899" y="2163"/>
              <a:ext cx="147" cy="188"/>
            </a:xfrm>
            <a:custGeom>
              <a:avLst/>
              <a:gdLst>
                <a:gd name="T0" fmla="*/ 1 w 294"/>
                <a:gd name="T1" fmla="*/ 0 h 377"/>
                <a:gd name="T2" fmla="*/ 1 w 294"/>
                <a:gd name="T3" fmla="*/ 0 h 377"/>
                <a:gd name="T4" fmla="*/ 1 w 294"/>
                <a:gd name="T5" fmla="*/ 0 h 377"/>
                <a:gd name="T6" fmla="*/ 1 w 294"/>
                <a:gd name="T7" fmla="*/ 0 h 377"/>
                <a:gd name="T8" fmla="*/ 1 w 294"/>
                <a:gd name="T9" fmla="*/ 0 h 377"/>
                <a:gd name="T10" fmla="*/ 1 w 294"/>
                <a:gd name="T11" fmla="*/ 0 h 377"/>
                <a:gd name="T12" fmla="*/ 1 w 294"/>
                <a:gd name="T13" fmla="*/ 0 h 377"/>
                <a:gd name="T14" fmla="*/ 1 w 294"/>
                <a:gd name="T15" fmla="*/ 0 h 377"/>
                <a:gd name="T16" fmla="*/ 1 w 294"/>
                <a:gd name="T17" fmla="*/ 0 h 377"/>
                <a:gd name="T18" fmla="*/ 1 w 294"/>
                <a:gd name="T19" fmla="*/ 0 h 377"/>
                <a:gd name="T20" fmla="*/ 1 w 294"/>
                <a:gd name="T21" fmla="*/ 0 h 377"/>
                <a:gd name="T22" fmla="*/ 1 w 294"/>
                <a:gd name="T23" fmla="*/ 0 h 377"/>
                <a:gd name="T24" fmla="*/ 1 w 294"/>
                <a:gd name="T25" fmla="*/ 0 h 377"/>
                <a:gd name="T26" fmla="*/ 1 w 294"/>
                <a:gd name="T27" fmla="*/ 0 h 377"/>
                <a:gd name="T28" fmla="*/ 1 w 294"/>
                <a:gd name="T29" fmla="*/ 0 h 377"/>
                <a:gd name="T30" fmla="*/ 1 w 294"/>
                <a:gd name="T31" fmla="*/ 0 h 377"/>
                <a:gd name="T32" fmla="*/ 1 w 294"/>
                <a:gd name="T33" fmla="*/ 0 h 377"/>
                <a:gd name="T34" fmla="*/ 1 w 294"/>
                <a:gd name="T35" fmla="*/ 0 h 377"/>
                <a:gd name="T36" fmla="*/ 1 w 294"/>
                <a:gd name="T37" fmla="*/ 0 h 377"/>
                <a:gd name="T38" fmla="*/ 1 w 294"/>
                <a:gd name="T39" fmla="*/ 0 h 377"/>
                <a:gd name="T40" fmla="*/ 1 w 294"/>
                <a:gd name="T41" fmla="*/ 0 h 377"/>
                <a:gd name="T42" fmla="*/ 1 w 294"/>
                <a:gd name="T43" fmla="*/ 0 h 377"/>
                <a:gd name="T44" fmla="*/ 0 w 294"/>
                <a:gd name="T45" fmla="*/ 0 h 377"/>
                <a:gd name="T46" fmla="*/ 0 w 294"/>
                <a:gd name="T47" fmla="*/ 0 h 377"/>
                <a:gd name="T48" fmla="*/ 1 w 294"/>
                <a:gd name="T49" fmla="*/ 0 h 377"/>
                <a:gd name="T50" fmla="*/ 1 w 294"/>
                <a:gd name="T51" fmla="*/ 0 h 377"/>
                <a:gd name="T52" fmla="*/ 1 w 294"/>
                <a:gd name="T53" fmla="*/ 0 h 377"/>
                <a:gd name="T54" fmla="*/ 1 w 294"/>
                <a:gd name="T55" fmla="*/ 0 h 377"/>
                <a:gd name="T56" fmla="*/ 1 w 294"/>
                <a:gd name="T57" fmla="*/ 0 h 377"/>
                <a:gd name="T58" fmla="*/ 1 w 294"/>
                <a:gd name="T59" fmla="*/ 0 h 377"/>
                <a:gd name="T60" fmla="*/ 1 w 294"/>
                <a:gd name="T61" fmla="*/ 0 h 377"/>
                <a:gd name="T62" fmla="*/ 1 w 294"/>
                <a:gd name="T63" fmla="*/ 0 h 377"/>
                <a:gd name="T64" fmla="*/ 1 w 294"/>
                <a:gd name="T65" fmla="*/ 0 h 377"/>
                <a:gd name="T66" fmla="*/ 1 w 294"/>
                <a:gd name="T67" fmla="*/ 0 h 377"/>
                <a:gd name="T68" fmla="*/ 1 w 294"/>
                <a:gd name="T69" fmla="*/ 0 h 377"/>
                <a:gd name="T70" fmla="*/ 1 w 294"/>
                <a:gd name="T71" fmla="*/ 0 h 377"/>
                <a:gd name="T72" fmla="*/ 1 w 294"/>
                <a:gd name="T73" fmla="*/ 0 h 377"/>
                <a:gd name="T74" fmla="*/ 1 w 294"/>
                <a:gd name="T75" fmla="*/ 0 h 377"/>
                <a:gd name="T76" fmla="*/ 1 w 294"/>
                <a:gd name="T77" fmla="*/ 0 h 377"/>
                <a:gd name="T78" fmla="*/ 1 w 294"/>
                <a:gd name="T79" fmla="*/ 0 h 377"/>
                <a:gd name="T80" fmla="*/ 1 w 294"/>
                <a:gd name="T81" fmla="*/ 0 h 377"/>
                <a:gd name="T82" fmla="*/ 1 w 294"/>
                <a:gd name="T83" fmla="*/ 0 h 377"/>
                <a:gd name="T84" fmla="*/ 1 w 294"/>
                <a:gd name="T85" fmla="*/ 0 h 377"/>
                <a:gd name="T86" fmla="*/ 1 w 294"/>
                <a:gd name="T87" fmla="*/ 0 h 377"/>
                <a:gd name="T88" fmla="*/ 1 w 294"/>
                <a:gd name="T89" fmla="*/ 0 h 377"/>
                <a:gd name="T90" fmla="*/ 1 w 294"/>
                <a:gd name="T91" fmla="*/ 0 h 377"/>
                <a:gd name="T92" fmla="*/ 1 w 294"/>
                <a:gd name="T93" fmla="*/ 0 h 377"/>
                <a:gd name="T94" fmla="*/ 1 w 294"/>
                <a:gd name="T95" fmla="*/ 0 h 377"/>
                <a:gd name="T96" fmla="*/ 1 w 294"/>
                <a:gd name="T97" fmla="*/ 0 h 37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4"/>
                <a:gd name="T148" fmla="*/ 0 h 377"/>
                <a:gd name="T149" fmla="*/ 294 w 294"/>
                <a:gd name="T150" fmla="*/ 377 h 37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4" h="377">
                  <a:moveTo>
                    <a:pt x="288" y="271"/>
                  </a:moveTo>
                  <a:lnTo>
                    <a:pt x="287" y="267"/>
                  </a:lnTo>
                  <a:lnTo>
                    <a:pt x="281" y="255"/>
                  </a:lnTo>
                  <a:lnTo>
                    <a:pt x="272" y="237"/>
                  </a:lnTo>
                  <a:lnTo>
                    <a:pt x="263" y="215"/>
                  </a:lnTo>
                  <a:lnTo>
                    <a:pt x="252" y="189"/>
                  </a:lnTo>
                  <a:lnTo>
                    <a:pt x="239" y="164"/>
                  </a:lnTo>
                  <a:lnTo>
                    <a:pt x="224" y="140"/>
                  </a:lnTo>
                  <a:lnTo>
                    <a:pt x="211" y="117"/>
                  </a:lnTo>
                  <a:lnTo>
                    <a:pt x="202" y="106"/>
                  </a:lnTo>
                  <a:lnTo>
                    <a:pt x="191" y="94"/>
                  </a:lnTo>
                  <a:lnTo>
                    <a:pt x="175" y="82"/>
                  </a:lnTo>
                  <a:lnTo>
                    <a:pt x="158" y="70"/>
                  </a:lnTo>
                  <a:lnTo>
                    <a:pt x="139" y="58"/>
                  </a:lnTo>
                  <a:lnTo>
                    <a:pt x="119" y="45"/>
                  </a:lnTo>
                  <a:lnTo>
                    <a:pt x="99" y="35"/>
                  </a:lnTo>
                  <a:lnTo>
                    <a:pt x="79" y="25"/>
                  </a:lnTo>
                  <a:lnTo>
                    <a:pt x="60" y="15"/>
                  </a:lnTo>
                  <a:lnTo>
                    <a:pt x="42" y="8"/>
                  </a:lnTo>
                  <a:lnTo>
                    <a:pt x="27" y="4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0" y="8"/>
                  </a:lnTo>
                  <a:lnTo>
                    <a:pt x="5" y="18"/>
                  </a:lnTo>
                  <a:lnTo>
                    <a:pt x="17" y="41"/>
                  </a:lnTo>
                  <a:lnTo>
                    <a:pt x="25" y="66"/>
                  </a:lnTo>
                  <a:lnTo>
                    <a:pt x="26" y="91"/>
                  </a:lnTo>
                  <a:lnTo>
                    <a:pt x="26" y="117"/>
                  </a:lnTo>
                  <a:lnTo>
                    <a:pt x="23" y="142"/>
                  </a:lnTo>
                  <a:lnTo>
                    <a:pt x="21" y="164"/>
                  </a:lnTo>
                  <a:lnTo>
                    <a:pt x="18" y="184"/>
                  </a:lnTo>
                  <a:lnTo>
                    <a:pt x="19" y="199"/>
                  </a:lnTo>
                  <a:lnTo>
                    <a:pt x="27" y="214"/>
                  </a:lnTo>
                  <a:lnTo>
                    <a:pt x="42" y="233"/>
                  </a:lnTo>
                  <a:lnTo>
                    <a:pt x="64" y="256"/>
                  </a:lnTo>
                  <a:lnTo>
                    <a:pt x="88" y="279"/>
                  </a:lnTo>
                  <a:lnTo>
                    <a:pt x="115" y="303"/>
                  </a:lnTo>
                  <a:lnTo>
                    <a:pt x="141" y="325"/>
                  </a:lnTo>
                  <a:lnTo>
                    <a:pt x="166" y="344"/>
                  </a:lnTo>
                  <a:lnTo>
                    <a:pt x="187" y="358"/>
                  </a:lnTo>
                  <a:lnTo>
                    <a:pt x="205" y="367"/>
                  </a:lnTo>
                  <a:lnTo>
                    <a:pt x="226" y="374"/>
                  </a:lnTo>
                  <a:lnTo>
                    <a:pt x="248" y="377"/>
                  </a:lnTo>
                  <a:lnTo>
                    <a:pt x="267" y="374"/>
                  </a:lnTo>
                  <a:lnTo>
                    <a:pt x="283" y="363"/>
                  </a:lnTo>
                  <a:lnTo>
                    <a:pt x="292" y="344"/>
                  </a:lnTo>
                  <a:lnTo>
                    <a:pt x="294" y="314"/>
                  </a:lnTo>
                  <a:lnTo>
                    <a:pt x="288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5" name="Freeform 22"/>
            <p:cNvSpPr/>
            <p:nvPr/>
          </p:nvSpPr>
          <p:spPr bwMode="auto">
            <a:xfrm>
              <a:off x="902" y="2167"/>
              <a:ext cx="140" cy="181"/>
            </a:xfrm>
            <a:custGeom>
              <a:avLst/>
              <a:gdLst>
                <a:gd name="T0" fmla="*/ 1 w 280"/>
                <a:gd name="T1" fmla="*/ 1 h 361"/>
                <a:gd name="T2" fmla="*/ 1 w 280"/>
                <a:gd name="T3" fmla="*/ 1 h 361"/>
                <a:gd name="T4" fmla="*/ 1 w 280"/>
                <a:gd name="T5" fmla="*/ 1 h 361"/>
                <a:gd name="T6" fmla="*/ 1 w 280"/>
                <a:gd name="T7" fmla="*/ 1 h 361"/>
                <a:gd name="T8" fmla="*/ 1 w 280"/>
                <a:gd name="T9" fmla="*/ 1 h 361"/>
                <a:gd name="T10" fmla="*/ 1 w 280"/>
                <a:gd name="T11" fmla="*/ 1 h 361"/>
                <a:gd name="T12" fmla="*/ 1 w 280"/>
                <a:gd name="T13" fmla="*/ 1 h 361"/>
                <a:gd name="T14" fmla="*/ 1 w 280"/>
                <a:gd name="T15" fmla="*/ 1 h 361"/>
                <a:gd name="T16" fmla="*/ 1 w 280"/>
                <a:gd name="T17" fmla="*/ 1 h 361"/>
                <a:gd name="T18" fmla="*/ 1 w 280"/>
                <a:gd name="T19" fmla="*/ 1 h 361"/>
                <a:gd name="T20" fmla="*/ 1 w 280"/>
                <a:gd name="T21" fmla="*/ 1 h 361"/>
                <a:gd name="T22" fmla="*/ 1 w 280"/>
                <a:gd name="T23" fmla="*/ 1 h 361"/>
                <a:gd name="T24" fmla="*/ 1 w 280"/>
                <a:gd name="T25" fmla="*/ 1 h 361"/>
                <a:gd name="T26" fmla="*/ 1 w 280"/>
                <a:gd name="T27" fmla="*/ 1 h 361"/>
                <a:gd name="T28" fmla="*/ 1 w 280"/>
                <a:gd name="T29" fmla="*/ 1 h 361"/>
                <a:gd name="T30" fmla="*/ 1 w 280"/>
                <a:gd name="T31" fmla="*/ 1 h 361"/>
                <a:gd name="T32" fmla="*/ 1 w 280"/>
                <a:gd name="T33" fmla="*/ 1 h 361"/>
                <a:gd name="T34" fmla="*/ 1 w 280"/>
                <a:gd name="T35" fmla="*/ 1 h 361"/>
                <a:gd name="T36" fmla="*/ 1 w 280"/>
                <a:gd name="T37" fmla="*/ 1 h 361"/>
                <a:gd name="T38" fmla="*/ 1 w 280"/>
                <a:gd name="T39" fmla="*/ 1 h 361"/>
                <a:gd name="T40" fmla="*/ 1 w 280"/>
                <a:gd name="T41" fmla="*/ 0 h 361"/>
                <a:gd name="T42" fmla="*/ 1 w 280"/>
                <a:gd name="T43" fmla="*/ 0 h 361"/>
                <a:gd name="T44" fmla="*/ 1 w 280"/>
                <a:gd name="T45" fmla="*/ 1 h 361"/>
                <a:gd name="T46" fmla="*/ 0 w 280"/>
                <a:gd name="T47" fmla="*/ 1 h 361"/>
                <a:gd name="T48" fmla="*/ 1 w 280"/>
                <a:gd name="T49" fmla="*/ 1 h 361"/>
                <a:gd name="T50" fmla="*/ 1 w 280"/>
                <a:gd name="T51" fmla="*/ 1 h 361"/>
                <a:gd name="T52" fmla="*/ 1 w 280"/>
                <a:gd name="T53" fmla="*/ 1 h 361"/>
                <a:gd name="T54" fmla="*/ 1 w 280"/>
                <a:gd name="T55" fmla="*/ 1 h 361"/>
                <a:gd name="T56" fmla="*/ 1 w 280"/>
                <a:gd name="T57" fmla="*/ 1 h 361"/>
                <a:gd name="T58" fmla="*/ 1 w 280"/>
                <a:gd name="T59" fmla="*/ 1 h 361"/>
                <a:gd name="T60" fmla="*/ 1 w 280"/>
                <a:gd name="T61" fmla="*/ 1 h 361"/>
                <a:gd name="T62" fmla="*/ 1 w 280"/>
                <a:gd name="T63" fmla="*/ 1 h 361"/>
                <a:gd name="T64" fmla="*/ 1 w 280"/>
                <a:gd name="T65" fmla="*/ 1 h 361"/>
                <a:gd name="T66" fmla="*/ 1 w 280"/>
                <a:gd name="T67" fmla="*/ 1 h 361"/>
                <a:gd name="T68" fmla="*/ 1 w 280"/>
                <a:gd name="T69" fmla="*/ 1 h 361"/>
                <a:gd name="T70" fmla="*/ 1 w 280"/>
                <a:gd name="T71" fmla="*/ 1 h 361"/>
                <a:gd name="T72" fmla="*/ 1 w 280"/>
                <a:gd name="T73" fmla="*/ 1 h 361"/>
                <a:gd name="T74" fmla="*/ 1 w 280"/>
                <a:gd name="T75" fmla="*/ 1 h 361"/>
                <a:gd name="T76" fmla="*/ 1 w 280"/>
                <a:gd name="T77" fmla="*/ 1 h 361"/>
                <a:gd name="T78" fmla="*/ 1 w 280"/>
                <a:gd name="T79" fmla="*/ 1 h 361"/>
                <a:gd name="T80" fmla="*/ 1 w 280"/>
                <a:gd name="T81" fmla="*/ 1 h 361"/>
                <a:gd name="T82" fmla="*/ 1 w 280"/>
                <a:gd name="T83" fmla="*/ 1 h 361"/>
                <a:gd name="T84" fmla="*/ 1 w 280"/>
                <a:gd name="T85" fmla="*/ 1 h 361"/>
                <a:gd name="T86" fmla="*/ 1 w 280"/>
                <a:gd name="T87" fmla="*/ 1 h 361"/>
                <a:gd name="T88" fmla="*/ 1 w 280"/>
                <a:gd name="T89" fmla="*/ 1 h 361"/>
                <a:gd name="T90" fmla="*/ 1 w 280"/>
                <a:gd name="T91" fmla="*/ 1 h 361"/>
                <a:gd name="T92" fmla="*/ 1 w 280"/>
                <a:gd name="T93" fmla="*/ 1 h 361"/>
                <a:gd name="T94" fmla="*/ 1 w 280"/>
                <a:gd name="T95" fmla="*/ 1 h 361"/>
                <a:gd name="T96" fmla="*/ 1 w 280"/>
                <a:gd name="T97" fmla="*/ 1 h 3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0"/>
                <a:gd name="T148" fmla="*/ 0 h 361"/>
                <a:gd name="T149" fmla="*/ 280 w 280"/>
                <a:gd name="T150" fmla="*/ 361 h 36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0" h="361">
                  <a:moveTo>
                    <a:pt x="273" y="260"/>
                  </a:moveTo>
                  <a:lnTo>
                    <a:pt x="272" y="255"/>
                  </a:lnTo>
                  <a:lnTo>
                    <a:pt x="267" y="244"/>
                  </a:lnTo>
                  <a:lnTo>
                    <a:pt x="259" y="228"/>
                  </a:lnTo>
                  <a:lnTo>
                    <a:pt x="250" y="206"/>
                  </a:lnTo>
                  <a:lnTo>
                    <a:pt x="238" y="182"/>
                  </a:lnTo>
                  <a:lnTo>
                    <a:pt x="226" y="157"/>
                  </a:lnTo>
                  <a:lnTo>
                    <a:pt x="213" y="133"/>
                  </a:lnTo>
                  <a:lnTo>
                    <a:pt x="200" y="111"/>
                  </a:lnTo>
                  <a:lnTo>
                    <a:pt x="193" y="101"/>
                  </a:lnTo>
                  <a:lnTo>
                    <a:pt x="181" y="89"/>
                  </a:lnTo>
                  <a:lnTo>
                    <a:pt x="167" y="78"/>
                  </a:lnTo>
                  <a:lnTo>
                    <a:pt x="150" y="66"/>
                  </a:lnTo>
                  <a:lnTo>
                    <a:pt x="132" y="55"/>
                  </a:lnTo>
                  <a:lnTo>
                    <a:pt x="114" y="43"/>
                  </a:lnTo>
                  <a:lnTo>
                    <a:pt x="94" y="33"/>
                  </a:lnTo>
                  <a:lnTo>
                    <a:pt x="76" y="23"/>
                  </a:lnTo>
                  <a:lnTo>
                    <a:pt x="58" y="15"/>
                  </a:lnTo>
                  <a:lnTo>
                    <a:pt x="41" y="8"/>
                  </a:lnTo>
                  <a:lnTo>
                    <a:pt x="25" y="3"/>
                  </a:lnTo>
                  <a:lnTo>
                    <a:pt x="14" y="0"/>
                  </a:lnTo>
                  <a:lnTo>
                    <a:pt x="6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5" y="16"/>
                  </a:lnTo>
                  <a:lnTo>
                    <a:pt x="16" y="38"/>
                  </a:lnTo>
                  <a:lnTo>
                    <a:pt x="23" y="62"/>
                  </a:lnTo>
                  <a:lnTo>
                    <a:pt x="25" y="87"/>
                  </a:lnTo>
                  <a:lnTo>
                    <a:pt x="25" y="111"/>
                  </a:lnTo>
                  <a:lnTo>
                    <a:pt x="23" y="136"/>
                  </a:lnTo>
                  <a:lnTo>
                    <a:pt x="20" y="157"/>
                  </a:lnTo>
                  <a:lnTo>
                    <a:pt x="19" y="176"/>
                  </a:lnTo>
                  <a:lnTo>
                    <a:pt x="19" y="191"/>
                  </a:lnTo>
                  <a:lnTo>
                    <a:pt x="25" y="205"/>
                  </a:lnTo>
                  <a:lnTo>
                    <a:pt x="40" y="224"/>
                  </a:lnTo>
                  <a:lnTo>
                    <a:pt x="60" y="245"/>
                  </a:lnTo>
                  <a:lnTo>
                    <a:pt x="84" y="268"/>
                  </a:lnTo>
                  <a:lnTo>
                    <a:pt x="110" y="291"/>
                  </a:lnTo>
                  <a:lnTo>
                    <a:pt x="134" y="312"/>
                  </a:lnTo>
                  <a:lnTo>
                    <a:pt x="158" y="330"/>
                  </a:lnTo>
                  <a:lnTo>
                    <a:pt x="177" y="343"/>
                  </a:lnTo>
                  <a:lnTo>
                    <a:pt x="195" y="352"/>
                  </a:lnTo>
                  <a:lnTo>
                    <a:pt x="215" y="359"/>
                  </a:lnTo>
                  <a:lnTo>
                    <a:pt x="234" y="361"/>
                  </a:lnTo>
                  <a:lnTo>
                    <a:pt x="252" y="358"/>
                  </a:lnTo>
                  <a:lnTo>
                    <a:pt x="267" y="348"/>
                  </a:lnTo>
                  <a:lnTo>
                    <a:pt x="277" y="329"/>
                  </a:lnTo>
                  <a:lnTo>
                    <a:pt x="280" y="300"/>
                  </a:lnTo>
                  <a:lnTo>
                    <a:pt x="273" y="260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6" name="Freeform 23"/>
            <p:cNvSpPr/>
            <p:nvPr/>
          </p:nvSpPr>
          <p:spPr bwMode="auto">
            <a:xfrm>
              <a:off x="908" y="2172"/>
              <a:ext cx="131" cy="173"/>
            </a:xfrm>
            <a:custGeom>
              <a:avLst/>
              <a:gdLst>
                <a:gd name="T0" fmla="*/ 1 w 262"/>
                <a:gd name="T1" fmla="*/ 0 h 347"/>
                <a:gd name="T2" fmla="*/ 1 w 262"/>
                <a:gd name="T3" fmla="*/ 0 h 347"/>
                <a:gd name="T4" fmla="*/ 1 w 262"/>
                <a:gd name="T5" fmla="*/ 0 h 347"/>
                <a:gd name="T6" fmla="*/ 1 w 262"/>
                <a:gd name="T7" fmla="*/ 0 h 347"/>
                <a:gd name="T8" fmla="*/ 1 w 262"/>
                <a:gd name="T9" fmla="*/ 0 h 347"/>
                <a:gd name="T10" fmla="*/ 1 w 262"/>
                <a:gd name="T11" fmla="*/ 0 h 347"/>
                <a:gd name="T12" fmla="*/ 1 w 262"/>
                <a:gd name="T13" fmla="*/ 0 h 347"/>
                <a:gd name="T14" fmla="*/ 1 w 262"/>
                <a:gd name="T15" fmla="*/ 0 h 347"/>
                <a:gd name="T16" fmla="*/ 1 w 262"/>
                <a:gd name="T17" fmla="*/ 0 h 347"/>
                <a:gd name="T18" fmla="*/ 1 w 262"/>
                <a:gd name="T19" fmla="*/ 0 h 347"/>
                <a:gd name="T20" fmla="*/ 1 w 262"/>
                <a:gd name="T21" fmla="*/ 0 h 347"/>
                <a:gd name="T22" fmla="*/ 1 w 262"/>
                <a:gd name="T23" fmla="*/ 0 h 347"/>
                <a:gd name="T24" fmla="*/ 1 w 262"/>
                <a:gd name="T25" fmla="*/ 0 h 347"/>
                <a:gd name="T26" fmla="*/ 1 w 262"/>
                <a:gd name="T27" fmla="*/ 0 h 347"/>
                <a:gd name="T28" fmla="*/ 1 w 262"/>
                <a:gd name="T29" fmla="*/ 0 h 347"/>
                <a:gd name="T30" fmla="*/ 1 w 262"/>
                <a:gd name="T31" fmla="*/ 0 h 347"/>
                <a:gd name="T32" fmla="*/ 1 w 262"/>
                <a:gd name="T33" fmla="*/ 0 h 347"/>
                <a:gd name="T34" fmla="*/ 1 w 262"/>
                <a:gd name="T35" fmla="*/ 0 h 347"/>
                <a:gd name="T36" fmla="*/ 1 w 262"/>
                <a:gd name="T37" fmla="*/ 0 h 347"/>
                <a:gd name="T38" fmla="*/ 1 w 262"/>
                <a:gd name="T39" fmla="*/ 0 h 347"/>
                <a:gd name="T40" fmla="*/ 1 w 262"/>
                <a:gd name="T41" fmla="*/ 0 h 347"/>
                <a:gd name="T42" fmla="*/ 1 w 262"/>
                <a:gd name="T43" fmla="*/ 0 h 347"/>
                <a:gd name="T44" fmla="*/ 0 w 262"/>
                <a:gd name="T45" fmla="*/ 0 h 347"/>
                <a:gd name="T46" fmla="*/ 0 w 262"/>
                <a:gd name="T47" fmla="*/ 0 h 347"/>
                <a:gd name="T48" fmla="*/ 1 w 262"/>
                <a:gd name="T49" fmla="*/ 0 h 347"/>
                <a:gd name="T50" fmla="*/ 1 w 262"/>
                <a:gd name="T51" fmla="*/ 0 h 347"/>
                <a:gd name="T52" fmla="*/ 1 w 262"/>
                <a:gd name="T53" fmla="*/ 0 h 347"/>
                <a:gd name="T54" fmla="*/ 1 w 262"/>
                <a:gd name="T55" fmla="*/ 0 h 347"/>
                <a:gd name="T56" fmla="*/ 1 w 262"/>
                <a:gd name="T57" fmla="*/ 0 h 347"/>
                <a:gd name="T58" fmla="*/ 1 w 262"/>
                <a:gd name="T59" fmla="*/ 0 h 347"/>
                <a:gd name="T60" fmla="*/ 1 w 262"/>
                <a:gd name="T61" fmla="*/ 0 h 347"/>
                <a:gd name="T62" fmla="*/ 1 w 262"/>
                <a:gd name="T63" fmla="*/ 0 h 347"/>
                <a:gd name="T64" fmla="*/ 1 w 262"/>
                <a:gd name="T65" fmla="*/ 0 h 347"/>
                <a:gd name="T66" fmla="*/ 1 w 262"/>
                <a:gd name="T67" fmla="*/ 0 h 347"/>
                <a:gd name="T68" fmla="*/ 1 w 262"/>
                <a:gd name="T69" fmla="*/ 0 h 347"/>
                <a:gd name="T70" fmla="*/ 1 w 262"/>
                <a:gd name="T71" fmla="*/ 0 h 347"/>
                <a:gd name="T72" fmla="*/ 1 w 262"/>
                <a:gd name="T73" fmla="*/ 0 h 347"/>
                <a:gd name="T74" fmla="*/ 1 w 262"/>
                <a:gd name="T75" fmla="*/ 0 h 347"/>
                <a:gd name="T76" fmla="*/ 1 w 262"/>
                <a:gd name="T77" fmla="*/ 0 h 347"/>
                <a:gd name="T78" fmla="*/ 1 w 262"/>
                <a:gd name="T79" fmla="*/ 0 h 347"/>
                <a:gd name="T80" fmla="*/ 1 w 262"/>
                <a:gd name="T81" fmla="*/ 0 h 347"/>
                <a:gd name="T82" fmla="*/ 1 w 262"/>
                <a:gd name="T83" fmla="*/ 0 h 347"/>
                <a:gd name="T84" fmla="*/ 1 w 262"/>
                <a:gd name="T85" fmla="*/ 0 h 347"/>
                <a:gd name="T86" fmla="*/ 1 w 262"/>
                <a:gd name="T87" fmla="*/ 0 h 347"/>
                <a:gd name="T88" fmla="*/ 1 w 262"/>
                <a:gd name="T89" fmla="*/ 0 h 3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2"/>
                <a:gd name="T136" fmla="*/ 0 h 347"/>
                <a:gd name="T137" fmla="*/ 262 w 262"/>
                <a:gd name="T138" fmla="*/ 347 h 3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2" h="347">
                  <a:moveTo>
                    <a:pt x="257" y="249"/>
                  </a:moveTo>
                  <a:lnTo>
                    <a:pt x="256" y="245"/>
                  </a:lnTo>
                  <a:lnTo>
                    <a:pt x="250" y="234"/>
                  </a:lnTo>
                  <a:lnTo>
                    <a:pt x="244" y="218"/>
                  </a:lnTo>
                  <a:lnTo>
                    <a:pt x="235" y="197"/>
                  </a:lnTo>
                  <a:lnTo>
                    <a:pt x="223" y="175"/>
                  </a:lnTo>
                  <a:lnTo>
                    <a:pt x="212" y="151"/>
                  </a:lnTo>
                  <a:lnTo>
                    <a:pt x="200" y="128"/>
                  </a:lnTo>
                  <a:lnTo>
                    <a:pt x="188" y="107"/>
                  </a:lnTo>
                  <a:lnTo>
                    <a:pt x="180" y="97"/>
                  </a:lnTo>
                  <a:lnTo>
                    <a:pt x="170" y="86"/>
                  </a:lnTo>
                  <a:lnTo>
                    <a:pt x="157" y="75"/>
                  </a:lnTo>
                  <a:lnTo>
                    <a:pt x="142" y="63"/>
                  </a:lnTo>
                  <a:lnTo>
                    <a:pt x="125" y="53"/>
                  </a:lnTo>
                  <a:lnTo>
                    <a:pt x="106" y="41"/>
                  </a:lnTo>
                  <a:lnTo>
                    <a:pt x="88" y="31"/>
                  </a:lnTo>
                  <a:lnTo>
                    <a:pt x="71" y="22"/>
                  </a:lnTo>
                  <a:lnTo>
                    <a:pt x="53" y="14"/>
                  </a:lnTo>
                  <a:lnTo>
                    <a:pt x="38" y="8"/>
                  </a:lnTo>
                  <a:lnTo>
                    <a:pt x="25" y="3"/>
                  </a:lnTo>
                  <a:lnTo>
                    <a:pt x="13" y="0"/>
                  </a:lnTo>
                  <a:lnTo>
                    <a:pt x="5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4" y="16"/>
                  </a:lnTo>
                  <a:lnTo>
                    <a:pt x="21" y="60"/>
                  </a:lnTo>
                  <a:lnTo>
                    <a:pt x="22" y="107"/>
                  </a:lnTo>
                  <a:lnTo>
                    <a:pt x="18" y="151"/>
                  </a:lnTo>
                  <a:lnTo>
                    <a:pt x="17" y="183"/>
                  </a:lnTo>
                  <a:lnTo>
                    <a:pt x="24" y="197"/>
                  </a:lnTo>
                  <a:lnTo>
                    <a:pt x="38" y="215"/>
                  </a:lnTo>
                  <a:lnTo>
                    <a:pt x="56" y="236"/>
                  </a:lnTo>
                  <a:lnTo>
                    <a:pt x="78" y="258"/>
                  </a:lnTo>
                  <a:lnTo>
                    <a:pt x="103" y="280"/>
                  </a:lnTo>
                  <a:lnTo>
                    <a:pt x="126" y="299"/>
                  </a:lnTo>
                  <a:lnTo>
                    <a:pt x="148" y="315"/>
                  </a:lnTo>
                  <a:lnTo>
                    <a:pt x="166" y="328"/>
                  </a:lnTo>
                  <a:lnTo>
                    <a:pt x="183" y="337"/>
                  </a:lnTo>
                  <a:lnTo>
                    <a:pt x="201" y="344"/>
                  </a:lnTo>
                  <a:lnTo>
                    <a:pt x="219" y="347"/>
                  </a:lnTo>
                  <a:lnTo>
                    <a:pt x="237" y="343"/>
                  </a:lnTo>
                  <a:lnTo>
                    <a:pt x="250" y="334"/>
                  </a:lnTo>
                  <a:lnTo>
                    <a:pt x="259" y="315"/>
                  </a:lnTo>
                  <a:lnTo>
                    <a:pt x="262" y="288"/>
                  </a:lnTo>
                  <a:lnTo>
                    <a:pt x="257" y="249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7" name="Freeform 24"/>
            <p:cNvSpPr/>
            <p:nvPr/>
          </p:nvSpPr>
          <p:spPr bwMode="auto">
            <a:xfrm>
              <a:off x="913" y="2177"/>
              <a:ext cx="123" cy="165"/>
            </a:xfrm>
            <a:custGeom>
              <a:avLst/>
              <a:gdLst>
                <a:gd name="T0" fmla="*/ 1 w 246"/>
                <a:gd name="T1" fmla="*/ 0 h 332"/>
                <a:gd name="T2" fmla="*/ 1 w 246"/>
                <a:gd name="T3" fmla="*/ 0 h 332"/>
                <a:gd name="T4" fmla="*/ 1 w 246"/>
                <a:gd name="T5" fmla="*/ 0 h 332"/>
                <a:gd name="T6" fmla="*/ 1 w 246"/>
                <a:gd name="T7" fmla="*/ 0 h 332"/>
                <a:gd name="T8" fmla="*/ 1 w 246"/>
                <a:gd name="T9" fmla="*/ 0 h 332"/>
                <a:gd name="T10" fmla="*/ 1 w 246"/>
                <a:gd name="T11" fmla="*/ 0 h 332"/>
                <a:gd name="T12" fmla="*/ 1 w 246"/>
                <a:gd name="T13" fmla="*/ 0 h 332"/>
                <a:gd name="T14" fmla="*/ 1 w 246"/>
                <a:gd name="T15" fmla="*/ 0 h 332"/>
                <a:gd name="T16" fmla="*/ 1 w 246"/>
                <a:gd name="T17" fmla="*/ 0 h 332"/>
                <a:gd name="T18" fmla="*/ 1 w 246"/>
                <a:gd name="T19" fmla="*/ 0 h 332"/>
                <a:gd name="T20" fmla="*/ 1 w 246"/>
                <a:gd name="T21" fmla="*/ 0 h 332"/>
                <a:gd name="T22" fmla="*/ 1 w 246"/>
                <a:gd name="T23" fmla="*/ 0 h 332"/>
                <a:gd name="T24" fmla="*/ 1 w 246"/>
                <a:gd name="T25" fmla="*/ 0 h 332"/>
                <a:gd name="T26" fmla="*/ 1 w 246"/>
                <a:gd name="T27" fmla="*/ 0 h 332"/>
                <a:gd name="T28" fmla="*/ 1 w 246"/>
                <a:gd name="T29" fmla="*/ 0 h 332"/>
                <a:gd name="T30" fmla="*/ 1 w 246"/>
                <a:gd name="T31" fmla="*/ 0 h 332"/>
                <a:gd name="T32" fmla="*/ 1 w 246"/>
                <a:gd name="T33" fmla="*/ 0 h 332"/>
                <a:gd name="T34" fmla="*/ 1 w 246"/>
                <a:gd name="T35" fmla="*/ 0 h 332"/>
                <a:gd name="T36" fmla="*/ 1 w 246"/>
                <a:gd name="T37" fmla="*/ 0 h 332"/>
                <a:gd name="T38" fmla="*/ 1 w 246"/>
                <a:gd name="T39" fmla="*/ 0 h 332"/>
                <a:gd name="T40" fmla="*/ 1 w 246"/>
                <a:gd name="T41" fmla="*/ 0 h 332"/>
                <a:gd name="T42" fmla="*/ 1 w 246"/>
                <a:gd name="T43" fmla="*/ 0 h 332"/>
                <a:gd name="T44" fmla="*/ 0 w 246"/>
                <a:gd name="T45" fmla="*/ 0 h 332"/>
                <a:gd name="T46" fmla="*/ 0 w 246"/>
                <a:gd name="T47" fmla="*/ 0 h 332"/>
                <a:gd name="T48" fmla="*/ 1 w 246"/>
                <a:gd name="T49" fmla="*/ 0 h 332"/>
                <a:gd name="T50" fmla="*/ 1 w 246"/>
                <a:gd name="T51" fmla="*/ 0 h 332"/>
                <a:gd name="T52" fmla="*/ 1 w 246"/>
                <a:gd name="T53" fmla="*/ 0 h 332"/>
                <a:gd name="T54" fmla="*/ 1 w 246"/>
                <a:gd name="T55" fmla="*/ 0 h 332"/>
                <a:gd name="T56" fmla="*/ 1 w 246"/>
                <a:gd name="T57" fmla="*/ 0 h 332"/>
                <a:gd name="T58" fmla="*/ 1 w 246"/>
                <a:gd name="T59" fmla="*/ 0 h 332"/>
                <a:gd name="T60" fmla="*/ 1 w 246"/>
                <a:gd name="T61" fmla="*/ 0 h 332"/>
                <a:gd name="T62" fmla="*/ 1 w 246"/>
                <a:gd name="T63" fmla="*/ 0 h 332"/>
                <a:gd name="T64" fmla="*/ 1 w 246"/>
                <a:gd name="T65" fmla="*/ 0 h 332"/>
                <a:gd name="T66" fmla="*/ 1 w 246"/>
                <a:gd name="T67" fmla="*/ 0 h 332"/>
                <a:gd name="T68" fmla="*/ 1 w 246"/>
                <a:gd name="T69" fmla="*/ 0 h 332"/>
                <a:gd name="T70" fmla="*/ 1 w 246"/>
                <a:gd name="T71" fmla="*/ 0 h 332"/>
                <a:gd name="T72" fmla="*/ 1 w 246"/>
                <a:gd name="T73" fmla="*/ 0 h 332"/>
                <a:gd name="T74" fmla="*/ 1 w 246"/>
                <a:gd name="T75" fmla="*/ 0 h 332"/>
                <a:gd name="T76" fmla="*/ 1 w 246"/>
                <a:gd name="T77" fmla="*/ 0 h 332"/>
                <a:gd name="T78" fmla="*/ 1 w 246"/>
                <a:gd name="T79" fmla="*/ 0 h 332"/>
                <a:gd name="T80" fmla="*/ 1 w 246"/>
                <a:gd name="T81" fmla="*/ 0 h 332"/>
                <a:gd name="T82" fmla="*/ 1 w 246"/>
                <a:gd name="T83" fmla="*/ 0 h 332"/>
                <a:gd name="T84" fmla="*/ 1 w 246"/>
                <a:gd name="T85" fmla="*/ 0 h 332"/>
                <a:gd name="T86" fmla="*/ 1 w 246"/>
                <a:gd name="T87" fmla="*/ 0 h 332"/>
                <a:gd name="T88" fmla="*/ 1 w 246"/>
                <a:gd name="T89" fmla="*/ 0 h 3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6"/>
                <a:gd name="T136" fmla="*/ 0 h 332"/>
                <a:gd name="T137" fmla="*/ 246 w 246"/>
                <a:gd name="T138" fmla="*/ 332 h 3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6" h="332">
                  <a:moveTo>
                    <a:pt x="241" y="239"/>
                  </a:moveTo>
                  <a:lnTo>
                    <a:pt x="239" y="235"/>
                  </a:lnTo>
                  <a:lnTo>
                    <a:pt x="234" y="225"/>
                  </a:lnTo>
                  <a:lnTo>
                    <a:pt x="228" y="209"/>
                  </a:lnTo>
                  <a:lnTo>
                    <a:pt x="220" y="189"/>
                  </a:lnTo>
                  <a:lnTo>
                    <a:pt x="210" y="167"/>
                  </a:lnTo>
                  <a:lnTo>
                    <a:pt x="199" y="145"/>
                  </a:lnTo>
                  <a:lnTo>
                    <a:pt x="188" y="122"/>
                  </a:lnTo>
                  <a:lnTo>
                    <a:pt x="176" y="103"/>
                  </a:lnTo>
                  <a:lnTo>
                    <a:pt x="168" y="93"/>
                  </a:lnTo>
                  <a:lnTo>
                    <a:pt x="159" y="83"/>
                  </a:lnTo>
                  <a:lnTo>
                    <a:pt x="146" y="73"/>
                  </a:lnTo>
                  <a:lnTo>
                    <a:pt x="132" y="61"/>
                  </a:lnTo>
                  <a:lnTo>
                    <a:pt x="116" y="51"/>
                  </a:lnTo>
                  <a:lnTo>
                    <a:pt x="99" y="40"/>
                  </a:lnTo>
                  <a:lnTo>
                    <a:pt x="83" y="30"/>
                  </a:lnTo>
                  <a:lnTo>
                    <a:pt x="66" y="22"/>
                  </a:lnTo>
                  <a:lnTo>
                    <a:pt x="49" y="14"/>
                  </a:lnTo>
                  <a:lnTo>
                    <a:pt x="35" y="8"/>
                  </a:lnTo>
                  <a:lnTo>
                    <a:pt x="22" y="4"/>
                  </a:lnTo>
                  <a:lnTo>
                    <a:pt x="11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7"/>
                  </a:lnTo>
                  <a:lnTo>
                    <a:pt x="3" y="15"/>
                  </a:lnTo>
                  <a:lnTo>
                    <a:pt x="19" y="58"/>
                  </a:lnTo>
                  <a:lnTo>
                    <a:pt x="20" y="104"/>
                  </a:lnTo>
                  <a:lnTo>
                    <a:pt x="16" y="145"/>
                  </a:lnTo>
                  <a:lnTo>
                    <a:pt x="15" y="175"/>
                  </a:lnTo>
                  <a:lnTo>
                    <a:pt x="22" y="189"/>
                  </a:lnTo>
                  <a:lnTo>
                    <a:pt x="33" y="206"/>
                  </a:lnTo>
                  <a:lnTo>
                    <a:pt x="51" y="226"/>
                  </a:lnTo>
                  <a:lnTo>
                    <a:pt x="72" y="247"/>
                  </a:lnTo>
                  <a:lnTo>
                    <a:pt x="95" y="267"/>
                  </a:lnTo>
                  <a:lnTo>
                    <a:pt x="118" y="287"/>
                  </a:lnTo>
                  <a:lnTo>
                    <a:pt x="138" y="303"/>
                  </a:lnTo>
                  <a:lnTo>
                    <a:pt x="155" y="315"/>
                  </a:lnTo>
                  <a:lnTo>
                    <a:pt x="171" y="324"/>
                  </a:lnTo>
                  <a:lnTo>
                    <a:pt x="188" y="330"/>
                  </a:lnTo>
                  <a:lnTo>
                    <a:pt x="206" y="332"/>
                  </a:lnTo>
                  <a:lnTo>
                    <a:pt x="221" y="330"/>
                  </a:lnTo>
                  <a:lnTo>
                    <a:pt x="236" y="320"/>
                  </a:lnTo>
                  <a:lnTo>
                    <a:pt x="243" y="303"/>
                  </a:lnTo>
                  <a:lnTo>
                    <a:pt x="246" y="275"/>
                  </a:lnTo>
                  <a:lnTo>
                    <a:pt x="241" y="239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8" name="Freeform 25"/>
            <p:cNvSpPr/>
            <p:nvPr/>
          </p:nvSpPr>
          <p:spPr bwMode="auto">
            <a:xfrm>
              <a:off x="918" y="2181"/>
              <a:ext cx="115" cy="159"/>
            </a:xfrm>
            <a:custGeom>
              <a:avLst/>
              <a:gdLst>
                <a:gd name="T0" fmla="*/ 1 w 229"/>
                <a:gd name="T1" fmla="*/ 1 h 317"/>
                <a:gd name="T2" fmla="*/ 1 w 229"/>
                <a:gd name="T3" fmla="*/ 1 h 317"/>
                <a:gd name="T4" fmla="*/ 1 w 229"/>
                <a:gd name="T5" fmla="*/ 1 h 317"/>
                <a:gd name="T6" fmla="*/ 1 w 229"/>
                <a:gd name="T7" fmla="*/ 1 h 317"/>
                <a:gd name="T8" fmla="*/ 1 w 229"/>
                <a:gd name="T9" fmla="*/ 1 h 317"/>
                <a:gd name="T10" fmla="*/ 1 w 229"/>
                <a:gd name="T11" fmla="*/ 1 h 317"/>
                <a:gd name="T12" fmla="*/ 1 w 229"/>
                <a:gd name="T13" fmla="*/ 1 h 317"/>
                <a:gd name="T14" fmla="*/ 1 w 229"/>
                <a:gd name="T15" fmla="*/ 1 h 317"/>
                <a:gd name="T16" fmla="*/ 1 w 229"/>
                <a:gd name="T17" fmla="*/ 1 h 317"/>
                <a:gd name="T18" fmla="*/ 1 w 229"/>
                <a:gd name="T19" fmla="*/ 1 h 317"/>
                <a:gd name="T20" fmla="*/ 1 w 229"/>
                <a:gd name="T21" fmla="*/ 1 h 317"/>
                <a:gd name="T22" fmla="*/ 1 w 229"/>
                <a:gd name="T23" fmla="*/ 1 h 317"/>
                <a:gd name="T24" fmla="*/ 1 w 229"/>
                <a:gd name="T25" fmla="*/ 1 h 317"/>
                <a:gd name="T26" fmla="*/ 1 w 229"/>
                <a:gd name="T27" fmla="*/ 1 h 317"/>
                <a:gd name="T28" fmla="*/ 1 w 229"/>
                <a:gd name="T29" fmla="*/ 0 h 317"/>
                <a:gd name="T30" fmla="*/ 0 w 229"/>
                <a:gd name="T31" fmla="*/ 1 h 317"/>
                <a:gd name="T32" fmla="*/ 1 w 229"/>
                <a:gd name="T33" fmla="*/ 1 h 317"/>
                <a:gd name="T34" fmla="*/ 1 w 229"/>
                <a:gd name="T35" fmla="*/ 1 h 317"/>
                <a:gd name="T36" fmla="*/ 1 w 229"/>
                <a:gd name="T37" fmla="*/ 1 h 317"/>
                <a:gd name="T38" fmla="*/ 1 w 229"/>
                <a:gd name="T39" fmla="*/ 1 h 317"/>
                <a:gd name="T40" fmla="*/ 1 w 229"/>
                <a:gd name="T41" fmla="*/ 1 h 317"/>
                <a:gd name="T42" fmla="*/ 1 w 229"/>
                <a:gd name="T43" fmla="*/ 1 h 317"/>
                <a:gd name="T44" fmla="*/ 1 w 229"/>
                <a:gd name="T45" fmla="*/ 1 h 317"/>
                <a:gd name="T46" fmla="*/ 1 w 229"/>
                <a:gd name="T47" fmla="*/ 1 h 317"/>
                <a:gd name="T48" fmla="*/ 1 w 229"/>
                <a:gd name="T49" fmla="*/ 1 h 317"/>
                <a:gd name="T50" fmla="*/ 1 w 229"/>
                <a:gd name="T51" fmla="*/ 1 h 317"/>
                <a:gd name="T52" fmla="*/ 1 w 229"/>
                <a:gd name="T53" fmla="*/ 1 h 317"/>
                <a:gd name="T54" fmla="*/ 1 w 229"/>
                <a:gd name="T55" fmla="*/ 1 h 317"/>
                <a:gd name="T56" fmla="*/ 1 w 229"/>
                <a:gd name="T57" fmla="*/ 1 h 317"/>
                <a:gd name="T58" fmla="*/ 1 w 229"/>
                <a:gd name="T59" fmla="*/ 1 h 317"/>
                <a:gd name="T60" fmla="*/ 1 w 229"/>
                <a:gd name="T61" fmla="*/ 1 h 317"/>
                <a:gd name="T62" fmla="*/ 1 w 229"/>
                <a:gd name="T63" fmla="*/ 1 h 317"/>
                <a:gd name="T64" fmla="*/ 1 w 229"/>
                <a:gd name="T65" fmla="*/ 1 h 317"/>
                <a:gd name="T66" fmla="*/ 1 w 229"/>
                <a:gd name="T67" fmla="*/ 1 h 317"/>
                <a:gd name="T68" fmla="*/ 1 w 229"/>
                <a:gd name="T69" fmla="*/ 1 h 317"/>
                <a:gd name="T70" fmla="*/ 1 w 229"/>
                <a:gd name="T71" fmla="*/ 1 h 317"/>
                <a:gd name="T72" fmla="*/ 1 w 229"/>
                <a:gd name="T73" fmla="*/ 1 h 3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9"/>
                <a:gd name="T112" fmla="*/ 0 h 317"/>
                <a:gd name="T113" fmla="*/ 229 w 229"/>
                <a:gd name="T114" fmla="*/ 317 h 3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9" h="317">
                  <a:moveTo>
                    <a:pt x="224" y="228"/>
                  </a:moveTo>
                  <a:lnTo>
                    <a:pt x="223" y="225"/>
                  </a:lnTo>
                  <a:lnTo>
                    <a:pt x="219" y="215"/>
                  </a:lnTo>
                  <a:lnTo>
                    <a:pt x="213" y="200"/>
                  </a:lnTo>
                  <a:lnTo>
                    <a:pt x="205" y="181"/>
                  </a:lnTo>
                  <a:lnTo>
                    <a:pt x="196" y="160"/>
                  </a:lnTo>
                  <a:lnTo>
                    <a:pt x="185" y="139"/>
                  </a:lnTo>
                  <a:lnTo>
                    <a:pt x="175" y="118"/>
                  </a:lnTo>
                  <a:lnTo>
                    <a:pt x="165" y="98"/>
                  </a:lnTo>
                  <a:lnTo>
                    <a:pt x="149" y="79"/>
                  </a:lnTo>
                  <a:lnTo>
                    <a:pt x="123" y="58"/>
                  </a:lnTo>
                  <a:lnTo>
                    <a:pt x="93" y="38"/>
                  </a:lnTo>
                  <a:lnTo>
                    <a:pt x="62" y="20"/>
                  </a:lnTo>
                  <a:lnTo>
                    <a:pt x="34" y="7"/>
                  </a:lnTo>
                  <a:lnTo>
                    <a:pt x="12" y="0"/>
                  </a:lnTo>
                  <a:lnTo>
                    <a:pt x="0" y="3"/>
                  </a:lnTo>
                  <a:lnTo>
                    <a:pt x="4" y="15"/>
                  </a:lnTo>
                  <a:lnTo>
                    <a:pt x="18" y="56"/>
                  </a:lnTo>
                  <a:lnTo>
                    <a:pt x="19" y="98"/>
                  </a:lnTo>
                  <a:lnTo>
                    <a:pt x="15" y="139"/>
                  </a:lnTo>
                  <a:lnTo>
                    <a:pt x="14" y="167"/>
                  </a:lnTo>
                  <a:lnTo>
                    <a:pt x="19" y="180"/>
                  </a:lnTo>
                  <a:lnTo>
                    <a:pt x="32" y="197"/>
                  </a:lnTo>
                  <a:lnTo>
                    <a:pt x="48" y="216"/>
                  </a:lnTo>
                  <a:lnTo>
                    <a:pt x="69" y="235"/>
                  </a:lnTo>
                  <a:lnTo>
                    <a:pt x="89" y="256"/>
                  </a:lnTo>
                  <a:lnTo>
                    <a:pt x="110" y="274"/>
                  </a:lnTo>
                  <a:lnTo>
                    <a:pt x="130" y="289"/>
                  </a:lnTo>
                  <a:lnTo>
                    <a:pt x="145" y="301"/>
                  </a:lnTo>
                  <a:lnTo>
                    <a:pt x="159" y="309"/>
                  </a:lnTo>
                  <a:lnTo>
                    <a:pt x="176" y="315"/>
                  </a:lnTo>
                  <a:lnTo>
                    <a:pt x="192" y="317"/>
                  </a:lnTo>
                  <a:lnTo>
                    <a:pt x="207" y="315"/>
                  </a:lnTo>
                  <a:lnTo>
                    <a:pt x="219" y="306"/>
                  </a:lnTo>
                  <a:lnTo>
                    <a:pt x="227" y="289"/>
                  </a:lnTo>
                  <a:lnTo>
                    <a:pt x="229" y="264"/>
                  </a:lnTo>
                  <a:lnTo>
                    <a:pt x="224" y="22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699" name="Freeform 26"/>
            <p:cNvSpPr/>
            <p:nvPr/>
          </p:nvSpPr>
          <p:spPr bwMode="auto">
            <a:xfrm>
              <a:off x="924" y="2186"/>
              <a:ext cx="107" cy="151"/>
            </a:xfrm>
            <a:custGeom>
              <a:avLst/>
              <a:gdLst>
                <a:gd name="T0" fmla="*/ 1 w 214"/>
                <a:gd name="T1" fmla="*/ 1 h 301"/>
                <a:gd name="T2" fmla="*/ 1 w 214"/>
                <a:gd name="T3" fmla="*/ 1 h 301"/>
                <a:gd name="T4" fmla="*/ 1 w 214"/>
                <a:gd name="T5" fmla="*/ 1 h 301"/>
                <a:gd name="T6" fmla="*/ 1 w 214"/>
                <a:gd name="T7" fmla="*/ 1 h 301"/>
                <a:gd name="T8" fmla="*/ 1 w 214"/>
                <a:gd name="T9" fmla="*/ 1 h 301"/>
                <a:gd name="T10" fmla="*/ 1 w 214"/>
                <a:gd name="T11" fmla="*/ 1 h 301"/>
                <a:gd name="T12" fmla="*/ 1 w 214"/>
                <a:gd name="T13" fmla="*/ 1 h 301"/>
                <a:gd name="T14" fmla="*/ 1 w 214"/>
                <a:gd name="T15" fmla="*/ 1 h 301"/>
                <a:gd name="T16" fmla="*/ 1 w 214"/>
                <a:gd name="T17" fmla="*/ 1 h 301"/>
                <a:gd name="T18" fmla="*/ 1 w 214"/>
                <a:gd name="T19" fmla="*/ 1 h 301"/>
                <a:gd name="T20" fmla="*/ 1 w 214"/>
                <a:gd name="T21" fmla="*/ 1 h 301"/>
                <a:gd name="T22" fmla="*/ 1 w 214"/>
                <a:gd name="T23" fmla="*/ 1 h 301"/>
                <a:gd name="T24" fmla="*/ 1 w 214"/>
                <a:gd name="T25" fmla="*/ 1 h 301"/>
                <a:gd name="T26" fmla="*/ 1 w 214"/>
                <a:gd name="T27" fmla="*/ 1 h 301"/>
                <a:gd name="T28" fmla="*/ 1 w 214"/>
                <a:gd name="T29" fmla="*/ 0 h 301"/>
                <a:gd name="T30" fmla="*/ 0 w 214"/>
                <a:gd name="T31" fmla="*/ 1 h 301"/>
                <a:gd name="T32" fmla="*/ 1 w 214"/>
                <a:gd name="T33" fmla="*/ 1 h 301"/>
                <a:gd name="T34" fmla="*/ 1 w 214"/>
                <a:gd name="T35" fmla="*/ 1 h 301"/>
                <a:gd name="T36" fmla="*/ 1 w 214"/>
                <a:gd name="T37" fmla="*/ 1 h 301"/>
                <a:gd name="T38" fmla="*/ 1 w 214"/>
                <a:gd name="T39" fmla="*/ 1 h 301"/>
                <a:gd name="T40" fmla="*/ 1 w 214"/>
                <a:gd name="T41" fmla="*/ 1 h 301"/>
                <a:gd name="T42" fmla="*/ 1 w 214"/>
                <a:gd name="T43" fmla="*/ 1 h 301"/>
                <a:gd name="T44" fmla="*/ 1 w 214"/>
                <a:gd name="T45" fmla="*/ 1 h 301"/>
                <a:gd name="T46" fmla="*/ 1 w 214"/>
                <a:gd name="T47" fmla="*/ 1 h 301"/>
                <a:gd name="T48" fmla="*/ 1 w 214"/>
                <a:gd name="T49" fmla="*/ 1 h 301"/>
                <a:gd name="T50" fmla="*/ 1 w 214"/>
                <a:gd name="T51" fmla="*/ 1 h 301"/>
                <a:gd name="T52" fmla="*/ 1 w 214"/>
                <a:gd name="T53" fmla="*/ 1 h 301"/>
                <a:gd name="T54" fmla="*/ 1 w 214"/>
                <a:gd name="T55" fmla="*/ 1 h 301"/>
                <a:gd name="T56" fmla="*/ 1 w 214"/>
                <a:gd name="T57" fmla="*/ 1 h 301"/>
                <a:gd name="T58" fmla="*/ 1 w 214"/>
                <a:gd name="T59" fmla="*/ 1 h 301"/>
                <a:gd name="T60" fmla="*/ 1 w 214"/>
                <a:gd name="T61" fmla="*/ 1 h 301"/>
                <a:gd name="T62" fmla="*/ 1 w 214"/>
                <a:gd name="T63" fmla="*/ 1 h 301"/>
                <a:gd name="T64" fmla="*/ 1 w 214"/>
                <a:gd name="T65" fmla="*/ 1 h 301"/>
                <a:gd name="T66" fmla="*/ 1 w 214"/>
                <a:gd name="T67" fmla="*/ 1 h 301"/>
                <a:gd name="T68" fmla="*/ 1 w 214"/>
                <a:gd name="T69" fmla="*/ 1 h 301"/>
                <a:gd name="T70" fmla="*/ 1 w 214"/>
                <a:gd name="T71" fmla="*/ 1 h 301"/>
                <a:gd name="T72" fmla="*/ 1 w 214"/>
                <a:gd name="T73" fmla="*/ 1 h 30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4"/>
                <a:gd name="T112" fmla="*/ 0 h 301"/>
                <a:gd name="T113" fmla="*/ 214 w 214"/>
                <a:gd name="T114" fmla="*/ 301 h 30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4" h="301">
                  <a:moveTo>
                    <a:pt x="209" y="217"/>
                  </a:moveTo>
                  <a:lnTo>
                    <a:pt x="208" y="214"/>
                  </a:lnTo>
                  <a:lnTo>
                    <a:pt x="204" y="205"/>
                  </a:lnTo>
                  <a:lnTo>
                    <a:pt x="199" y="190"/>
                  </a:lnTo>
                  <a:lnTo>
                    <a:pt x="191" y="172"/>
                  </a:lnTo>
                  <a:lnTo>
                    <a:pt x="182" y="152"/>
                  </a:lnTo>
                  <a:lnTo>
                    <a:pt x="173" y="131"/>
                  </a:lnTo>
                  <a:lnTo>
                    <a:pt x="164" y="111"/>
                  </a:lnTo>
                  <a:lnTo>
                    <a:pt x="153" y="93"/>
                  </a:lnTo>
                  <a:lnTo>
                    <a:pt x="138" y="74"/>
                  </a:lnTo>
                  <a:lnTo>
                    <a:pt x="114" y="55"/>
                  </a:lnTo>
                  <a:lnTo>
                    <a:pt x="86" y="35"/>
                  </a:lnTo>
                  <a:lnTo>
                    <a:pt x="57" y="19"/>
                  </a:lnTo>
                  <a:lnTo>
                    <a:pt x="30" y="6"/>
                  </a:lnTo>
                  <a:lnTo>
                    <a:pt x="11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7" y="51"/>
                  </a:lnTo>
                  <a:lnTo>
                    <a:pt x="18" y="93"/>
                  </a:lnTo>
                  <a:lnTo>
                    <a:pt x="15" y="132"/>
                  </a:lnTo>
                  <a:lnTo>
                    <a:pt x="15" y="160"/>
                  </a:lnTo>
                  <a:lnTo>
                    <a:pt x="20" y="172"/>
                  </a:lnTo>
                  <a:lnTo>
                    <a:pt x="30" y="187"/>
                  </a:lnTo>
                  <a:lnTo>
                    <a:pt x="46" y="206"/>
                  </a:lnTo>
                  <a:lnTo>
                    <a:pt x="64" y="224"/>
                  </a:lnTo>
                  <a:lnTo>
                    <a:pt x="83" y="243"/>
                  </a:lnTo>
                  <a:lnTo>
                    <a:pt x="103" y="261"/>
                  </a:lnTo>
                  <a:lnTo>
                    <a:pt x="121" y="275"/>
                  </a:lnTo>
                  <a:lnTo>
                    <a:pt x="135" y="286"/>
                  </a:lnTo>
                  <a:lnTo>
                    <a:pt x="149" y="294"/>
                  </a:lnTo>
                  <a:lnTo>
                    <a:pt x="164" y="299"/>
                  </a:lnTo>
                  <a:lnTo>
                    <a:pt x="179" y="301"/>
                  </a:lnTo>
                  <a:lnTo>
                    <a:pt x="193" y="299"/>
                  </a:lnTo>
                  <a:lnTo>
                    <a:pt x="205" y="291"/>
                  </a:lnTo>
                  <a:lnTo>
                    <a:pt x="212" y="275"/>
                  </a:lnTo>
                  <a:lnTo>
                    <a:pt x="214" y="251"/>
                  </a:lnTo>
                  <a:lnTo>
                    <a:pt x="209" y="217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0" name="Freeform 27"/>
            <p:cNvSpPr/>
            <p:nvPr/>
          </p:nvSpPr>
          <p:spPr bwMode="auto">
            <a:xfrm>
              <a:off x="929" y="2191"/>
              <a:ext cx="98" cy="143"/>
            </a:xfrm>
            <a:custGeom>
              <a:avLst/>
              <a:gdLst>
                <a:gd name="T0" fmla="*/ 0 w 197"/>
                <a:gd name="T1" fmla="*/ 1 h 286"/>
                <a:gd name="T2" fmla="*/ 0 w 197"/>
                <a:gd name="T3" fmla="*/ 1 h 286"/>
                <a:gd name="T4" fmla="*/ 0 w 197"/>
                <a:gd name="T5" fmla="*/ 1 h 286"/>
                <a:gd name="T6" fmla="*/ 0 w 197"/>
                <a:gd name="T7" fmla="*/ 1 h 286"/>
                <a:gd name="T8" fmla="*/ 0 w 197"/>
                <a:gd name="T9" fmla="*/ 1 h 286"/>
                <a:gd name="T10" fmla="*/ 0 w 197"/>
                <a:gd name="T11" fmla="*/ 1 h 286"/>
                <a:gd name="T12" fmla="*/ 0 w 197"/>
                <a:gd name="T13" fmla="*/ 1 h 286"/>
                <a:gd name="T14" fmla="*/ 0 w 197"/>
                <a:gd name="T15" fmla="*/ 1 h 286"/>
                <a:gd name="T16" fmla="*/ 0 w 197"/>
                <a:gd name="T17" fmla="*/ 1 h 286"/>
                <a:gd name="T18" fmla="*/ 0 w 197"/>
                <a:gd name="T19" fmla="*/ 1 h 286"/>
                <a:gd name="T20" fmla="*/ 0 w 197"/>
                <a:gd name="T21" fmla="*/ 1 h 286"/>
                <a:gd name="T22" fmla="*/ 0 w 197"/>
                <a:gd name="T23" fmla="*/ 1 h 286"/>
                <a:gd name="T24" fmla="*/ 0 w 197"/>
                <a:gd name="T25" fmla="*/ 1 h 286"/>
                <a:gd name="T26" fmla="*/ 0 w 197"/>
                <a:gd name="T27" fmla="*/ 1 h 286"/>
                <a:gd name="T28" fmla="*/ 0 w 197"/>
                <a:gd name="T29" fmla="*/ 0 h 286"/>
                <a:gd name="T30" fmla="*/ 0 w 197"/>
                <a:gd name="T31" fmla="*/ 1 h 286"/>
                <a:gd name="T32" fmla="*/ 0 w 197"/>
                <a:gd name="T33" fmla="*/ 1 h 286"/>
                <a:gd name="T34" fmla="*/ 0 w 197"/>
                <a:gd name="T35" fmla="*/ 1 h 286"/>
                <a:gd name="T36" fmla="*/ 0 w 197"/>
                <a:gd name="T37" fmla="*/ 1 h 286"/>
                <a:gd name="T38" fmla="*/ 0 w 197"/>
                <a:gd name="T39" fmla="*/ 1 h 286"/>
                <a:gd name="T40" fmla="*/ 0 w 197"/>
                <a:gd name="T41" fmla="*/ 1 h 286"/>
                <a:gd name="T42" fmla="*/ 0 w 197"/>
                <a:gd name="T43" fmla="*/ 1 h 286"/>
                <a:gd name="T44" fmla="*/ 0 w 197"/>
                <a:gd name="T45" fmla="*/ 1 h 286"/>
                <a:gd name="T46" fmla="*/ 0 w 197"/>
                <a:gd name="T47" fmla="*/ 1 h 286"/>
                <a:gd name="T48" fmla="*/ 0 w 197"/>
                <a:gd name="T49" fmla="*/ 1 h 286"/>
                <a:gd name="T50" fmla="*/ 0 w 197"/>
                <a:gd name="T51" fmla="*/ 1 h 286"/>
                <a:gd name="T52" fmla="*/ 0 w 197"/>
                <a:gd name="T53" fmla="*/ 1 h 286"/>
                <a:gd name="T54" fmla="*/ 0 w 197"/>
                <a:gd name="T55" fmla="*/ 1 h 286"/>
                <a:gd name="T56" fmla="*/ 0 w 197"/>
                <a:gd name="T57" fmla="*/ 1 h 286"/>
                <a:gd name="T58" fmla="*/ 0 w 197"/>
                <a:gd name="T59" fmla="*/ 1 h 286"/>
                <a:gd name="T60" fmla="*/ 0 w 197"/>
                <a:gd name="T61" fmla="*/ 1 h 286"/>
                <a:gd name="T62" fmla="*/ 0 w 197"/>
                <a:gd name="T63" fmla="*/ 1 h 286"/>
                <a:gd name="T64" fmla="*/ 0 w 197"/>
                <a:gd name="T65" fmla="*/ 1 h 286"/>
                <a:gd name="T66" fmla="*/ 0 w 197"/>
                <a:gd name="T67" fmla="*/ 1 h 286"/>
                <a:gd name="T68" fmla="*/ 0 w 197"/>
                <a:gd name="T69" fmla="*/ 1 h 286"/>
                <a:gd name="T70" fmla="*/ 0 w 197"/>
                <a:gd name="T71" fmla="*/ 1 h 286"/>
                <a:gd name="T72" fmla="*/ 0 w 197"/>
                <a:gd name="T73" fmla="*/ 1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7"/>
                <a:gd name="T112" fmla="*/ 0 h 286"/>
                <a:gd name="T113" fmla="*/ 197 w 197"/>
                <a:gd name="T114" fmla="*/ 286 h 2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7" h="286">
                  <a:moveTo>
                    <a:pt x="193" y="205"/>
                  </a:moveTo>
                  <a:lnTo>
                    <a:pt x="192" y="201"/>
                  </a:lnTo>
                  <a:lnTo>
                    <a:pt x="188" y="192"/>
                  </a:lnTo>
                  <a:lnTo>
                    <a:pt x="182" y="178"/>
                  </a:lnTo>
                  <a:lnTo>
                    <a:pt x="176" y="162"/>
                  </a:lnTo>
                  <a:lnTo>
                    <a:pt x="168" y="144"/>
                  </a:lnTo>
                  <a:lnTo>
                    <a:pt x="159" y="124"/>
                  </a:lnTo>
                  <a:lnTo>
                    <a:pt x="150" y="105"/>
                  </a:lnTo>
                  <a:lnTo>
                    <a:pt x="141" y="87"/>
                  </a:lnTo>
                  <a:lnTo>
                    <a:pt x="127" y="70"/>
                  </a:lnTo>
                  <a:lnTo>
                    <a:pt x="106" y="52"/>
                  </a:lnTo>
                  <a:lnTo>
                    <a:pt x="80" y="33"/>
                  </a:lnTo>
                  <a:lnTo>
                    <a:pt x="53" y="17"/>
                  </a:lnTo>
                  <a:lnTo>
                    <a:pt x="28" y="6"/>
                  </a:lnTo>
                  <a:lnTo>
                    <a:pt x="9" y="0"/>
                  </a:lnTo>
                  <a:lnTo>
                    <a:pt x="0" y="1"/>
                  </a:lnTo>
                  <a:lnTo>
                    <a:pt x="2" y="13"/>
                  </a:lnTo>
                  <a:lnTo>
                    <a:pt x="15" y="48"/>
                  </a:lnTo>
                  <a:lnTo>
                    <a:pt x="17" y="89"/>
                  </a:lnTo>
                  <a:lnTo>
                    <a:pt x="13" y="124"/>
                  </a:lnTo>
                  <a:lnTo>
                    <a:pt x="13" y="151"/>
                  </a:lnTo>
                  <a:lnTo>
                    <a:pt x="18" y="162"/>
                  </a:lnTo>
                  <a:lnTo>
                    <a:pt x="27" y="177"/>
                  </a:lnTo>
                  <a:lnTo>
                    <a:pt x="41" y="195"/>
                  </a:lnTo>
                  <a:lnTo>
                    <a:pt x="58" y="212"/>
                  </a:lnTo>
                  <a:lnTo>
                    <a:pt x="76" y="230"/>
                  </a:lnTo>
                  <a:lnTo>
                    <a:pt x="94" y="246"/>
                  </a:lnTo>
                  <a:lnTo>
                    <a:pt x="111" y="260"/>
                  </a:lnTo>
                  <a:lnTo>
                    <a:pt x="124" y="271"/>
                  </a:lnTo>
                  <a:lnTo>
                    <a:pt x="137" y="279"/>
                  </a:lnTo>
                  <a:lnTo>
                    <a:pt x="151" y="283"/>
                  </a:lnTo>
                  <a:lnTo>
                    <a:pt x="166" y="286"/>
                  </a:lnTo>
                  <a:lnTo>
                    <a:pt x="179" y="283"/>
                  </a:lnTo>
                  <a:lnTo>
                    <a:pt x="189" y="275"/>
                  </a:lnTo>
                  <a:lnTo>
                    <a:pt x="195" y="260"/>
                  </a:lnTo>
                  <a:lnTo>
                    <a:pt x="197" y="237"/>
                  </a:lnTo>
                  <a:lnTo>
                    <a:pt x="193" y="205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1" name="Freeform 28"/>
            <p:cNvSpPr/>
            <p:nvPr/>
          </p:nvSpPr>
          <p:spPr bwMode="auto">
            <a:xfrm>
              <a:off x="934" y="2196"/>
              <a:ext cx="90" cy="135"/>
            </a:xfrm>
            <a:custGeom>
              <a:avLst/>
              <a:gdLst>
                <a:gd name="T0" fmla="*/ 1 w 180"/>
                <a:gd name="T1" fmla="*/ 0 h 271"/>
                <a:gd name="T2" fmla="*/ 1 w 180"/>
                <a:gd name="T3" fmla="*/ 0 h 271"/>
                <a:gd name="T4" fmla="*/ 1 w 180"/>
                <a:gd name="T5" fmla="*/ 0 h 271"/>
                <a:gd name="T6" fmla="*/ 1 w 180"/>
                <a:gd name="T7" fmla="*/ 0 h 271"/>
                <a:gd name="T8" fmla="*/ 1 w 180"/>
                <a:gd name="T9" fmla="*/ 0 h 271"/>
                <a:gd name="T10" fmla="*/ 1 w 180"/>
                <a:gd name="T11" fmla="*/ 0 h 271"/>
                <a:gd name="T12" fmla="*/ 1 w 180"/>
                <a:gd name="T13" fmla="*/ 0 h 271"/>
                <a:gd name="T14" fmla="*/ 1 w 180"/>
                <a:gd name="T15" fmla="*/ 0 h 271"/>
                <a:gd name="T16" fmla="*/ 1 w 180"/>
                <a:gd name="T17" fmla="*/ 0 h 271"/>
                <a:gd name="T18" fmla="*/ 1 w 180"/>
                <a:gd name="T19" fmla="*/ 0 h 271"/>
                <a:gd name="T20" fmla="*/ 1 w 180"/>
                <a:gd name="T21" fmla="*/ 0 h 271"/>
                <a:gd name="T22" fmla="*/ 1 w 180"/>
                <a:gd name="T23" fmla="*/ 0 h 271"/>
                <a:gd name="T24" fmla="*/ 1 w 180"/>
                <a:gd name="T25" fmla="*/ 0 h 271"/>
                <a:gd name="T26" fmla="*/ 1 w 180"/>
                <a:gd name="T27" fmla="*/ 0 h 271"/>
                <a:gd name="T28" fmla="*/ 1 w 180"/>
                <a:gd name="T29" fmla="*/ 0 h 271"/>
                <a:gd name="T30" fmla="*/ 0 w 180"/>
                <a:gd name="T31" fmla="*/ 0 h 271"/>
                <a:gd name="T32" fmla="*/ 1 w 180"/>
                <a:gd name="T33" fmla="*/ 0 h 271"/>
                <a:gd name="T34" fmla="*/ 1 w 180"/>
                <a:gd name="T35" fmla="*/ 0 h 271"/>
                <a:gd name="T36" fmla="*/ 1 w 180"/>
                <a:gd name="T37" fmla="*/ 0 h 271"/>
                <a:gd name="T38" fmla="*/ 1 w 180"/>
                <a:gd name="T39" fmla="*/ 0 h 271"/>
                <a:gd name="T40" fmla="*/ 1 w 180"/>
                <a:gd name="T41" fmla="*/ 0 h 271"/>
                <a:gd name="T42" fmla="*/ 1 w 180"/>
                <a:gd name="T43" fmla="*/ 0 h 271"/>
                <a:gd name="T44" fmla="*/ 1 w 180"/>
                <a:gd name="T45" fmla="*/ 0 h 271"/>
                <a:gd name="T46" fmla="*/ 1 w 180"/>
                <a:gd name="T47" fmla="*/ 0 h 271"/>
                <a:gd name="T48" fmla="*/ 1 w 180"/>
                <a:gd name="T49" fmla="*/ 0 h 271"/>
                <a:gd name="T50" fmla="*/ 1 w 180"/>
                <a:gd name="T51" fmla="*/ 0 h 271"/>
                <a:gd name="T52" fmla="*/ 1 w 180"/>
                <a:gd name="T53" fmla="*/ 0 h 271"/>
                <a:gd name="T54" fmla="*/ 1 w 180"/>
                <a:gd name="T55" fmla="*/ 0 h 271"/>
                <a:gd name="T56" fmla="*/ 1 w 180"/>
                <a:gd name="T57" fmla="*/ 0 h 271"/>
                <a:gd name="T58" fmla="*/ 1 w 180"/>
                <a:gd name="T59" fmla="*/ 0 h 271"/>
                <a:gd name="T60" fmla="*/ 1 w 180"/>
                <a:gd name="T61" fmla="*/ 0 h 271"/>
                <a:gd name="T62" fmla="*/ 1 w 180"/>
                <a:gd name="T63" fmla="*/ 0 h 271"/>
                <a:gd name="T64" fmla="*/ 1 w 180"/>
                <a:gd name="T65" fmla="*/ 0 h 271"/>
                <a:gd name="T66" fmla="*/ 1 w 180"/>
                <a:gd name="T67" fmla="*/ 0 h 271"/>
                <a:gd name="T68" fmla="*/ 1 w 180"/>
                <a:gd name="T69" fmla="*/ 0 h 271"/>
                <a:gd name="T70" fmla="*/ 1 w 180"/>
                <a:gd name="T71" fmla="*/ 0 h 271"/>
                <a:gd name="T72" fmla="*/ 1 w 180"/>
                <a:gd name="T73" fmla="*/ 0 h 2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0"/>
                <a:gd name="T112" fmla="*/ 0 h 271"/>
                <a:gd name="T113" fmla="*/ 180 w 180"/>
                <a:gd name="T114" fmla="*/ 271 h 2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0" h="271">
                  <a:moveTo>
                    <a:pt x="176" y="195"/>
                  </a:moveTo>
                  <a:lnTo>
                    <a:pt x="175" y="191"/>
                  </a:lnTo>
                  <a:lnTo>
                    <a:pt x="172" y="183"/>
                  </a:lnTo>
                  <a:lnTo>
                    <a:pt x="167" y="171"/>
                  </a:lnTo>
                  <a:lnTo>
                    <a:pt x="161" y="154"/>
                  </a:lnTo>
                  <a:lnTo>
                    <a:pt x="154" y="137"/>
                  </a:lnTo>
                  <a:lnTo>
                    <a:pt x="147" y="118"/>
                  </a:lnTo>
                  <a:lnTo>
                    <a:pt x="137" y="100"/>
                  </a:lnTo>
                  <a:lnTo>
                    <a:pt x="130" y="83"/>
                  </a:lnTo>
                  <a:lnTo>
                    <a:pt x="117" y="67"/>
                  </a:lnTo>
                  <a:lnTo>
                    <a:pt x="97" y="48"/>
                  </a:lnTo>
                  <a:lnTo>
                    <a:pt x="73" y="32"/>
                  </a:lnTo>
                  <a:lnTo>
                    <a:pt x="48" y="16"/>
                  </a:lnTo>
                  <a:lnTo>
                    <a:pt x="26" y="6"/>
                  </a:lnTo>
                  <a:lnTo>
                    <a:pt x="8" y="0"/>
                  </a:lnTo>
                  <a:lnTo>
                    <a:pt x="0" y="2"/>
                  </a:lnTo>
                  <a:lnTo>
                    <a:pt x="3" y="13"/>
                  </a:lnTo>
                  <a:lnTo>
                    <a:pt x="14" y="46"/>
                  </a:lnTo>
                  <a:lnTo>
                    <a:pt x="16" y="84"/>
                  </a:lnTo>
                  <a:lnTo>
                    <a:pt x="12" y="118"/>
                  </a:lnTo>
                  <a:lnTo>
                    <a:pt x="12" y="143"/>
                  </a:lnTo>
                  <a:lnTo>
                    <a:pt x="16" y="154"/>
                  </a:lnTo>
                  <a:lnTo>
                    <a:pt x="26" y="168"/>
                  </a:lnTo>
                  <a:lnTo>
                    <a:pt x="39" y="184"/>
                  </a:lnTo>
                  <a:lnTo>
                    <a:pt x="53" y="202"/>
                  </a:lnTo>
                  <a:lnTo>
                    <a:pt x="70" y="218"/>
                  </a:lnTo>
                  <a:lnTo>
                    <a:pt x="87" y="234"/>
                  </a:lnTo>
                  <a:lnTo>
                    <a:pt x="101" y="247"/>
                  </a:lnTo>
                  <a:lnTo>
                    <a:pt x="114" y="257"/>
                  </a:lnTo>
                  <a:lnTo>
                    <a:pt x="126" y="264"/>
                  </a:lnTo>
                  <a:lnTo>
                    <a:pt x="139" y="270"/>
                  </a:lnTo>
                  <a:lnTo>
                    <a:pt x="152" y="271"/>
                  </a:lnTo>
                  <a:lnTo>
                    <a:pt x="163" y="268"/>
                  </a:lnTo>
                  <a:lnTo>
                    <a:pt x="172" y="262"/>
                  </a:lnTo>
                  <a:lnTo>
                    <a:pt x="179" y="248"/>
                  </a:lnTo>
                  <a:lnTo>
                    <a:pt x="180" y="226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2" name="Freeform 29"/>
            <p:cNvSpPr/>
            <p:nvPr/>
          </p:nvSpPr>
          <p:spPr bwMode="auto">
            <a:xfrm>
              <a:off x="1275" y="2251"/>
              <a:ext cx="166" cy="209"/>
            </a:xfrm>
            <a:custGeom>
              <a:avLst/>
              <a:gdLst>
                <a:gd name="T0" fmla="*/ 1 w 332"/>
                <a:gd name="T1" fmla="*/ 1 h 417"/>
                <a:gd name="T2" fmla="*/ 1 w 332"/>
                <a:gd name="T3" fmla="*/ 1 h 417"/>
                <a:gd name="T4" fmla="*/ 1 w 332"/>
                <a:gd name="T5" fmla="*/ 1 h 417"/>
                <a:gd name="T6" fmla="*/ 1 w 332"/>
                <a:gd name="T7" fmla="*/ 1 h 417"/>
                <a:gd name="T8" fmla="*/ 1 w 332"/>
                <a:gd name="T9" fmla="*/ 1 h 417"/>
                <a:gd name="T10" fmla="*/ 1 w 332"/>
                <a:gd name="T11" fmla="*/ 1 h 417"/>
                <a:gd name="T12" fmla="*/ 1 w 332"/>
                <a:gd name="T13" fmla="*/ 1 h 417"/>
                <a:gd name="T14" fmla="*/ 1 w 332"/>
                <a:gd name="T15" fmla="*/ 1 h 417"/>
                <a:gd name="T16" fmla="*/ 1 w 332"/>
                <a:gd name="T17" fmla="*/ 1 h 417"/>
                <a:gd name="T18" fmla="*/ 1 w 332"/>
                <a:gd name="T19" fmla="*/ 1 h 417"/>
                <a:gd name="T20" fmla="*/ 1 w 332"/>
                <a:gd name="T21" fmla="*/ 1 h 417"/>
                <a:gd name="T22" fmla="*/ 1 w 332"/>
                <a:gd name="T23" fmla="*/ 1 h 417"/>
                <a:gd name="T24" fmla="*/ 1 w 332"/>
                <a:gd name="T25" fmla="*/ 1 h 417"/>
                <a:gd name="T26" fmla="*/ 1 w 332"/>
                <a:gd name="T27" fmla="*/ 1 h 417"/>
                <a:gd name="T28" fmla="*/ 1 w 332"/>
                <a:gd name="T29" fmla="*/ 1 h 417"/>
                <a:gd name="T30" fmla="*/ 1 w 332"/>
                <a:gd name="T31" fmla="*/ 1 h 417"/>
                <a:gd name="T32" fmla="*/ 1 w 332"/>
                <a:gd name="T33" fmla="*/ 1 h 417"/>
                <a:gd name="T34" fmla="*/ 1 w 332"/>
                <a:gd name="T35" fmla="*/ 1 h 417"/>
                <a:gd name="T36" fmla="*/ 1 w 332"/>
                <a:gd name="T37" fmla="*/ 1 h 417"/>
                <a:gd name="T38" fmla="*/ 1 w 332"/>
                <a:gd name="T39" fmla="*/ 1 h 417"/>
                <a:gd name="T40" fmla="*/ 1 w 332"/>
                <a:gd name="T41" fmla="*/ 1 h 417"/>
                <a:gd name="T42" fmla="*/ 1 w 332"/>
                <a:gd name="T43" fmla="*/ 0 h 417"/>
                <a:gd name="T44" fmla="*/ 1 w 332"/>
                <a:gd name="T45" fmla="*/ 1 h 417"/>
                <a:gd name="T46" fmla="*/ 1 w 332"/>
                <a:gd name="T47" fmla="*/ 1 h 417"/>
                <a:gd name="T48" fmla="*/ 1 w 332"/>
                <a:gd name="T49" fmla="*/ 1 h 417"/>
                <a:gd name="T50" fmla="*/ 1 w 332"/>
                <a:gd name="T51" fmla="*/ 1 h 417"/>
                <a:gd name="T52" fmla="*/ 1 w 332"/>
                <a:gd name="T53" fmla="*/ 1 h 417"/>
                <a:gd name="T54" fmla="*/ 1 w 332"/>
                <a:gd name="T55" fmla="*/ 1 h 417"/>
                <a:gd name="T56" fmla="*/ 1 w 332"/>
                <a:gd name="T57" fmla="*/ 1 h 417"/>
                <a:gd name="T58" fmla="*/ 1 w 332"/>
                <a:gd name="T59" fmla="*/ 1 h 417"/>
                <a:gd name="T60" fmla="*/ 1 w 332"/>
                <a:gd name="T61" fmla="*/ 1 h 417"/>
                <a:gd name="T62" fmla="*/ 1 w 332"/>
                <a:gd name="T63" fmla="*/ 1 h 417"/>
                <a:gd name="T64" fmla="*/ 0 w 332"/>
                <a:gd name="T65" fmla="*/ 1 h 417"/>
                <a:gd name="T66" fmla="*/ 1 w 332"/>
                <a:gd name="T67" fmla="*/ 1 h 417"/>
                <a:gd name="T68" fmla="*/ 1 w 332"/>
                <a:gd name="T69" fmla="*/ 1 h 417"/>
                <a:gd name="T70" fmla="*/ 1 w 332"/>
                <a:gd name="T71" fmla="*/ 1 h 417"/>
                <a:gd name="T72" fmla="*/ 1 w 332"/>
                <a:gd name="T73" fmla="*/ 1 h 417"/>
                <a:gd name="T74" fmla="*/ 1 w 332"/>
                <a:gd name="T75" fmla="*/ 1 h 417"/>
                <a:gd name="T76" fmla="*/ 1 w 332"/>
                <a:gd name="T77" fmla="*/ 1 h 417"/>
                <a:gd name="T78" fmla="*/ 1 w 332"/>
                <a:gd name="T79" fmla="*/ 1 h 417"/>
                <a:gd name="T80" fmla="*/ 1 w 332"/>
                <a:gd name="T81" fmla="*/ 1 h 417"/>
                <a:gd name="T82" fmla="*/ 1 w 332"/>
                <a:gd name="T83" fmla="*/ 1 h 417"/>
                <a:gd name="T84" fmla="*/ 1 w 332"/>
                <a:gd name="T85" fmla="*/ 1 h 417"/>
                <a:gd name="T86" fmla="*/ 1 w 332"/>
                <a:gd name="T87" fmla="*/ 1 h 417"/>
                <a:gd name="T88" fmla="*/ 1 w 332"/>
                <a:gd name="T89" fmla="*/ 1 h 417"/>
                <a:gd name="T90" fmla="*/ 1 w 332"/>
                <a:gd name="T91" fmla="*/ 1 h 417"/>
                <a:gd name="T92" fmla="*/ 1 w 332"/>
                <a:gd name="T93" fmla="*/ 1 h 417"/>
                <a:gd name="T94" fmla="*/ 1 w 332"/>
                <a:gd name="T95" fmla="*/ 1 h 417"/>
                <a:gd name="T96" fmla="*/ 1 w 332"/>
                <a:gd name="T97" fmla="*/ 1 h 4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2"/>
                <a:gd name="T148" fmla="*/ 0 h 417"/>
                <a:gd name="T149" fmla="*/ 332 w 332"/>
                <a:gd name="T150" fmla="*/ 417 h 4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2" h="417">
                  <a:moveTo>
                    <a:pt x="331" y="320"/>
                  </a:moveTo>
                  <a:lnTo>
                    <a:pt x="329" y="315"/>
                  </a:lnTo>
                  <a:lnTo>
                    <a:pt x="324" y="303"/>
                  </a:lnTo>
                  <a:lnTo>
                    <a:pt x="318" y="283"/>
                  </a:lnTo>
                  <a:lnTo>
                    <a:pt x="308" y="260"/>
                  </a:lnTo>
                  <a:lnTo>
                    <a:pt x="298" y="234"/>
                  </a:lnTo>
                  <a:lnTo>
                    <a:pt x="285" y="205"/>
                  </a:lnTo>
                  <a:lnTo>
                    <a:pt x="272" y="178"/>
                  </a:lnTo>
                  <a:lnTo>
                    <a:pt x="259" y="153"/>
                  </a:lnTo>
                  <a:lnTo>
                    <a:pt x="250" y="140"/>
                  </a:lnTo>
                  <a:lnTo>
                    <a:pt x="237" y="127"/>
                  </a:lnTo>
                  <a:lnTo>
                    <a:pt x="220" y="112"/>
                  </a:lnTo>
                  <a:lnTo>
                    <a:pt x="200" y="97"/>
                  </a:lnTo>
                  <a:lnTo>
                    <a:pt x="178" y="80"/>
                  </a:lnTo>
                  <a:lnTo>
                    <a:pt x="154" y="65"/>
                  </a:lnTo>
                  <a:lnTo>
                    <a:pt x="131" y="51"/>
                  </a:lnTo>
                  <a:lnTo>
                    <a:pt x="108" y="38"/>
                  </a:lnTo>
                  <a:lnTo>
                    <a:pt x="84" y="25"/>
                  </a:lnTo>
                  <a:lnTo>
                    <a:pt x="62" y="15"/>
                  </a:lnTo>
                  <a:lnTo>
                    <a:pt x="44" y="8"/>
                  </a:lnTo>
                  <a:lnTo>
                    <a:pt x="28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13" y="17"/>
                  </a:lnTo>
                  <a:lnTo>
                    <a:pt x="25" y="42"/>
                  </a:lnTo>
                  <a:lnTo>
                    <a:pt x="30" y="68"/>
                  </a:lnTo>
                  <a:lnTo>
                    <a:pt x="27" y="94"/>
                  </a:lnTo>
                  <a:lnTo>
                    <a:pt x="22" y="121"/>
                  </a:lnTo>
                  <a:lnTo>
                    <a:pt x="14" y="145"/>
                  </a:lnTo>
                  <a:lnTo>
                    <a:pt x="8" y="167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6" y="216"/>
                  </a:lnTo>
                  <a:lnTo>
                    <a:pt x="22" y="239"/>
                  </a:lnTo>
                  <a:lnTo>
                    <a:pt x="45" y="265"/>
                  </a:lnTo>
                  <a:lnTo>
                    <a:pt x="74" y="294"/>
                  </a:lnTo>
                  <a:lnTo>
                    <a:pt x="104" y="321"/>
                  </a:lnTo>
                  <a:lnTo>
                    <a:pt x="135" y="348"/>
                  </a:lnTo>
                  <a:lnTo>
                    <a:pt x="162" y="370"/>
                  </a:lnTo>
                  <a:lnTo>
                    <a:pt x="185" y="387"/>
                  </a:lnTo>
                  <a:lnTo>
                    <a:pt x="207" y="400"/>
                  </a:lnTo>
                  <a:lnTo>
                    <a:pt x="233" y="410"/>
                  </a:lnTo>
                  <a:lnTo>
                    <a:pt x="261" y="417"/>
                  </a:lnTo>
                  <a:lnTo>
                    <a:pt x="285" y="417"/>
                  </a:lnTo>
                  <a:lnTo>
                    <a:pt x="307" y="410"/>
                  </a:lnTo>
                  <a:lnTo>
                    <a:pt x="323" y="391"/>
                  </a:lnTo>
                  <a:lnTo>
                    <a:pt x="332" y="363"/>
                  </a:lnTo>
                  <a:lnTo>
                    <a:pt x="331" y="3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3" name="Freeform 30"/>
            <p:cNvSpPr/>
            <p:nvPr/>
          </p:nvSpPr>
          <p:spPr bwMode="auto">
            <a:xfrm>
              <a:off x="1281" y="2257"/>
              <a:ext cx="156" cy="200"/>
            </a:xfrm>
            <a:custGeom>
              <a:avLst/>
              <a:gdLst>
                <a:gd name="T0" fmla="*/ 0 w 312"/>
                <a:gd name="T1" fmla="*/ 1 h 400"/>
                <a:gd name="T2" fmla="*/ 1 w 312"/>
                <a:gd name="T3" fmla="*/ 1 h 400"/>
                <a:gd name="T4" fmla="*/ 1 w 312"/>
                <a:gd name="T5" fmla="*/ 1 h 400"/>
                <a:gd name="T6" fmla="*/ 1 w 312"/>
                <a:gd name="T7" fmla="*/ 1 h 400"/>
                <a:gd name="T8" fmla="*/ 1 w 312"/>
                <a:gd name="T9" fmla="*/ 1 h 400"/>
                <a:gd name="T10" fmla="*/ 1 w 312"/>
                <a:gd name="T11" fmla="*/ 1 h 400"/>
                <a:gd name="T12" fmla="*/ 1 w 312"/>
                <a:gd name="T13" fmla="*/ 1 h 400"/>
                <a:gd name="T14" fmla="*/ 1 w 312"/>
                <a:gd name="T15" fmla="*/ 1 h 400"/>
                <a:gd name="T16" fmla="*/ 1 w 312"/>
                <a:gd name="T17" fmla="*/ 1 h 400"/>
                <a:gd name="T18" fmla="*/ 1 w 312"/>
                <a:gd name="T19" fmla="*/ 1 h 400"/>
                <a:gd name="T20" fmla="*/ 1 w 312"/>
                <a:gd name="T21" fmla="*/ 1 h 400"/>
                <a:gd name="T22" fmla="*/ 1 w 312"/>
                <a:gd name="T23" fmla="*/ 1 h 400"/>
                <a:gd name="T24" fmla="*/ 1 w 312"/>
                <a:gd name="T25" fmla="*/ 1 h 400"/>
                <a:gd name="T26" fmla="*/ 1 w 312"/>
                <a:gd name="T27" fmla="*/ 1 h 400"/>
                <a:gd name="T28" fmla="*/ 1 w 312"/>
                <a:gd name="T29" fmla="*/ 1 h 400"/>
                <a:gd name="T30" fmla="*/ 1 w 312"/>
                <a:gd name="T31" fmla="*/ 1 h 400"/>
                <a:gd name="T32" fmla="*/ 1 w 312"/>
                <a:gd name="T33" fmla="*/ 1 h 400"/>
                <a:gd name="T34" fmla="*/ 1 w 312"/>
                <a:gd name="T35" fmla="*/ 1 h 400"/>
                <a:gd name="T36" fmla="*/ 1 w 312"/>
                <a:gd name="T37" fmla="*/ 1 h 400"/>
                <a:gd name="T38" fmla="*/ 1 w 312"/>
                <a:gd name="T39" fmla="*/ 1 h 400"/>
                <a:gd name="T40" fmla="*/ 1 w 312"/>
                <a:gd name="T41" fmla="*/ 1 h 400"/>
                <a:gd name="T42" fmla="*/ 1 w 312"/>
                <a:gd name="T43" fmla="*/ 1 h 400"/>
                <a:gd name="T44" fmla="*/ 1 w 312"/>
                <a:gd name="T45" fmla="*/ 1 h 400"/>
                <a:gd name="T46" fmla="*/ 1 w 312"/>
                <a:gd name="T47" fmla="*/ 1 h 400"/>
                <a:gd name="T48" fmla="*/ 1 w 312"/>
                <a:gd name="T49" fmla="*/ 1 h 400"/>
                <a:gd name="T50" fmla="*/ 1 w 312"/>
                <a:gd name="T51" fmla="*/ 1 h 400"/>
                <a:gd name="T52" fmla="*/ 1 w 312"/>
                <a:gd name="T53" fmla="*/ 1 h 400"/>
                <a:gd name="T54" fmla="*/ 1 w 312"/>
                <a:gd name="T55" fmla="*/ 1 h 400"/>
                <a:gd name="T56" fmla="*/ 1 w 312"/>
                <a:gd name="T57" fmla="*/ 1 h 400"/>
                <a:gd name="T58" fmla="*/ 1 w 312"/>
                <a:gd name="T59" fmla="*/ 1 h 400"/>
                <a:gd name="T60" fmla="*/ 1 w 312"/>
                <a:gd name="T61" fmla="*/ 1 h 400"/>
                <a:gd name="T62" fmla="*/ 1 w 312"/>
                <a:gd name="T63" fmla="*/ 1 h 400"/>
                <a:gd name="T64" fmla="*/ 1 w 312"/>
                <a:gd name="T65" fmla="*/ 1 h 400"/>
                <a:gd name="T66" fmla="*/ 1 w 312"/>
                <a:gd name="T67" fmla="*/ 1 h 400"/>
                <a:gd name="T68" fmla="*/ 1 w 312"/>
                <a:gd name="T69" fmla="*/ 1 h 400"/>
                <a:gd name="T70" fmla="*/ 1 w 312"/>
                <a:gd name="T71" fmla="*/ 1 h 400"/>
                <a:gd name="T72" fmla="*/ 1 w 312"/>
                <a:gd name="T73" fmla="*/ 1 h 400"/>
                <a:gd name="T74" fmla="*/ 1 w 312"/>
                <a:gd name="T75" fmla="*/ 0 h 400"/>
                <a:gd name="T76" fmla="*/ 1 w 312"/>
                <a:gd name="T77" fmla="*/ 1 h 400"/>
                <a:gd name="T78" fmla="*/ 1 w 312"/>
                <a:gd name="T79" fmla="*/ 1 h 400"/>
                <a:gd name="T80" fmla="*/ 1 w 312"/>
                <a:gd name="T81" fmla="*/ 1 h 400"/>
                <a:gd name="T82" fmla="*/ 1 w 312"/>
                <a:gd name="T83" fmla="*/ 1 h 400"/>
                <a:gd name="T84" fmla="*/ 1 w 312"/>
                <a:gd name="T85" fmla="*/ 1 h 400"/>
                <a:gd name="T86" fmla="*/ 1 w 312"/>
                <a:gd name="T87" fmla="*/ 1 h 400"/>
                <a:gd name="T88" fmla="*/ 1 w 312"/>
                <a:gd name="T89" fmla="*/ 1 h 400"/>
                <a:gd name="T90" fmla="*/ 1 w 312"/>
                <a:gd name="T91" fmla="*/ 1 h 400"/>
                <a:gd name="T92" fmla="*/ 1 w 312"/>
                <a:gd name="T93" fmla="*/ 1 h 400"/>
                <a:gd name="T94" fmla="*/ 1 w 312"/>
                <a:gd name="T95" fmla="*/ 1 h 400"/>
                <a:gd name="T96" fmla="*/ 0 w 312"/>
                <a:gd name="T97" fmla="*/ 1 h 4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2"/>
                <a:gd name="T148" fmla="*/ 0 h 400"/>
                <a:gd name="T149" fmla="*/ 312 w 312"/>
                <a:gd name="T150" fmla="*/ 400 h 4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2" h="400">
                  <a:moveTo>
                    <a:pt x="0" y="193"/>
                  </a:moveTo>
                  <a:lnTo>
                    <a:pt x="6" y="208"/>
                  </a:lnTo>
                  <a:lnTo>
                    <a:pt x="20" y="230"/>
                  </a:lnTo>
                  <a:lnTo>
                    <a:pt x="42" y="254"/>
                  </a:lnTo>
                  <a:lnTo>
                    <a:pt x="70" y="281"/>
                  </a:lnTo>
                  <a:lnTo>
                    <a:pt x="98" y="308"/>
                  </a:lnTo>
                  <a:lnTo>
                    <a:pt x="127" y="333"/>
                  </a:lnTo>
                  <a:lnTo>
                    <a:pt x="153" y="355"/>
                  </a:lnTo>
                  <a:lnTo>
                    <a:pt x="175" y="371"/>
                  </a:lnTo>
                  <a:lnTo>
                    <a:pt x="195" y="384"/>
                  </a:lnTo>
                  <a:lnTo>
                    <a:pt x="220" y="394"/>
                  </a:lnTo>
                  <a:lnTo>
                    <a:pt x="245" y="400"/>
                  </a:lnTo>
                  <a:lnTo>
                    <a:pt x="268" y="400"/>
                  </a:lnTo>
                  <a:lnTo>
                    <a:pt x="289" y="392"/>
                  </a:lnTo>
                  <a:lnTo>
                    <a:pt x="304" y="376"/>
                  </a:lnTo>
                  <a:lnTo>
                    <a:pt x="312" y="348"/>
                  </a:lnTo>
                  <a:lnTo>
                    <a:pt x="312" y="307"/>
                  </a:lnTo>
                  <a:lnTo>
                    <a:pt x="311" y="302"/>
                  </a:lnTo>
                  <a:lnTo>
                    <a:pt x="307" y="289"/>
                  </a:lnTo>
                  <a:lnTo>
                    <a:pt x="299" y="271"/>
                  </a:lnTo>
                  <a:lnTo>
                    <a:pt x="291" y="249"/>
                  </a:lnTo>
                  <a:lnTo>
                    <a:pt x="281" y="223"/>
                  </a:lnTo>
                  <a:lnTo>
                    <a:pt x="269" y="196"/>
                  </a:lnTo>
                  <a:lnTo>
                    <a:pt x="258" y="171"/>
                  </a:lnTo>
                  <a:lnTo>
                    <a:pt x="245" y="147"/>
                  </a:lnTo>
                  <a:lnTo>
                    <a:pt x="237" y="135"/>
                  </a:lnTo>
                  <a:lnTo>
                    <a:pt x="224" y="121"/>
                  </a:lnTo>
                  <a:lnTo>
                    <a:pt x="208" y="107"/>
                  </a:lnTo>
                  <a:lnTo>
                    <a:pt x="189" y="92"/>
                  </a:lnTo>
                  <a:lnTo>
                    <a:pt x="168" y="78"/>
                  </a:lnTo>
                  <a:lnTo>
                    <a:pt x="146" y="63"/>
                  </a:lnTo>
                  <a:lnTo>
                    <a:pt x="124" y="49"/>
                  </a:lnTo>
                  <a:lnTo>
                    <a:pt x="102" y="36"/>
                  </a:lnTo>
                  <a:lnTo>
                    <a:pt x="80" y="25"/>
                  </a:lnTo>
                  <a:lnTo>
                    <a:pt x="59" y="14"/>
                  </a:lnTo>
                  <a:lnTo>
                    <a:pt x="42" y="7"/>
                  </a:lnTo>
                  <a:lnTo>
                    <a:pt x="27" y="3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6"/>
                  </a:lnTo>
                  <a:lnTo>
                    <a:pt x="23" y="41"/>
                  </a:lnTo>
                  <a:lnTo>
                    <a:pt x="27" y="66"/>
                  </a:lnTo>
                  <a:lnTo>
                    <a:pt x="26" y="90"/>
                  </a:lnTo>
                  <a:lnTo>
                    <a:pt x="20" y="116"/>
                  </a:lnTo>
                  <a:lnTo>
                    <a:pt x="14" y="139"/>
                  </a:lnTo>
                  <a:lnTo>
                    <a:pt x="7" y="159"/>
                  </a:lnTo>
                  <a:lnTo>
                    <a:pt x="1" y="178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F4E8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4" name="Freeform 31"/>
            <p:cNvSpPr/>
            <p:nvPr/>
          </p:nvSpPr>
          <p:spPr bwMode="auto">
            <a:xfrm>
              <a:off x="1287" y="2263"/>
              <a:ext cx="147" cy="191"/>
            </a:xfrm>
            <a:custGeom>
              <a:avLst/>
              <a:gdLst>
                <a:gd name="T0" fmla="*/ 0 w 295"/>
                <a:gd name="T1" fmla="*/ 1 h 381"/>
                <a:gd name="T2" fmla="*/ 0 w 295"/>
                <a:gd name="T3" fmla="*/ 1 h 381"/>
                <a:gd name="T4" fmla="*/ 0 w 295"/>
                <a:gd name="T5" fmla="*/ 1 h 381"/>
                <a:gd name="T6" fmla="*/ 0 w 295"/>
                <a:gd name="T7" fmla="*/ 1 h 381"/>
                <a:gd name="T8" fmla="*/ 0 w 295"/>
                <a:gd name="T9" fmla="*/ 1 h 381"/>
                <a:gd name="T10" fmla="*/ 0 w 295"/>
                <a:gd name="T11" fmla="*/ 1 h 381"/>
                <a:gd name="T12" fmla="*/ 0 w 295"/>
                <a:gd name="T13" fmla="*/ 1 h 381"/>
                <a:gd name="T14" fmla="*/ 0 w 295"/>
                <a:gd name="T15" fmla="*/ 1 h 381"/>
                <a:gd name="T16" fmla="*/ 0 w 295"/>
                <a:gd name="T17" fmla="*/ 1 h 381"/>
                <a:gd name="T18" fmla="*/ 0 w 295"/>
                <a:gd name="T19" fmla="*/ 1 h 381"/>
                <a:gd name="T20" fmla="*/ 0 w 295"/>
                <a:gd name="T21" fmla="*/ 1 h 381"/>
                <a:gd name="T22" fmla="*/ 0 w 295"/>
                <a:gd name="T23" fmla="*/ 1 h 381"/>
                <a:gd name="T24" fmla="*/ 0 w 295"/>
                <a:gd name="T25" fmla="*/ 1 h 381"/>
                <a:gd name="T26" fmla="*/ 0 w 295"/>
                <a:gd name="T27" fmla="*/ 1 h 381"/>
                <a:gd name="T28" fmla="*/ 0 w 295"/>
                <a:gd name="T29" fmla="*/ 1 h 381"/>
                <a:gd name="T30" fmla="*/ 0 w 295"/>
                <a:gd name="T31" fmla="*/ 1 h 381"/>
                <a:gd name="T32" fmla="*/ 0 w 295"/>
                <a:gd name="T33" fmla="*/ 1 h 381"/>
                <a:gd name="T34" fmla="*/ 0 w 295"/>
                <a:gd name="T35" fmla="*/ 1 h 381"/>
                <a:gd name="T36" fmla="*/ 0 w 295"/>
                <a:gd name="T37" fmla="*/ 1 h 381"/>
                <a:gd name="T38" fmla="*/ 0 w 295"/>
                <a:gd name="T39" fmla="*/ 1 h 381"/>
                <a:gd name="T40" fmla="*/ 0 w 295"/>
                <a:gd name="T41" fmla="*/ 1 h 381"/>
                <a:gd name="T42" fmla="*/ 0 w 295"/>
                <a:gd name="T43" fmla="*/ 1 h 381"/>
                <a:gd name="T44" fmla="*/ 0 w 295"/>
                <a:gd name="T45" fmla="*/ 1 h 381"/>
                <a:gd name="T46" fmla="*/ 0 w 295"/>
                <a:gd name="T47" fmla="*/ 1 h 381"/>
                <a:gd name="T48" fmla="*/ 0 w 295"/>
                <a:gd name="T49" fmla="*/ 1 h 381"/>
                <a:gd name="T50" fmla="*/ 0 w 295"/>
                <a:gd name="T51" fmla="*/ 1 h 381"/>
                <a:gd name="T52" fmla="*/ 0 w 295"/>
                <a:gd name="T53" fmla="*/ 1 h 381"/>
                <a:gd name="T54" fmla="*/ 0 w 295"/>
                <a:gd name="T55" fmla="*/ 1 h 381"/>
                <a:gd name="T56" fmla="*/ 0 w 295"/>
                <a:gd name="T57" fmla="*/ 1 h 381"/>
                <a:gd name="T58" fmla="*/ 0 w 295"/>
                <a:gd name="T59" fmla="*/ 1 h 381"/>
                <a:gd name="T60" fmla="*/ 0 w 295"/>
                <a:gd name="T61" fmla="*/ 1 h 381"/>
                <a:gd name="T62" fmla="*/ 0 w 295"/>
                <a:gd name="T63" fmla="*/ 1 h 381"/>
                <a:gd name="T64" fmla="*/ 0 w 295"/>
                <a:gd name="T65" fmla="*/ 1 h 381"/>
                <a:gd name="T66" fmla="*/ 0 w 295"/>
                <a:gd name="T67" fmla="*/ 1 h 381"/>
                <a:gd name="T68" fmla="*/ 0 w 295"/>
                <a:gd name="T69" fmla="*/ 1 h 381"/>
                <a:gd name="T70" fmla="*/ 0 w 295"/>
                <a:gd name="T71" fmla="*/ 1 h 381"/>
                <a:gd name="T72" fmla="*/ 0 w 295"/>
                <a:gd name="T73" fmla="*/ 1 h 381"/>
                <a:gd name="T74" fmla="*/ 0 w 295"/>
                <a:gd name="T75" fmla="*/ 0 h 381"/>
                <a:gd name="T76" fmla="*/ 0 w 295"/>
                <a:gd name="T77" fmla="*/ 1 h 381"/>
                <a:gd name="T78" fmla="*/ 0 w 295"/>
                <a:gd name="T79" fmla="*/ 1 h 381"/>
                <a:gd name="T80" fmla="*/ 0 w 295"/>
                <a:gd name="T81" fmla="*/ 1 h 381"/>
                <a:gd name="T82" fmla="*/ 0 w 295"/>
                <a:gd name="T83" fmla="*/ 1 h 381"/>
                <a:gd name="T84" fmla="*/ 0 w 295"/>
                <a:gd name="T85" fmla="*/ 1 h 381"/>
                <a:gd name="T86" fmla="*/ 0 w 295"/>
                <a:gd name="T87" fmla="*/ 1 h 381"/>
                <a:gd name="T88" fmla="*/ 0 w 295"/>
                <a:gd name="T89" fmla="*/ 1 h 381"/>
                <a:gd name="T90" fmla="*/ 0 w 295"/>
                <a:gd name="T91" fmla="*/ 1 h 381"/>
                <a:gd name="T92" fmla="*/ 0 w 295"/>
                <a:gd name="T93" fmla="*/ 1 h 381"/>
                <a:gd name="T94" fmla="*/ 0 w 295"/>
                <a:gd name="T95" fmla="*/ 1 h 381"/>
                <a:gd name="T96" fmla="*/ 0 w 295"/>
                <a:gd name="T97" fmla="*/ 1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95"/>
                <a:gd name="T148" fmla="*/ 0 h 381"/>
                <a:gd name="T149" fmla="*/ 295 w 295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95" h="381">
                  <a:moveTo>
                    <a:pt x="0" y="184"/>
                  </a:moveTo>
                  <a:lnTo>
                    <a:pt x="5" y="199"/>
                  </a:lnTo>
                  <a:lnTo>
                    <a:pt x="20" y="219"/>
                  </a:lnTo>
                  <a:lnTo>
                    <a:pt x="40" y="243"/>
                  </a:lnTo>
                  <a:lnTo>
                    <a:pt x="65" y="268"/>
                  </a:lnTo>
                  <a:lnTo>
                    <a:pt x="92" y="294"/>
                  </a:lnTo>
                  <a:lnTo>
                    <a:pt x="120" y="318"/>
                  </a:lnTo>
                  <a:lnTo>
                    <a:pt x="144" y="339"/>
                  </a:lnTo>
                  <a:lnTo>
                    <a:pt x="165" y="353"/>
                  </a:lnTo>
                  <a:lnTo>
                    <a:pt x="184" y="365"/>
                  </a:lnTo>
                  <a:lnTo>
                    <a:pt x="206" y="375"/>
                  </a:lnTo>
                  <a:lnTo>
                    <a:pt x="230" y="381"/>
                  </a:lnTo>
                  <a:lnTo>
                    <a:pt x="253" y="381"/>
                  </a:lnTo>
                  <a:lnTo>
                    <a:pt x="273" y="374"/>
                  </a:lnTo>
                  <a:lnTo>
                    <a:pt x="287" y="358"/>
                  </a:lnTo>
                  <a:lnTo>
                    <a:pt x="295" y="332"/>
                  </a:lnTo>
                  <a:lnTo>
                    <a:pt x="295" y="291"/>
                  </a:lnTo>
                  <a:lnTo>
                    <a:pt x="293" y="287"/>
                  </a:lnTo>
                  <a:lnTo>
                    <a:pt x="289" y="275"/>
                  </a:lnTo>
                  <a:lnTo>
                    <a:pt x="283" y="258"/>
                  </a:lnTo>
                  <a:lnTo>
                    <a:pt x="275" y="236"/>
                  </a:lnTo>
                  <a:lnTo>
                    <a:pt x="265" y="212"/>
                  </a:lnTo>
                  <a:lnTo>
                    <a:pt x="254" y="186"/>
                  </a:lnTo>
                  <a:lnTo>
                    <a:pt x="243" y="162"/>
                  </a:lnTo>
                  <a:lnTo>
                    <a:pt x="231" y="139"/>
                  </a:lnTo>
                  <a:lnTo>
                    <a:pt x="223" y="128"/>
                  </a:lnTo>
                  <a:lnTo>
                    <a:pt x="212" y="115"/>
                  </a:lnTo>
                  <a:lnTo>
                    <a:pt x="196" y="101"/>
                  </a:lnTo>
                  <a:lnTo>
                    <a:pt x="178" y="87"/>
                  </a:lnTo>
                  <a:lnTo>
                    <a:pt x="158" y="74"/>
                  </a:lnTo>
                  <a:lnTo>
                    <a:pt x="138" y="59"/>
                  </a:lnTo>
                  <a:lnTo>
                    <a:pt x="117" y="46"/>
                  </a:lnTo>
                  <a:lnTo>
                    <a:pt x="96" y="33"/>
                  </a:lnTo>
                  <a:lnTo>
                    <a:pt x="75" y="23"/>
                  </a:lnTo>
                  <a:lnTo>
                    <a:pt x="57" y="14"/>
                  </a:lnTo>
                  <a:lnTo>
                    <a:pt x="40" y="6"/>
                  </a:lnTo>
                  <a:lnTo>
                    <a:pt x="26" y="1"/>
                  </a:lnTo>
                  <a:lnTo>
                    <a:pt x="16" y="0"/>
                  </a:lnTo>
                  <a:lnTo>
                    <a:pt x="11" y="1"/>
                  </a:lnTo>
                  <a:lnTo>
                    <a:pt x="9" y="6"/>
                  </a:lnTo>
                  <a:lnTo>
                    <a:pt x="13" y="15"/>
                  </a:lnTo>
                  <a:lnTo>
                    <a:pt x="24" y="38"/>
                  </a:lnTo>
                  <a:lnTo>
                    <a:pt x="27" y="62"/>
                  </a:lnTo>
                  <a:lnTo>
                    <a:pt x="25" y="86"/>
                  </a:lnTo>
                  <a:lnTo>
                    <a:pt x="21" y="109"/>
                  </a:lnTo>
                  <a:lnTo>
                    <a:pt x="13" y="132"/>
                  </a:lnTo>
                  <a:lnTo>
                    <a:pt x="7" y="153"/>
                  </a:lnTo>
                  <a:lnTo>
                    <a:pt x="2" y="17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5" name="Freeform 32"/>
            <p:cNvSpPr/>
            <p:nvPr/>
          </p:nvSpPr>
          <p:spPr bwMode="auto">
            <a:xfrm>
              <a:off x="1292" y="2268"/>
              <a:ext cx="139" cy="183"/>
            </a:xfrm>
            <a:custGeom>
              <a:avLst/>
              <a:gdLst>
                <a:gd name="T0" fmla="*/ 0 w 276"/>
                <a:gd name="T1" fmla="*/ 1 h 365"/>
                <a:gd name="T2" fmla="*/ 1 w 276"/>
                <a:gd name="T3" fmla="*/ 1 h 365"/>
                <a:gd name="T4" fmla="*/ 1 w 276"/>
                <a:gd name="T5" fmla="*/ 1 h 365"/>
                <a:gd name="T6" fmla="*/ 1 w 276"/>
                <a:gd name="T7" fmla="*/ 1 h 365"/>
                <a:gd name="T8" fmla="*/ 1 w 276"/>
                <a:gd name="T9" fmla="*/ 1 h 365"/>
                <a:gd name="T10" fmla="*/ 1 w 276"/>
                <a:gd name="T11" fmla="*/ 1 h 365"/>
                <a:gd name="T12" fmla="*/ 1 w 276"/>
                <a:gd name="T13" fmla="*/ 1 h 365"/>
                <a:gd name="T14" fmla="*/ 1 w 276"/>
                <a:gd name="T15" fmla="*/ 1 h 365"/>
                <a:gd name="T16" fmla="*/ 1 w 276"/>
                <a:gd name="T17" fmla="*/ 1 h 365"/>
                <a:gd name="T18" fmla="*/ 1 w 276"/>
                <a:gd name="T19" fmla="*/ 1 h 365"/>
                <a:gd name="T20" fmla="*/ 1 w 276"/>
                <a:gd name="T21" fmla="*/ 1 h 365"/>
                <a:gd name="T22" fmla="*/ 1 w 276"/>
                <a:gd name="T23" fmla="*/ 1 h 365"/>
                <a:gd name="T24" fmla="*/ 1 w 276"/>
                <a:gd name="T25" fmla="*/ 1 h 365"/>
                <a:gd name="T26" fmla="*/ 1 w 276"/>
                <a:gd name="T27" fmla="*/ 1 h 365"/>
                <a:gd name="T28" fmla="*/ 1 w 276"/>
                <a:gd name="T29" fmla="*/ 1 h 365"/>
                <a:gd name="T30" fmla="*/ 1 w 276"/>
                <a:gd name="T31" fmla="*/ 1 h 365"/>
                <a:gd name="T32" fmla="*/ 1 w 276"/>
                <a:gd name="T33" fmla="*/ 1 h 365"/>
                <a:gd name="T34" fmla="*/ 1 w 276"/>
                <a:gd name="T35" fmla="*/ 1 h 365"/>
                <a:gd name="T36" fmla="*/ 1 w 276"/>
                <a:gd name="T37" fmla="*/ 1 h 365"/>
                <a:gd name="T38" fmla="*/ 1 w 276"/>
                <a:gd name="T39" fmla="*/ 1 h 365"/>
                <a:gd name="T40" fmla="*/ 1 w 276"/>
                <a:gd name="T41" fmla="*/ 1 h 365"/>
                <a:gd name="T42" fmla="*/ 1 w 276"/>
                <a:gd name="T43" fmla="*/ 1 h 365"/>
                <a:gd name="T44" fmla="*/ 1 w 276"/>
                <a:gd name="T45" fmla="*/ 1 h 365"/>
                <a:gd name="T46" fmla="*/ 1 w 276"/>
                <a:gd name="T47" fmla="*/ 1 h 365"/>
                <a:gd name="T48" fmla="*/ 1 w 276"/>
                <a:gd name="T49" fmla="*/ 1 h 365"/>
                <a:gd name="T50" fmla="*/ 1 w 276"/>
                <a:gd name="T51" fmla="*/ 1 h 365"/>
                <a:gd name="T52" fmla="*/ 1 w 276"/>
                <a:gd name="T53" fmla="*/ 1 h 365"/>
                <a:gd name="T54" fmla="*/ 1 w 276"/>
                <a:gd name="T55" fmla="*/ 1 h 365"/>
                <a:gd name="T56" fmla="*/ 1 w 276"/>
                <a:gd name="T57" fmla="*/ 1 h 365"/>
                <a:gd name="T58" fmla="*/ 1 w 276"/>
                <a:gd name="T59" fmla="*/ 1 h 365"/>
                <a:gd name="T60" fmla="*/ 1 w 276"/>
                <a:gd name="T61" fmla="*/ 1 h 365"/>
                <a:gd name="T62" fmla="*/ 1 w 276"/>
                <a:gd name="T63" fmla="*/ 1 h 365"/>
                <a:gd name="T64" fmla="*/ 1 w 276"/>
                <a:gd name="T65" fmla="*/ 1 h 365"/>
                <a:gd name="T66" fmla="*/ 1 w 276"/>
                <a:gd name="T67" fmla="*/ 1 h 365"/>
                <a:gd name="T68" fmla="*/ 1 w 276"/>
                <a:gd name="T69" fmla="*/ 1 h 365"/>
                <a:gd name="T70" fmla="*/ 1 w 276"/>
                <a:gd name="T71" fmla="*/ 1 h 365"/>
                <a:gd name="T72" fmla="*/ 1 w 276"/>
                <a:gd name="T73" fmla="*/ 1 h 365"/>
                <a:gd name="T74" fmla="*/ 1 w 276"/>
                <a:gd name="T75" fmla="*/ 0 h 365"/>
                <a:gd name="T76" fmla="*/ 1 w 276"/>
                <a:gd name="T77" fmla="*/ 1 h 365"/>
                <a:gd name="T78" fmla="*/ 1 w 276"/>
                <a:gd name="T79" fmla="*/ 1 h 365"/>
                <a:gd name="T80" fmla="*/ 1 w 276"/>
                <a:gd name="T81" fmla="*/ 1 h 365"/>
                <a:gd name="T82" fmla="*/ 1 w 276"/>
                <a:gd name="T83" fmla="*/ 1 h 365"/>
                <a:gd name="T84" fmla="*/ 1 w 276"/>
                <a:gd name="T85" fmla="*/ 1 h 365"/>
                <a:gd name="T86" fmla="*/ 1 w 276"/>
                <a:gd name="T87" fmla="*/ 1 h 365"/>
                <a:gd name="T88" fmla="*/ 1 w 276"/>
                <a:gd name="T89" fmla="*/ 1 h 365"/>
                <a:gd name="T90" fmla="*/ 1 w 276"/>
                <a:gd name="T91" fmla="*/ 1 h 365"/>
                <a:gd name="T92" fmla="*/ 1 w 276"/>
                <a:gd name="T93" fmla="*/ 1 h 365"/>
                <a:gd name="T94" fmla="*/ 1 w 276"/>
                <a:gd name="T95" fmla="*/ 1 h 365"/>
                <a:gd name="T96" fmla="*/ 0 w 276"/>
                <a:gd name="T97" fmla="*/ 1 h 3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76"/>
                <a:gd name="T148" fmla="*/ 0 h 365"/>
                <a:gd name="T149" fmla="*/ 276 w 276"/>
                <a:gd name="T150" fmla="*/ 365 h 3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76" h="365">
                  <a:moveTo>
                    <a:pt x="0" y="176"/>
                  </a:moveTo>
                  <a:lnTo>
                    <a:pt x="5" y="190"/>
                  </a:lnTo>
                  <a:lnTo>
                    <a:pt x="18" y="210"/>
                  </a:lnTo>
                  <a:lnTo>
                    <a:pt x="38" y="233"/>
                  </a:lnTo>
                  <a:lnTo>
                    <a:pt x="61" y="257"/>
                  </a:lnTo>
                  <a:lnTo>
                    <a:pt x="85" y="281"/>
                  </a:lnTo>
                  <a:lnTo>
                    <a:pt x="110" y="304"/>
                  </a:lnTo>
                  <a:lnTo>
                    <a:pt x="133" y="324"/>
                  </a:lnTo>
                  <a:lnTo>
                    <a:pt x="153" y="339"/>
                  </a:lnTo>
                  <a:lnTo>
                    <a:pt x="172" y="350"/>
                  </a:lnTo>
                  <a:lnTo>
                    <a:pt x="193" y="360"/>
                  </a:lnTo>
                  <a:lnTo>
                    <a:pt x="215" y="365"/>
                  </a:lnTo>
                  <a:lnTo>
                    <a:pt x="236" y="365"/>
                  </a:lnTo>
                  <a:lnTo>
                    <a:pt x="255" y="358"/>
                  </a:lnTo>
                  <a:lnTo>
                    <a:pt x="268" y="342"/>
                  </a:lnTo>
                  <a:lnTo>
                    <a:pt x="276" y="317"/>
                  </a:lnTo>
                  <a:lnTo>
                    <a:pt x="276" y="279"/>
                  </a:lnTo>
                  <a:lnTo>
                    <a:pt x="275" y="276"/>
                  </a:lnTo>
                  <a:lnTo>
                    <a:pt x="271" y="264"/>
                  </a:lnTo>
                  <a:lnTo>
                    <a:pt x="266" y="248"/>
                  </a:lnTo>
                  <a:lnTo>
                    <a:pt x="258" y="227"/>
                  </a:lnTo>
                  <a:lnTo>
                    <a:pt x="249" y="204"/>
                  </a:lnTo>
                  <a:lnTo>
                    <a:pt x="238" y="180"/>
                  </a:lnTo>
                  <a:lnTo>
                    <a:pt x="228" y="156"/>
                  </a:lnTo>
                  <a:lnTo>
                    <a:pt x="216" y="134"/>
                  </a:lnTo>
                  <a:lnTo>
                    <a:pt x="209" y="123"/>
                  </a:lnTo>
                  <a:lnTo>
                    <a:pt x="198" y="111"/>
                  </a:lnTo>
                  <a:lnTo>
                    <a:pt x="184" y="98"/>
                  </a:lnTo>
                  <a:lnTo>
                    <a:pt x="167" y="84"/>
                  </a:lnTo>
                  <a:lnTo>
                    <a:pt x="149" y="70"/>
                  </a:lnTo>
                  <a:lnTo>
                    <a:pt x="130" y="58"/>
                  </a:lnTo>
                  <a:lnTo>
                    <a:pt x="110" y="45"/>
                  </a:lnTo>
                  <a:lnTo>
                    <a:pt x="91" y="32"/>
                  </a:lnTo>
                  <a:lnTo>
                    <a:pt x="71" y="22"/>
                  </a:lnTo>
                  <a:lnTo>
                    <a:pt x="54" y="14"/>
                  </a:lnTo>
                  <a:lnTo>
                    <a:pt x="39" y="7"/>
                  </a:lnTo>
                  <a:lnTo>
                    <a:pt x="26" y="3"/>
                  </a:lnTo>
                  <a:lnTo>
                    <a:pt x="15" y="0"/>
                  </a:lnTo>
                  <a:lnTo>
                    <a:pt x="10" y="1"/>
                  </a:lnTo>
                  <a:lnTo>
                    <a:pt x="9" y="7"/>
                  </a:lnTo>
                  <a:lnTo>
                    <a:pt x="13" y="15"/>
                  </a:lnTo>
                  <a:lnTo>
                    <a:pt x="22" y="37"/>
                  </a:lnTo>
                  <a:lnTo>
                    <a:pt x="26" y="60"/>
                  </a:lnTo>
                  <a:lnTo>
                    <a:pt x="23" y="83"/>
                  </a:lnTo>
                  <a:lnTo>
                    <a:pt x="19" y="106"/>
                  </a:lnTo>
                  <a:lnTo>
                    <a:pt x="13" y="127"/>
                  </a:lnTo>
                  <a:lnTo>
                    <a:pt x="6" y="147"/>
                  </a:lnTo>
                  <a:lnTo>
                    <a:pt x="1" y="164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E0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6" name="Freeform 33"/>
            <p:cNvSpPr/>
            <p:nvPr/>
          </p:nvSpPr>
          <p:spPr bwMode="auto">
            <a:xfrm>
              <a:off x="1298" y="2274"/>
              <a:ext cx="129" cy="173"/>
            </a:xfrm>
            <a:custGeom>
              <a:avLst/>
              <a:gdLst>
                <a:gd name="T0" fmla="*/ 0 w 256"/>
                <a:gd name="T1" fmla="*/ 1 h 346"/>
                <a:gd name="T2" fmla="*/ 1 w 256"/>
                <a:gd name="T3" fmla="*/ 1 h 346"/>
                <a:gd name="T4" fmla="*/ 1 w 256"/>
                <a:gd name="T5" fmla="*/ 1 h 346"/>
                <a:gd name="T6" fmla="*/ 1 w 256"/>
                <a:gd name="T7" fmla="*/ 1 h 346"/>
                <a:gd name="T8" fmla="*/ 1 w 256"/>
                <a:gd name="T9" fmla="*/ 1 h 346"/>
                <a:gd name="T10" fmla="*/ 1 w 256"/>
                <a:gd name="T11" fmla="*/ 1 h 346"/>
                <a:gd name="T12" fmla="*/ 1 w 256"/>
                <a:gd name="T13" fmla="*/ 1 h 346"/>
                <a:gd name="T14" fmla="*/ 1 w 256"/>
                <a:gd name="T15" fmla="*/ 1 h 346"/>
                <a:gd name="T16" fmla="*/ 1 w 256"/>
                <a:gd name="T17" fmla="*/ 1 h 346"/>
                <a:gd name="T18" fmla="*/ 1 w 256"/>
                <a:gd name="T19" fmla="*/ 1 h 346"/>
                <a:gd name="T20" fmla="*/ 1 w 256"/>
                <a:gd name="T21" fmla="*/ 1 h 346"/>
                <a:gd name="T22" fmla="*/ 1 w 256"/>
                <a:gd name="T23" fmla="*/ 1 h 346"/>
                <a:gd name="T24" fmla="*/ 1 w 256"/>
                <a:gd name="T25" fmla="*/ 1 h 346"/>
                <a:gd name="T26" fmla="*/ 1 w 256"/>
                <a:gd name="T27" fmla="*/ 1 h 346"/>
                <a:gd name="T28" fmla="*/ 1 w 256"/>
                <a:gd name="T29" fmla="*/ 1 h 346"/>
                <a:gd name="T30" fmla="*/ 1 w 256"/>
                <a:gd name="T31" fmla="*/ 1 h 346"/>
                <a:gd name="T32" fmla="*/ 1 w 256"/>
                <a:gd name="T33" fmla="*/ 1 h 346"/>
                <a:gd name="T34" fmla="*/ 1 w 256"/>
                <a:gd name="T35" fmla="*/ 1 h 346"/>
                <a:gd name="T36" fmla="*/ 1 w 256"/>
                <a:gd name="T37" fmla="*/ 1 h 346"/>
                <a:gd name="T38" fmla="*/ 1 w 256"/>
                <a:gd name="T39" fmla="*/ 1 h 346"/>
                <a:gd name="T40" fmla="*/ 1 w 256"/>
                <a:gd name="T41" fmla="*/ 1 h 346"/>
                <a:gd name="T42" fmla="*/ 1 w 256"/>
                <a:gd name="T43" fmla="*/ 1 h 346"/>
                <a:gd name="T44" fmla="*/ 1 w 256"/>
                <a:gd name="T45" fmla="*/ 1 h 346"/>
                <a:gd name="T46" fmla="*/ 1 w 256"/>
                <a:gd name="T47" fmla="*/ 1 h 346"/>
                <a:gd name="T48" fmla="*/ 1 w 256"/>
                <a:gd name="T49" fmla="*/ 1 h 346"/>
                <a:gd name="T50" fmla="*/ 1 w 256"/>
                <a:gd name="T51" fmla="*/ 1 h 346"/>
                <a:gd name="T52" fmla="*/ 1 w 256"/>
                <a:gd name="T53" fmla="*/ 1 h 346"/>
                <a:gd name="T54" fmla="*/ 1 w 256"/>
                <a:gd name="T55" fmla="*/ 1 h 346"/>
                <a:gd name="T56" fmla="*/ 1 w 256"/>
                <a:gd name="T57" fmla="*/ 1 h 346"/>
                <a:gd name="T58" fmla="*/ 1 w 256"/>
                <a:gd name="T59" fmla="*/ 1 h 346"/>
                <a:gd name="T60" fmla="*/ 1 w 256"/>
                <a:gd name="T61" fmla="*/ 1 h 346"/>
                <a:gd name="T62" fmla="*/ 1 w 256"/>
                <a:gd name="T63" fmla="*/ 1 h 346"/>
                <a:gd name="T64" fmla="*/ 1 w 256"/>
                <a:gd name="T65" fmla="*/ 1 h 346"/>
                <a:gd name="T66" fmla="*/ 1 w 256"/>
                <a:gd name="T67" fmla="*/ 1 h 346"/>
                <a:gd name="T68" fmla="*/ 1 w 256"/>
                <a:gd name="T69" fmla="*/ 1 h 346"/>
                <a:gd name="T70" fmla="*/ 1 w 256"/>
                <a:gd name="T71" fmla="*/ 1 h 346"/>
                <a:gd name="T72" fmla="*/ 1 w 256"/>
                <a:gd name="T73" fmla="*/ 1 h 346"/>
                <a:gd name="T74" fmla="*/ 1 w 256"/>
                <a:gd name="T75" fmla="*/ 0 h 346"/>
                <a:gd name="T76" fmla="*/ 1 w 256"/>
                <a:gd name="T77" fmla="*/ 1 h 346"/>
                <a:gd name="T78" fmla="*/ 1 w 256"/>
                <a:gd name="T79" fmla="*/ 1 h 346"/>
                <a:gd name="T80" fmla="*/ 1 w 256"/>
                <a:gd name="T81" fmla="*/ 1 h 346"/>
                <a:gd name="T82" fmla="*/ 1 w 256"/>
                <a:gd name="T83" fmla="*/ 1 h 346"/>
                <a:gd name="T84" fmla="*/ 1 w 256"/>
                <a:gd name="T85" fmla="*/ 1 h 346"/>
                <a:gd name="T86" fmla="*/ 1 w 256"/>
                <a:gd name="T87" fmla="*/ 1 h 346"/>
                <a:gd name="T88" fmla="*/ 1 w 256"/>
                <a:gd name="T89" fmla="*/ 1 h 346"/>
                <a:gd name="T90" fmla="*/ 1 w 256"/>
                <a:gd name="T91" fmla="*/ 1 h 346"/>
                <a:gd name="T92" fmla="*/ 1 w 256"/>
                <a:gd name="T93" fmla="*/ 1 h 346"/>
                <a:gd name="T94" fmla="*/ 1 w 256"/>
                <a:gd name="T95" fmla="*/ 1 h 346"/>
                <a:gd name="T96" fmla="*/ 0 w 256"/>
                <a:gd name="T97" fmla="*/ 1 h 3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6"/>
                <a:gd name="T148" fmla="*/ 0 h 346"/>
                <a:gd name="T149" fmla="*/ 256 w 256"/>
                <a:gd name="T150" fmla="*/ 346 h 34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6" h="346">
                  <a:moveTo>
                    <a:pt x="0" y="168"/>
                  </a:moveTo>
                  <a:lnTo>
                    <a:pt x="5" y="182"/>
                  </a:lnTo>
                  <a:lnTo>
                    <a:pt x="16" y="200"/>
                  </a:lnTo>
                  <a:lnTo>
                    <a:pt x="35" y="222"/>
                  </a:lnTo>
                  <a:lnTo>
                    <a:pt x="55" y="245"/>
                  </a:lnTo>
                  <a:lnTo>
                    <a:pt x="79" y="268"/>
                  </a:lnTo>
                  <a:lnTo>
                    <a:pt x="102" y="290"/>
                  </a:lnTo>
                  <a:lnTo>
                    <a:pt x="124" y="308"/>
                  </a:lnTo>
                  <a:lnTo>
                    <a:pt x="142" y="322"/>
                  </a:lnTo>
                  <a:lnTo>
                    <a:pt x="159" y="333"/>
                  </a:lnTo>
                  <a:lnTo>
                    <a:pt x="180" y="342"/>
                  </a:lnTo>
                  <a:lnTo>
                    <a:pt x="201" y="346"/>
                  </a:lnTo>
                  <a:lnTo>
                    <a:pt x="220" y="346"/>
                  </a:lnTo>
                  <a:lnTo>
                    <a:pt x="237" y="341"/>
                  </a:lnTo>
                  <a:lnTo>
                    <a:pt x="250" y="326"/>
                  </a:lnTo>
                  <a:lnTo>
                    <a:pt x="256" y="300"/>
                  </a:lnTo>
                  <a:lnTo>
                    <a:pt x="256" y="265"/>
                  </a:lnTo>
                  <a:lnTo>
                    <a:pt x="255" y="261"/>
                  </a:lnTo>
                  <a:lnTo>
                    <a:pt x="251" y="250"/>
                  </a:lnTo>
                  <a:lnTo>
                    <a:pt x="246" y="235"/>
                  </a:lnTo>
                  <a:lnTo>
                    <a:pt x="239" y="214"/>
                  </a:lnTo>
                  <a:lnTo>
                    <a:pt x="232" y="192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2" y="125"/>
                  </a:lnTo>
                  <a:lnTo>
                    <a:pt x="195" y="115"/>
                  </a:lnTo>
                  <a:lnTo>
                    <a:pt x="185" y="103"/>
                  </a:lnTo>
                  <a:lnTo>
                    <a:pt x="172" y="92"/>
                  </a:lnTo>
                  <a:lnTo>
                    <a:pt x="156" y="79"/>
                  </a:lnTo>
                  <a:lnTo>
                    <a:pt x="140" y="67"/>
                  </a:lnTo>
                  <a:lnTo>
                    <a:pt x="121" y="54"/>
                  </a:lnTo>
                  <a:lnTo>
                    <a:pt x="103" y="41"/>
                  </a:lnTo>
                  <a:lnTo>
                    <a:pt x="85" y="30"/>
                  </a:lnTo>
                  <a:lnTo>
                    <a:pt x="67" y="20"/>
                  </a:lnTo>
                  <a:lnTo>
                    <a:pt x="50" y="11"/>
                  </a:lnTo>
                  <a:lnTo>
                    <a:pt x="36" y="6"/>
                  </a:lnTo>
                  <a:lnTo>
                    <a:pt x="24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7" y="6"/>
                  </a:lnTo>
                  <a:lnTo>
                    <a:pt x="11" y="14"/>
                  </a:lnTo>
                  <a:lnTo>
                    <a:pt x="20" y="34"/>
                  </a:lnTo>
                  <a:lnTo>
                    <a:pt x="23" y="56"/>
                  </a:lnTo>
                  <a:lnTo>
                    <a:pt x="22" y="78"/>
                  </a:lnTo>
                  <a:lnTo>
                    <a:pt x="18" y="100"/>
                  </a:lnTo>
                  <a:lnTo>
                    <a:pt x="11" y="121"/>
                  </a:lnTo>
                  <a:lnTo>
                    <a:pt x="6" y="139"/>
                  </a:lnTo>
                  <a:lnTo>
                    <a:pt x="1" y="155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D3A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7" name="Freeform 34"/>
            <p:cNvSpPr/>
            <p:nvPr/>
          </p:nvSpPr>
          <p:spPr bwMode="auto">
            <a:xfrm>
              <a:off x="1304" y="2280"/>
              <a:ext cx="119" cy="164"/>
            </a:xfrm>
            <a:custGeom>
              <a:avLst/>
              <a:gdLst>
                <a:gd name="T0" fmla="*/ 0 w 239"/>
                <a:gd name="T1" fmla="*/ 0 h 330"/>
                <a:gd name="T2" fmla="*/ 0 w 239"/>
                <a:gd name="T3" fmla="*/ 0 h 330"/>
                <a:gd name="T4" fmla="*/ 0 w 239"/>
                <a:gd name="T5" fmla="*/ 0 h 330"/>
                <a:gd name="T6" fmla="*/ 0 w 239"/>
                <a:gd name="T7" fmla="*/ 0 h 330"/>
                <a:gd name="T8" fmla="*/ 0 w 239"/>
                <a:gd name="T9" fmla="*/ 0 h 330"/>
                <a:gd name="T10" fmla="*/ 0 w 239"/>
                <a:gd name="T11" fmla="*/ 0 h 330"/>
                <a:gd name="T12" fmla="*/ 0 w 239"/>
                <a:gd name="T13" fmla="*/ 0 h 330"/>
                <a:gd name="T14" fmla="*/ 0 w 239"/>
                <a:gd name="T15" fmla="*/ 0 h 330"/>
                <a:gd name="T16" fmla="*/ 0 w 239"/>
                <a:gd name="T17" fmla="*/ 0 h 330"/>
                <a:gd name="T18" fmla="*/ 0 w 239"/>
                <a:gd name="T19" fmla="*/ 0 h 330"/>
                <a:gd name="T20" fmla="*/ 0 w 239"/>
                <a:gd name="T21" fmla="*/ 0 h 330"/>
                <a:gd name="T22" fmla="*/ 0 w 239"/>
                <a:gd name="T23" fmla="*/ 0 h 330"/>
                <a:gd name="T24" fmla="*/ 0 w 239"/>
                <a:gd name="T25" fmla="*/ 0 h 330"/>
                <a:gd name="T26" fmla="*/ 0 w 239"/>
                <a:gd name="T27" fmla="*/ 0 h 330"/>
                <a:gd name="T28" fmla="*/ 0 w 239"/>
                <a:gd name="T29" fmla="*/ 0 h 330"/>
                <a:gd name="T30" fmla="*/ 0 w 239"/>
                <a:gd name="T31" fmla="*/ 0 h 330"/>
                <a:gd name="T32" fmla="*/ 0 w 239"/>
                <a:gd name="T33" fmla="*/ 0 h 330"/>
                <a:gd name="T34" fmla="*/ 0 w 239"/>
                <a:gd name="T35" fmla="*/ 0 h 330"/>
                <a:gd name="T36" fmla="*/ 0 w 239"/>
                <a:gd name="T37" fmla="*/ 0 h 330"/>
                <a:gd name="T38" fmla="*/ 0 w 239"/>
                <a:gd name="T39" fmla="*/ 0 h 330"/>
                <a:gd name="T40" fmla="*/ 0 w 239"/>
                <a:gd name="T41" fmla="*/ 0 h 330"/>
                <a:gd name="T42" fmla="*/ 0 w 239"/>
                <a:gd name="T43" fmla="*/ 0 h 330"/>
                <a:gd name="T44" fmla="*/ 0 w 239"/>
                <a:gd name="T45" fmla="*/ 0 h 330"/>
                <a:gd name="T46" fmla="*/ 0 w 239"/>
                <a:gd name="T47" fmla="*/ 0 h 330"/>
                <a:gd name="T48" fmla="*/ 0 w 239"/>
                <a:gd name="T49" fmla="*/ 0 h 330"/>
                <a:gd name="T50" fmla="*/ 0 w 239"/>
                <a:gd name="T51" fmla="*/ 0 h 330"/>
                <a:gd name="T52" fmla="*/ 0 w 239"/>
                <a:gd name="T53" fmla="*/ 0 h 330"/>
                <a:gd name="T54" fmla="*/ 0 w 239"/>
                <a:gd name="T55" fmla="*/ 0 h 330"/>
                <a:gd name="T56" fmla="*/ 0 w 239"/>
                <a:gd name="T57" fmla="*/ 0 h 330"/>
                <a:gd name="T58" fmla="*/ 0 w 239"/>
                <a:gd name="T59" fmla="*/ 0 h 330"/>
                <a:gd name="T60" fmla="*/ 0 w 239"/>
                <a:gd name="T61" fmla="*/ 0 h 330"/>
                <a:gd name="T62" fmla="*/ 0 w 239"/>
                <a:gd name="T63" fmla="*/ 0 h 330"/>
                <a:gd name="T64" fmla="*/ 0 w 239"/>
                <a:gd name="T65" fmla="*/ 0 h 330"/>
                <a:gd name="T66" fmla="*/ 0 w 239"/>
                <a:gd name="T67" fmla="*/ 0 h 330"/>
                <a:gd name="T68" fmla="*/ 0 w 239"/>
                <a:gd name="T69" fmla="*/ 0 h 330"/>
                <a:gd name="T70" fmla="*/ 0 w 239"/>
                <a:gd name="T71" fmla="*/ 0 h 330"/>
                <a:gd name="T72" fmla="*/ 0 w 239"/>
                <a:gd name="T73" fmla="*/ 0 h 330"/>
                <a:gd name="T74" fmla="*/ 0 w 239"/>
                <a:gd name="T75" fmla="*/ 0 h 330"/>
                <a:gd name="T76" fmla="*/ 0 w 239"/>
                <a:gd name="T77" fmla="*/ 0 h 330"/>
                <a:gd name="T78" fmla="*/ 0 w 239"/>
                <a:gd name="T79" fmla="*/ 0 h 330"/>
                <a:gd name="T80" fmla="*/ 0 w 239"/>
                <a:gd name="T81" fmla="*/ 0 h 330"/>
                <a:gd name="T82" fmla="*/ 0 w 239"/>
                <a:gd name="T83" fmla="*/ 0 h 330"/>
                <a:gd name="T84" fmla="*/ 0 w 239"/>
                <a:gd name="T85" fmla="*/ 0 h 330"/>
                <a:gd name="T86" fmla="*/ 0 w 239"/>
                <a:gd name="T87" fmla="*/ 0 h 330"/>
                <a:gd name="T88" fmla="*/ 0 w 239"/>
                <a:gd name="T89" fmla="*/ 0 h 330"/>
                <a:gd name="T90" fmla="*/ 0 w 239"/>
                <a:gd name="T91" fmla="*/ 0 h 330"/>
                <a:gd name="T92" fmla="*/ 0 w 239"/>
                <a:gd name="T93" fmla="*/ 0 h 330"/>
                <a:gd name="T94" fmla="*/ 0 w 239"/>
                <a:gd name="T95" fmla="*/ 0 h 330"/>
                <a:gd name="T96" fmla="*/ 0 w 239"/>
                <a:gd name="T97" fmla="*/ 0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39"/>
                <a:gd name="T148" fmla="*/ 0 h 330"/>
                <a:gd name="T149" fmla="*/ 239 w 239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39" h="330">
                  <a:moveTo>
                    <a:pt x="0" y="159"/>
                  </a:moveTo>
                  <a:lnTo>
                    <a:pt x="4" y="172"/>
                  </a:lnTo>
                  <a:lnTo>
                    <a:pt x="16" y="190"/>
                  </a:lnTo>
                  <a:lnTo>
                    <a:pt x="33" y="210"/>
                  </a:lnTo>
                  <a:lnTo>
                    <a:pt x="52" y="233"/>
                  </a:lnTo>
                  <a:lnTo>
                    <a:pt x="74" y="255"/>
                  </a:lnTo>
                  <a:lnTo>
                    <a:pt x="96" y="276"/>
                  </a:lnTo>
                  <a:lnTo>
                    <a:pt x="116" y="293"/>
                  </a:lnTo>
                  <a:lnTo>
                    <a:pt x="132" y="307"/>
                  </a:lnTo>
                  <a:lnTo>
                    <a:pt x="148" y="317"/>
                  </a:lnTo>
                  <a:lnTo>
                    <a:pt x="166" y="325"/>
                  </a:lnTo>
                  <a:lnTo>
                    <a:pt x="186" y="330"/>
                  </a:lnTo>
                  <a:lnTo>
                    <a:pt x="204" y="330"/>
                  </a:lnTo>
                  <a:lnTo>
                    <a:pt x="219" y="323"/>
                  </a:lnTo>
                  <a:lnTo>
                    <a:pt x="232" y="309"/>
                  </a:lnTo>
                  <a:lnTo>
                    <a:pt x="239" y="286"/>
                  </a:lnTo>
                  <a:lnTo>
                    <a:pt x="239" y="251"/>
                  </a:lnTo>
                  <a:lnTo>
                    <a:pt x="238" y="248"/>
                  </a:lnTo>
                  <a:lnTo>
                    <a:pt x="235" y="238"/>
                  </a:lnTo>
                  <a:lnTo>
                    <a:pt x="230" y="223"/>
                  </a:lnTo>
                  <a:lnTo>
                    <a:pt x="223" y="204"/>
                  </a:lnTo>
                  <a:lnTo>
                    <a:pt x="215" y="182"/>
                  </a:lnTo>
                  <a:lnTo>
                    <a:pt x="208" y="160"/>
                  </a:lnTo>
                  <a:lnTo>
                    <a:pt x="199" y="138"/>
                  </a:lnTo>
                  <a:lnTo>
                    <a:pt x="190" y="119"/>
                  </a:lnTo>
                  <a:lnTo>
                    <a:pt x="183" y="110"/>
                  </a:lnTo>
                  <a:lnTo>
                    <a:pt x="173" y="98"/>
                  </a:lnTo>
                  <a:lnTo>
                    <a:pt x="161" y="87"/>
                  </a:lnTo>
                  <a:lnTo>
                    <a:pt x="147" y="75"/>
                  </a:lnTo>
                  <a:lnTo>
                    <a:pt x="131" y="62"/>
                  </a:lnTo>
                  <a:lnTo>
                    <a:pt x="114" y="51"/>
                  </a:lnTo>
                  <a:lnTo>
                    <a:pt x="96" y="39"/>
                  </a:lnTo>
                  <a:lnTo>
                    <a:pt x="79" y="29"/>
                  </a:lnTo>
                  <a:lnTo>
                    <a:pt x="62" y="20"/>
                  </a:lnTo>
                  <a:lnTo>
                    <a:pt x="48" y="12"/>
                  </a:lnTo>
                  <a:lnTo>
                    <a:pt x="34" y="5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8" y="5"/>
                  </a:lnTo>
                  <a:lnTo>
                    <a:pt x="12" y="13"/>
                  </a:lnTo>
                  <a:lnTo>
                    <a:pt x="20" y="33"/>
                  </a:lnTo>
                  <a:lnTo>
                    <a:pt x="22" y="54"/>
                  </a:lnTo>
                  <a:lnTo>
                    <a:pt x="21" y="75"/>
                  </a:lnTo>
                  <a:lnTo>
                    <a:pt x="17" y="96"/>
                  </a:lnTo>
                  <a:lnTo>
                    <a:pt x="11" y="115"/>
                  </a:lnTo>
                  <a:lnTo>
                    <a:pt x="5" y="133"/>
                  </a:lnTo>
                  <a:lnTo>
                    <a:pt x="2" y="148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CC9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8" name="Freeform 35"/>
            <p:cNvSpPr/>
            <p:nvPr/>
          </p:nvSpPr>
          <p:spPr bwMode="auto">
            <a:xfrm>
              <a:off x="1310" y="2285"/>
              <a:ext cx="110" cy="156"/>
            </a:xfrm>
            <a:custGeom>
              <a:avLst/>
              <a:gdLst>
                <a:gd name="T0" fmla="*/ 0 w 220"/>
                <a:gd name="T1" fmla="*/ 1 h 312"/>
                <a:gd name="T2" fmla="*/ 1 w 220"/>
                <a:gd name="T3" fmla="*/ 1 h 312"/>
                <a:gd name="T4" fmla="*/ 1 w 220"/>
                <a:gd name="T5" fmla="*/ 1 h 312"/>
                <a:gd name="T6" fmla="*/ 1 w 220"/>
                <a:gd name="T7" fmla="*/ 1 h 312"/>
                <a:gd name="T8" fmla="*/ 1 w 220"/>
                <a:gd name="T9" fmla="*/ 1 h 312"/>
                <a:gd name="T10" fmla="*/ 1 w 220"/>
                <a:gd name="T11" fmla="*/ 1 h 312"/>
                <a:gd name="T12" fmla="*/ 1 w 220"/>
                <a:gd name="T13" fmla="*/ 1 h 312"/>
                <a:gd name="T14" fmla="*/ 1 w 220"/>
                <a:gd name="T15" fmla="*/ 1 h 312"/>
                <a:gd name="T16" fmla="*/ 1 w 220"/>
                <a:gd name="T17" fmla="*/ 1 h 312"/>
                <a:gd name="T18" fmla="*/ 1 w 220"/>
                <a:gd name="T19" fmla="*/ 1 h 312"/>
                <a:gd name="T20" fmla="*/ 1 w 220"/>
                <a:gd name="T21" fmla="*/ 1 h 312"/>
                <a:gd name="T22" fmla="*/ 1 w 220"/>
                <a:gd name="T23" fmla="*/ 1 h 312"/>
                <a:gd name="T24" fmla="*/ 1 w 220"/>
                <a:gd name="T25" fmla="*/ 1 h 312"/>
                <a:gd name="T26" fmla="*/ 1 w 220"/>
                <a:gd name="T27" fmla="*/ 1 h 312"/>
                <a:gd name="T28" fmla="*/ 1 w 220"/>
                <a:gd name="T29" fmla="*/ 1 h 312"/>
                <a:gd name="T30" fmla="*/ 1 w 220"/>
                <a:gd name="T31" fmla="*/ 1 h 312"/>
                <a:gd name="T32" fmla="*/ 1 w 220"/>
                <a:gd name="T33" fmla="*/ 1 h 312"/>
                <a:gd name="T34" fmla="*/ 1 w 220"/>
                <a:gd name="T35" fmla="*/ 1 h 312"/>
                <a:gd name="T36" fmla="*/ 1 w 220"/>
                <a:gd name="T37" fmla="*/ 1 h 312"/>
                <a:gd name="T38" fmla="*/ 1 w 220"/>
                <a:gd name="T39" fmla="*/ 1 h 312"/>
                <a:gd name="T40" fmla="*/ 1 w 220"/>
                <a:gd name="T41" fmla="*/ 1 h 312"/>
                <a:gd name="T42" fmla="*/ 1 w 220"/>
                <a:gd name="T43" fmla="*/ 1 h 312"/>
                <a:gd name="T44" fmla="*/ 1 w 220"/>
                <a:gd name="T45" fmla="*/ 1 h 312"/>
                <a:gd name="T46" fmla="*/ 1 w 220"/>
                <a:gd name="T47" fmla="*/ 1 h 312"/>
                <a:gd name="T48" fmla="*/ 1 w 220"/>
                <a:gd name="T49" fmla="*/ 1 h 312"/>
                <a:gd name="T50" fmla="*/ 1 w 220"/>
                <a:gd name="T51" fmla="*/ 1 h 312"/>
                <a:gd name="T52" fmla="*/ 1 w 220"/>
                <a:gd name="T53" fmla="*/ 1 h 312"/>
                <a:gd name="T54" fmla="*/ 1 w 220"/>
                <a:gd name="T55" fmla="*/ 1 h 312"/>
                <a:gd name="T56" fmla="*/ 1 w 220"/>
                <a:gd name="T57" fmla="*/ 1 h 312"/>
                <a:gd name="T58" fmla="*/ 1 w 220"/>
                <a:gd name="T59" fmla="*/ 1 h 312"/>
                <a:gd name="T60" fmla="*/ 1 w 220"/>
                <a:gd name="T61" fmla="*/ 0 h 312"/>
                <a:gd name="T62" fmla="*/ 1 w 220"/>
                <a:gd name="T63" fmla="*/ 0 h 312"/>
                <a:gd name="T64" fmla="*/ 1 w 220"/>
                <a:gd name="T65" fmla="*/ 1 h 312"/>
                <a:gd name="T66" fmla="*/ 1 w 220"/>
                <a:gd name="T67" fmla="*/ 1 h 312"/>
                <a:gd name="T68" fmla="*/ 1 w 220"/>
                <a:gd name="T69" fmla="*/ 1 h 312"/>
                <a:gd name="T70" fmla="*/ 1 w 220"/>
                <a:gd name="T71" fmla="*/ 1 h 312"/>
                <a:gd name="T72" fmla="*/ 1 w 220"/>
                <a:gd name="T73" fmla="*/ 1 h 312"/>
                <a:gd name="T74" fmla="*/ 1 w 220"/>
                <a:gd name="T75" fmla="*/ 1 h 312"/>
                <a:gd name="T76" fmla="*/ 1 w 220"/>
                <a:gd name="T77" fmla="*/ 1 h 312"/>
                <a:gd name="T78" fmla="*/ 1 w 220"/>
                <a:gd name="T79" fmla="*/ 1 h 312"/>
                <a:gd name="T80" fmla="*/ 0 w 220"/>
                <a:gd name="T81" fmla="*/ 1 h 31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20"/>
                <a:gd name="T124" fmla="*/ 0 h 312"/>
                <a:gd name="T125" fmla="*/ 220 w 220"/>
                <a:gd name="T126" fmla="*/ 312 h 31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20" h="312">
                  <a:moveTo>
                    <a:pt x="0" y="151"/>
                  </a:moveTo>
                  <a:lnTo>
                    <a:pt x="4" y="163"/>
                  </a:lnTo>
                  <a:lnTo>
                    <a:pt x="14" y="179"/>
                  </a:lnTo>
                  <a:lnTo>
                    <a:pt x="28" y="199"/>
                  </a:lnTo>
                  <a:lnTo>
                    <a:pt x="47" y="220"/>
                  </a:lnTo>
                  <a:lnTo>
                    <a:pt x="67" y="242"/>
                  </a:lnTo>
                  <a:lnTo>
                    <a:pt x="87" y="261"/>
                  </a:lnTo>
                  <a:lnTo>
                    <a:pt x="105" y="277"/>
                  </a:lnTo>
                  <a:lnTo>
                    <a:pt x="120" y="290"/>
                  </a:lnTo>
                  <a:lnTo>
                    <a:pt x="136" y="299"/>
                  </a:lnTo>
                  <a:lnTo>
                    <a:pt x="153" y="307"/>
                  </a:lnTo>
                  <a:lnTo>
                    <a:pt x="171" y="312"/>
                  </a:lnTo>
                  <a:lnTo>
                    <a:pt x="188" y="312"/>
                  </a:lnTo>
                  <a:lnTo>
                    <a:pt x="202" y="305"/>
                  </a:lnTo>
                  <a:lnTo>
                    <a:pt x="214" y="292"/>
                  </a:lnTo>
                  <a:lnTo>
                    <a:pt x="220" y="269"/>
                  </a:lnTo>
                  <a:lnTo>
                    <a:pt x="220" y="237"/>
                  </a:lnTo>
                  <a:lnTo>
                    <a:pt x="219" y="234"/>
                  </a:lnTo>
                  <a:lnTo>
                    <a:pt x="216" y="224"/>
                  </a:lnTo>
                  <a:lnTo>
                    <a:pt x="211" y="209"/>
                  </a:lnTo>
                  <a:lnTo>
                    <a:pt x="206" y="191"/>
                  </a:lnTo>
                  <a:lnTo>
                    <a:pt x="200" y="171"/>
                  </a:lnTo>
                  <a:lnTo>
                    <a:pt x="192" y="151"/>
                  </a:lnTo>
                  <a:lnTo>
                    <a:pt x="183" y="130"/>
                  </a:lnTo>
                  <a:lnTo>
                    <a:pt x="175" y="112"/>
                  </a:lnTo>
                  <a:lnTo>
                    <a:pt x="161" y="92"/>
                  </a:lnTo>
                  <a:lnTo>
                    <a:pt x="136" y="70"/>
                  </a:lnTo>
                  <a:lnTo>
                    <a:pt x="105" y="47"/>
                  </a:lnTo>
                  <a:lnTo>
                    <a:pt x="74" y="26"/>
                  </a:lnTo>
                  <a:lnTo>
                    <a:pt x="44" y="10"/>
                  </a:lnTo>
                  <a:lnTo>
                    <a:pt x="22" y="0"/>
                  </a:lnTo>
                  <a:lnTo>
                    <a:pt x="9" y="0"/>
                  </a:lnTo>
                  <a:lnTo>
                    <a:pt x="12" y="11"/>
                  </a:lnTo>
                  <a:lnTo>
                    <a:pt x="19" y="31"/>
                  </a:lnTo>
                  <a:lnTo>
                    <a:pt x="21" y="50"/>
                  </a:lnTo>
                  <a:lnTo>
                    <a:pt x="19" y="70"/>
                  </a:lnTo>
                  <a:lnTo>
                    <a:pt x="15" y="90"/>
                  </a:lnTo>
                  <a:lnTo>
                    <a:pt x="10" y="108"/>
                  </a:lnTo>
                  <a:lnTo>
                    <a:pt x="5" y="125"/>
                  </a:lnTo>
                  <a:lnTo>
                    <a:pt x="1" y="139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C17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09" name="Freeform 36"/>
            <p:cNvSpPr/>
            <p:nvPr/>
          </p:nvSpPr>
          <p:spPr bwMode="auto">
            <a:xfrm>
              <a:off x="1315" y="2291"/>
              <a:ext cx="101" cy="147"/>
            </a:xfrm>
            <a:custGeom>
              <a:avLst/>
              <a:gdLst>
                <a:gd name="T0" fmla="*/ 0 w 203"/>
                <a:gd name="T1" fmla="*/ 1 h 294"/>
                <a:gd name="T2" fmla="*/ 0 w 203"/>
                <a:gd name="T3" fmla="*/ 1 h 294"/>
                <a:gd name="T4" fmla="*/ 0 w 203"/>
                <a:gd name="T5" fmla="*/ 1 h 294"/>
                <a:gd name="T6" fmla="*/ 0 w 203"/>
                <a:gd name="T7" fmla="*/ 1 h 294"/>
                <a:gd name="T8" fmla="*/ 0 w 203"/>
                <a:gd name="T9" fmla="*/ 1 h 294"/>
                <a:gd name="T10" fmla="*/ 0 w 203"/>
                <a:gd name="T11" fmla="*/ 1 h 294"/>
                <a:gd name="T12" fmla="*/ 0 w 203"/>
                <a:gd name="T13" fmla="*/ 1 h 294"/>
                <a:gd name="T14" fmla="*/ 0 w 203"/>
                <a:gd name="T15" fmla="*/ 1 h 294"/>
                <a:gd name="T16" fmla="*/ 0 w 203"/>
                <a:gd name="T17" fmla="*/ 1 h 294"/>
                <a:gd name="T18" fmla="*/ 0 w 203"/>
                <a:gd name="T19" fmla="*/ 1 h 294"/>
                <a:gd name="T20" fmla="*/ 0 w 203"/>
                <a:gd name="T21" fmla="*/ 1 h 294"/>
                <a:gd name="T22" fmla="*/ 0 w 203"/>
                <a:gd name="T23" fmla="*/ 1 h 294"/>
                <a:gd name="T24" fmla="*/ 0 w 203"/>
                <a:gd name="T25" fmla="*/ 1 h 294"/>
                <a:gd name="T26" fmla="*/ 0 w 203"/>
                <a:gd name="T27" fmla="*/ 1 h 294"/>
                <a:gd name="T28" fmla="*/ 0 w 203"/>
                <a:gd name="T29" fmla="*/ 0 h 294"/>
                <a:gd name="T30" fmla="*/ 0 w 203"/>
                <a:gd name="T31" fmla="*/ 0 h 294"/>
                <a:gd name="T32" fmla="*/ 0 w 203"/>
                <a:gd name="T33" fmla="*/ 1 h 294"/>
                <a:gd name="T34" fmla="*/ 0 w 203"/>
                <a:gd name="T35" fmla="*/ 1 h 294"/>
                <a:gd name="T36" fmla="*/ 0 w 203"/>
                <a:gd name="T37" fmla="*/ 1 h 294"/>
                <a:gd name="T38" fmla="*/ 0 w 203"/>
                <a:gd name="T39" fmla="*/ 1 h 294"/>
                <a:gd name="T40" fmla="*/ 0 w 203"/>
                <a:gd name="T41" fmla="*/ 1 h 294"/>
                <a:gd name="T42" fmla="*/ 0 w 203"/>
                <a:gd name="T43" fmla="*/ 1 h 294"/>
                <a:gd name="T44" fmla="*/ 0 w 203"/>
                <a:gd name="T45" fmla="*/ 1 h 294"/>
                <a:gd name="T46" fmla="*/ 0 w 203"/>
                <a:gd name="T47" fmla="*/ 1 h 294"/>
                <a:gd name="T48" fmla="*/ 0 w 203"/>
                <a:gd name="T49" fmla="*/ 1 h 294"/>
                <a:gd name="T50" fmla="*/ 0 w 203"/>
                <a:gd name="T51" fmla="*/ 1 h 294"/>
                <a:gd name="T52" fmla="*/ 0 w 203"/>
                <a:gd name="T53" fmla="*/ 1 h 294"/>
                <a:gd name="T54" fmla="*/ 0 w 203"/>
                <a:gd name="T55" fmla="*/ 1 h 294"/>
                <a:gd name="T56" fmla="*/ 0 w 203"/>
                <a:gd name="T57" fmla="*/ 1 h 294"/>
                <a:gd name="T58" fmla="*/ 0 w 203"/>
                <a:gd name="T59" fmla="*/ 1 h 294"/>
                <a:gd name="T60" fmla="*/ 0 w 203"/>
                <a:gd name="T61" fmla="*/ 1 h 294"/>
                <a:gd name="T62" fmla="*/ 0 w 203"/>
                <a:gd name="T63" fmla="*/ 1 h 294"/>
                <a:gd name="T64" fmla="*/ 0 w 203"/>
                <a:gd name="T65" fmla="*/ 1 h 294"/>
                <a:gd name="T66" fmla="*/ 0 w 203"/>
                <a:gd name="T67" fmla="*/ 1 h 294"/>
                <a:gd name="T68" fmla="*/ 0 w 203"/>
                <a:gd name="T69" fmla="*/ 1 h 294"/>
                <a:gd name="T70" fmla="*/ 0 w 203"/>
                <a:gd name="T71" fmla="*/ 1 h 294"/>
                <a:gd name="T72" fmla="*/ 0 w 203"/>
                <a:gd name="T73" fmla="*/ 1 h 2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3"/>
                <a:gd name="T112" fmla="*/ 0 h 294"/>
                <a:gd name="T113" fmla="*/ 203 w 203"/>
                <a:gd name="T114" fmla="*/ 294 h 2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3" h="294">
                  <a:moveTo>
                    <a:pt x="203" y="224"/>
                  </a:moveTo>
                  <a:lnTo>
                    <a:pt x="201" y="220"/>
                  </a:lnTo>
                  <a:lnTo>
                    <a:pt x="199" y="211"/>
                  </a:lnTo>
                  <a:lnTo>
                    <a:pt x="195" y="197"/>
                  </a:lnTo>
                  <a:lnTo>
                    <a:pt x="191" y="181"/>
                  </a:lnTo>
                  <a:lnTo>
                    <a:pt x="184" y="162"/>
                  </a:lnTo>
                  <a:lnTo>
                    <a:pt x="178" y="142"/>
                  </a:lnTo>
                  <a:lnTo>
                    <a:pt x="170" y="122"/>
                  </a:lnTo>
                  <a:lnTo>
                    <a:pt x="162" y="105"/>
                  </a:lnTo>
                  <a:lnTo>
                    <a:pt x="149" y="87"/>
                  </a:lnTo>
                  <a:lnTo>
                    <a:pt x="126" y="66"/>
                  </a:lnTo>
                  <a:lnTo>
                    <a:pt x="99" y="44"/>
                  </a:lnTo>
                  <a:lnTo>
                    <a:pt x="70" y="24"/>
                  </a:lnTo>
                  <a:lnTo>
                    <a:pt x="43" y="10"/>
                  </a:lnTo>
                  <a:lnTo>
                    <a:pt x="22" y="0"/>
                  </a:lnTo>
                  <a:lnTo>
                    <a:pt x="11" y="0"/>
                  </a:lnTo>
                  <a:lnTo>
                    <a:pt x="12" y="11"/>
                  </a:lnTo>
                  <a:lnTo>
                    <a:pt x="21" y="48"/>
                  </a:lnTo>
                  <a:lnTo>
                    <a:pt x="16" y="86"/>
                  </a:lnTo>
                  <a:lnTo>
                    <a:pt x="5" y="119"/>
                  </a:lnTo>
                  <a:lnTo>
                    <a:pt x="0" y="143"/>
                  </a:lnTo>
                  <a:lnTo>
                    <a:pt x="4" y="155"/>
                  </a:lnTo>
                  <a:lnTo>
                    <a:pt x="13" y="171"/>
                  </a:lnTo>
                  <a:lnTo>
                    <a:pt x="28" y="188"/>
                  </a:lnTo>
                  <a:lnTo>
                    <a:pt x="44" y="209"/>
                  </a:lnTo>
                  <a:lnTo>
                    <a:pt x="63" y="228"/>
                  </a:lnTo>
                  <a:lnTo>
                    <a:pt x="81" y="247"/>
                  </a:lnTo>
                  <a:lnTo>
                    <a:pt x="98" y="263"/>
                  </a:lnTo>
                  <a:lnTo>
                    <a:pt x="112" y="274"/>
                  </a:lnTo>
                  <a:lnTo>
                    <a:pt x="125" y="284"/>
                  </a:lnTo>
                  <a:lnTo>
                    <a:pt x="140" y="291"/>
                  </a:lnTo>
                  <a:lnTo>
                    <a:pt x="157" y="294"/>
                  </a:lnTo>
                  <a:lnTo>
                    <a:pt x="173" y="294"/>
                  </a:lnTo>
                  <a:lnTo>
                    <a:pt x="187" y="288"/>
                  </a:lnTo>
                  <a:lnTo>
                    <a:pt x="197" y="276"/>
                  </a:lnTo>
                  <a:lnTo>
                    <a:pt x="203" y="255"/>
                  </a:lnTo>
                  <a:lnTo>
                    <a:pt x="203" y="224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0" name="Freeform 37"/>
            <p:cNvSpPr/>
            <p:nvPr/>
          </p:nvSpPr>
          <p:spPr bwMode="auto">
            <a:xfrm>
              <a:off x="1569" y="1838"/>
              <a:ext cx="224" cy="336"/>
            </a:xfrm>
            <a:custGeom>
              <a:avLst/>
              <a:gdLst>
                <a:gd name="T0" fmla="*/ 1 w 448"/>
                <a:gd name="T1" fmla="*/ 1 h 672"/>
                <a:gd name="T2" fmla="*/ 1 w 448"/>
                <a:gd name="T3" fmla="*/ 0 h 672"/>
                <a:gd name="T4" fmla="*/ 1 w 448"/>
                <a:gd name="T5" fmla="*/ 1 h 672"/>
                <a:gd name="T6" fmla="*/ 1 w 448"/>
                <a:gd name="T7" fmla="*/ 1 h 672"/>
                <a:gd name="T8" fmla="*/ 1 w 448"/>
                <a:gd name="T9" fmla="*/ 1 h 672"/>
                <a:gd name="T10" fmla="*/ 1 w 448"/>
                <a:gd name="T11" fmla="*/ 1 h 672"/>
                <a:gd name="T12" fmla="*/ 1 w 448"/>
                <a:gd name="T13" fmla="*/ 1 h 672"/>
                <a:gd name="T14" fmla="*/ 1 w 448"/>
                <a:gd name="T15" fmla="*/ 1 h 672"/>
                <a:gd name="T16" fmla="*/ 1 w 448"/>
                <a:gd name="T17" fmla="*/ 1 h 672"/>
                <a:gd name="T18" fmla="*/ 1 w 448"/>
                <a:gd name="T19" fmla="*/ 1 h 672"/>
                <a:gd name="T20" fmla="*/ 1 w 448"/>
                <a:gd name="T21" fmla="*/ 1 h 672"/>
                <a:gd name="T22" fmla="*/ 1 w 448"/>
                <a:gd name="T23" fmla="*/ 1 h 672"/>
                <a:gd name="T24" fmla="*/ 1 w 448"/>
                <a:gd name="T25" fmla="*/ 1 h 672"/>
                <a:gd name="T26" fmla="*/ 1 w 448"/>
                <a:gd name="T27" fmla="*/ 1 h 672"/>
                <a:gd name="T28" fmla="*/ 1 w 448"/>
                <a:gd name="T29" fmla="*/ 1 h 672"/>
                <a:gd name="T30" fmla="*/ 1 w 448"/>
                <a:gd name="T31" fmla="*/ 1 h 672"/>
                <a:gd name="T32" fmla="*/ 1 w 448"/>
                <a:gd name="T33" fmla="*/ 1 h 672"/>
                <a:gd name="T34" fmla="*/ 1 w 448"/>
                <a:gd name="T35" fmla="*/ 1 h 672"/>
                <a:gd name="T36" fmla="*/ 1 w 448"/>
                <a:gd name="T37" fmla="*/ 1 h 672"/>
                <a:gd name="T38" fmla="*/ 1 w 448"/>
                <a:gd name="T39" fmla="*/ 1 h 672"/>
                <a:gd name="T40" fmla="*/ 1 w 448"/>
                <a:gd name="T41" fmla="*/ 1 h 672"/>
                <a:gd name="T42" fmla="*/ 1 w 448"/>
                <a:gd name="T43" fmla="*/ 1 h 672"/>
                <a:gd name="T44" fmla="*/ 1 w 448"/>
                <a:gd name="T45" fmla="*/ 1 h 672"/>
                <a:gd name="T46" fmla="*/ 1 w 448"/>
                <a:gd name="T47" fmla="*/ 1 h 672"/>
                <a:gd name="T48" fmla="*/ 1 w 448"/>
                <a:gd name="T49" fmla="*/ 1 h 672"/>
                <a:gd name="T50" fmla="*/ 1 w 448"/>
                <a:gd name="T51" fmla="*/ 1 h 672"/>
                <a:gd name="T52" fmla="*/ 1 w 448"/>
                <a:gd name="T53" fmla="*/ 1 h 672"/>
                <a:gd name="T54" fmla="*/ 1 w 448"/>
                <a:gd name="T55" fmla="*/ 1 h 672"/>
                <a:gd name="T56" fmla="*/ 1 w 448"/>
                <a:gd name="T57" fmla="*/ 1 h 672"/>
                <a:gd name="T58" fmla="*/ 1 w 448"/>
                <a:gd name="T59" fmla="*/ 1 h 672"/>
                <a:gd name="T60" fmla="*/ 1 w 448"/>
                <a:gd name="T61" fmla="*/ 1 h 672"/>
                <a:gd name="T62" fmla="*/ 1 w 448"/>
                <a:gd name="T63" fmla="*/ 1 h 672"/>
                <a:gd name="T64" fmla="*/ 1 w 448"/>
                <a:gd name="T65" fmla="*/ 1 h 672"/>
                <a:gd name="T66" fmla="*/ 1 w 448"/>
                <a:gd name="T67" fmla="*/ 1 h 672"/>
                <a:gd name="T68" fmla="*/ 1 w 448"/>
                <a:gd name="T69" fmla="*/ 1 h 672"/>
                <a:gd name="T70" fmla="*/ 1 w 448"/>
                <a:gd name="T71" fmla="*/ 1 h 672"/>
                <a:gd name="T72" fmla="*/ 1 w 448"/>
                <a:gd name="T73" fmla="*/ 1 h 672"/>
                <a:gd name="T74" fmla="*/ 1 w 448"/>
                <a:gd name="T75" fmla="*/ 1 h 6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48"/>
                <a:gd name="T115" fmla="*/ 0 h 672"/>
                <a:gd name="T116" fmla="*/ 448 w 448"/>
                <a:gd name="T117" fmla="*/ 672 h 6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48" h="672">
                  <a:moveTo>
                    <a:pt x="239" y="1"/>
                  </a:moveTo>
                  <a:lnTo>
                    <a:pt x="236" y="1"/>
                  </a:lnTo>
                  <a:lnTo>
                    <a:pt x="231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4" y="1"/>
                  </a:lnTo>
                  <a:lnTo>
                    <a:pt x="178" y="3"/>
                  </a:lnTo>
                  <a:lnTo>
                    <a:pt x="160" y="7"/>
                  </a:lnTo>
                  <a:lnTo>
                    <a:pt x="140" y="14"/>
                  </a:lnTo>
                  <a:lnTo>
                    <a:pt x="121" y="23"/>
                  </a:lnTo>
                  <a:lnTo>
                    <a:pt x="102" y="35"/>
                  </a:lnTo>
                  <a:lnTo>
                    <a:pt x="82" y="53"/>
                  </a:lnTo>
                  <a:lnTo>
                    <a:pt x="64" y="72"/>
                  </a:lnTo>
                  <a:lnTo>
                    <a:pt x="47" y="98"/>
                  </a:lnTo>
                  <a:lnTo>
                    <a:pt x="33" y="128"/>
                  </a:lnTo>
                  <a:lnTo>
                    <a:pt x="21" y="163"/>
                  </a:lnTo>
                  <a:lnTo>
                    <a:pt x="12" y="205"/>
                  </a:lnTo>
                  <a:lnTo>
                    <a:pt x="2" y="288"/>
                  </a:lnTo>
                  <a:lnTo>
                    <a:pt x="0" y="359"/>
                  </a:lnTo>
                  <a:lnTo>
                    <a:pt x="6" y="419"/>
                  </a:lnTo>
                  <a:lnTo>
                    <a:pt x="17" y="467"/>
                  </a:lnTo>
                  <a:lnTo>
                    <a:pt x="34" y="507"/>
                  </a:lnTo>
                  <a:lnTo>
                    <a:pt x="56" y="537"/>
                  </a:lnTo>
                  <a:lnTo>
                    <a:pt x="82" y="557"/>
                  </a:lnTo>
                  <a:lnTo>
                    <a:pt x="112" y="570"/>
                  </a:lnTo>
                  <a:lnTo>
                    <a:pt x="117" y="575"/>
                  </a:lnTo>
                  <a:lnTo>
                    <a:pt x="126" y="586"/>
                  </a:lnTo>
                  <a:lnTo>
                    <a:pt x="133" y="607"/>
                  </a:lnTo>
                  <a:lnTo>
                    <a:pt x="131" y="634"/>
                  </a:lnTo>
                  <a:lnTo>
                    <a:pt x="131" y="646"/>
                  </a:lnTo>
                  <a:lnTo>
                    <a:pt x="135" y="656"/>
                  </a:lnTo>
                  <a:lnTo>
                    <a:pt x="144" y="664"/>
                  </a:lnTo>
                  <a:lnTo>
                    <a:pt x="159" y="670"/>
                  </a:lnTo>
                  <a:lnTo>
                    <a:pt x="174" y="672"/>
                  </a:lnTo>
                  <a:lnTo>
                    <a:pt x="194" y="671"/>
                  </a:lnTo>
                  <a:lnTo>
                    <a:pt x="216" y="668"/>
                  </a:lnTo>
                  <a:lnTo>
                    <a:pt x="239" y="661"/>
                  </a:lnTo>
                  <a:lnTo>
                    <a:pt x="264" y="651"/>
                  </a:lnTo>
                  <a:lnTo>
                    <a:pt x="290" y="638"/>
                  </a:lnTo>
                  <a:lnTo>
                    <a:pt x="315" y="622"/>
                  </a:lnTo>
                  <a:lnTo>
                    <a:pt x="340" y="601"/>
                  </a:lnTo>
                  <a:lnTo>
                    <a:pt x="362" y="578"/>
                  </a:lnTo>
                  <a:lnTo>
                    <a:pt x="380" y="550"/>
                  </a:lnTo>
                  <a:lnTo>
                    <a:pt x="393" y="519"/>
                  </a:lnTo>
                  <a:lnTo>
                    <a:pt x="400" y="484"/>
                  </a:lnTo>
                  <a:lnTo>
                    <a:pt x="406" y="446"/>
                  </a:lnTo>
                  <a:lnTo>
                    <a:pt x="418" y="410"/>
                  </a:lnTo>
                  <a:lnTo>
                    <a:pt x="431" y="374"/>
                  </a:lnTo>
                  <a:lnTo>
                    <a:pt x="443" y="342"/>
                  </a:lnTo>
                  <a:lnTo>
                    <a:pt x="448" y="313"/>
                  </a:lnTo>
                  <a:lnTo>
                    <a:pt x="444" y="289"/>
                  </a:lnTo>
                  <a:lnTo>
                    <a:pt x="427" y="269"/>
                  </a:lnTo>
                  <a:lnTo>
                    <a:pt x="395" y="257"/>
                  </a:lnTo>
                  <a:lnTo>
                    <a:pt x="392" y="253"/>
                  </a:lnTo>
                  <a:lnTo>
                    <a:pt x="385" y="245"/>
                  </a:lnTo>
                  <a:lnTo>
                    <a:pt x="378" y="234"/>
                  </a:lnTo>
                  <a:lnTo>
                    <a:pt x="370" y="219"/>
                  </a:lnTo>
                  <a:lnTo>
                    <a:pt x="363" y="203"/>
                  </a:lnTo>
                  <a:lnTo>
                    <a:pt x="361" y="186"/>
                  </a:lnTo>
                  <a:lnTo>
                    <a:pt x="365" y="171"/>
                  </a:lnTo>
                  <a:lnTo>
                    <a:pt x="376" y="159"/>
                  </a:lnTo>
                  <a:lnTo>
                    <a:pt x="385" y="153"/>
                  </a:lnTo>
                  <a:lnTo>
                    <a:pt x="393" y="145"/>
                  </a:lnTo>
                  <a:lnTo>
                    <a:pt x="402" y="136"/>
                  </a:lnTo>
                  <a:lnTo>
                    <a:pt x="411" y="125"/>
                  </a:lnTo>
                  <a:lnTo>
                    <a:pt x="418" y="114"/>
                  </a:lnTo>
                  <a:lnTo>
                    <a:pt x="423" y="101"/>
                  </a:lnTo>
                  <a:lnTo>
                    <a:pt x="426" y="88"/>
                  </a:lnTo>
                  <a:lnTo>
                    <a:pt x="426" y="76"/>
                  </a:lnTo>
                  <a:lnTo>
                    <a:pt x="422" y="64"/>
                  </a:lnTo>
                  <a:lnTo>
                    <a:pt x="413" y="52"/>
                  </a:lnTo>
                  <a:lnTo>
                    <a:pt x="400" y="40"/>
                  </a:lnTo>
                  <a:lnTo>
                    <a:pt x="380" y="30"/>
                  </a:lnTo>
                  <a:lnTo>
                    <a:pt x="356" y="21"/>
                  </a:lnTo>
                  <a:lnTo>
                    <a:pt x="325" y="11"/>
                  </a:lnTo>
                  <a:lnTo>
                    <a:pt x="286" y="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1" name="Freeform 38"/>
            <p:cNvSpPr/>
            <p:nvPr/>
          </p:nvSpPr>
          <p:spPr bwMode="auto">
            <a:xfrm>
              <a:off x="1572" y="1840"/>
              <a:ext cx="216" cy="328"/>
            </a:xfrm>
            <a:custGeom>
              <a:avLst/>
              <a:gdLst>
                <a:gd name="T0" fmla="*/ 1 w 430"/>
                <a:gd name="T1" fmla="*/ 1 h 656"/>
                <a:gd name="T2" fmla="*/ 1 w 430"/>
                <a:gd name="T3" fmla="*/ 1 h 656"/>
                <a:gd name="T4" fmla="*/ 1 w 430"/>
                <a:gd name="T5" fmla="*/ 1 h 656"/>
                <a:gd name="T6" fmla="*/ 1 w 430"/>
                <a:gd name="T7" fmla="*/ 1 h 656"/>
                <a:gd name="T8" fmla="*/ 1 w 430"/>
                <a:gd name="T9" fmla="*/ 1 h 656"/>
                <a:gd name="T10" fmla="*/ 1 w 430"/>
                <a:gd name="T11" fmla="*/ 1 h 656"/>
                <a:gd name="T12" fmla="*/ 1 w 430"/>
                <a:gd name="T13" fmla="*/ 1 h 656"/>
                <a:gd name="T14" fmla="*/ 1 w 430"/>
                <a:gd name="T15" fmla="*/ 1 h 656"/>
                <a:gd name="T16" fmla="*/ 1 w 430"/>
                <a:gd name="T17" fmla="*/ 1 h 656"/>
                <a:gd name="T18" fmla="*/ 1 w 430"/>
                <a:gd name="T19" fmla="*/ 1 h 656"/>
                <a:gd name="T20" fmla="*/ 1 w 430"/>
                <a:gd name="T21" fmla="*/ 1 h 656"/>
                <a:gd name="T22" fmla="*/ 1 w 430"/>
                <a:gd name="T23" fmla="*/ 1 h 656"/>
                <a:gd name="T24" fmla="*/ 1 w 430"/>
                <a:gd name="T25" fmla="*/ 1 h 656"/>
                <a:gd name="T26" fmla="*/ 1 w 430"/>
                <a:gd name="T27" fmla="*/ 1 h 656"/>
                <a:gd name="T28" fmla="*/ 1 w 430"/>
                <a:gd name="T29" fmla="*/ 1 h 656"/>
                <a:gd name="T30" fmla="*/ 1 w 430"/>
                <a:gd name="T31" fmla="*/ 1 h 656"/>
                <a:gd name="T32" fmla="*/ 1 w 430"/>
                <a:gd name="T33" fmla="*/ 1 h 656"/>
                <a:gd name="T34" fmla="*/ 1 w 430"/>
                <a:gd name="T35" fmla="*/ 1 h 656"/>
                <a:gd name="T36" fmla="*/ 1 w 430"/>
                <a:gd name="T37" fmla="*/ 1 h 656"/>
                <a:gd name="T38" fmla="*/ 1 w 430"/>
                <a:gd name="T39" fmla="*/ 1 h 656"/>
                <a:gd name="T40" fmla="*/ 1 w 430"/>
                <a:gd name="T41" fmla="*/ 1 h 656"/>
                <a:gd name="T42" fmla="*/ 1 w 430"/>
                <a:gd name="T43" fmla="*/ 1 h 656"/>
                <a:gd name="T44" fmla="*/ 1 w 430"/>
                <a:gd name="T45" fmla="*/ 1 h 656"/>
                <a:gd name="T46" fmla="*/ 1 w 430"/>
                <a:gd name="T47" fmla="*/ 1 h 656"/>
                <a:gd name="T48" fmla="*/ 1 w 430"/>
                <a:gd name="T49" fmla="*/ 1 h 656"/>
                <a:gd name="T50" fmla="*/ 1 w 430"/>
                <a:gd name="T51" fmla="*/ 1 h 656"/>
                <a:gd name="T52" fmla="*/ 1 w 430"/>
                <a:gd name="T53" fmla="*/ 1 h 656"/>
                <a:gd name="T54" fmla="*/ 1 w 430"/>
                <a:gd name="T55" fmla="*/ 1 h 656"/>
                <a:gd name="T56" fmla="*/ 1 w 430"/>
                <a:gd name="T57" fmla="*/ 1 h 656"/>
                <a:gd name="T58" fmla="*/ 1 w 430"/>
                <a:gd name="T59" fmla="*/ 0 h 656"/>
                <a:gd name="T60" fmla="*/ 1 w 430"/>
                <a:gd name="T61" fmla="*/ 1 h 656"/>
                <a:gd name="T62" fmla="*/ 1 w 430"/>
                <a:gd name="T63" fmla="*/ 1 h 656"/>
                <a:gd name="T64" fmla="*/ 1 w 430"/>
                <a:gd name="T65" fmla="*/ 1 h 656"/>
                <a:gd name="T66" fmla="*/ 1 w 430"/>
                <a:gd name="T67" fmla="*/ 1 h 656"/>
                <a:gd name="T68" fmla="*/ 1 w 430"/>
                <a:gd name="T69" fmla="*/ 1 h 656"/>
                <a:gd name="T70" fmla="*/ 1 w 430"/>
                <a:gd name="T71" fmla="*/ 1 h 656"/>
                <a:gd name="T72" fmla="*/ 1 w 430"/>
                <a:gd name="T73" fmla="*/ 1 h 656"/>
                <a:gd name="T74" fmla="*/ 1 w 430"/>
                <a:gd name="T75" fmla="*/ 1 h 656"/>
                <a:gd name="T76" fmla="*/ 1 w 430"/>
                <a:gd name="T77" fmla="*/ 1 h 656"/>
                <a:gd name="T78" fmla="*/ 1 w 430"/>
                <a:gd name="T79" fmla="*/ 1 h 6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0"/>
                <a:gd name="T121" fmla="*/ 0 h 656"/>
                <a:gd name="T122" fmla="*/ 430 w 430"/>
                <a:gd name="T123" fmla="*/ 656 h 6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0" h="656">
                  <a:moveTo>
                    <a:pt x="101" y="559"/>
                  </a:moveTo>
                  <a:lnTo>
                    <a:pt x="106" y="562"/>
                  </a:lnTo>
                  <a:lnTo>
                    <a:pt x="117" y="573"/>
                  </a:lnTo>
                  <a:lnTo>
                    <a:pt x="126" y="591"/>
                  </a:lnTo>
                  <a:lnTo>
                    <a:pt x="127" y="615"/>
                  </a:lnTo>
                  <a:lnTo>
                    <a:pt x="127" y="622"/>
                  </a:lnTo>
                  <a:lnTo>
                    <a:pt x="128" y="629"/>
                  </a:lnTo>
                  <a:lnTo>
                    <a:pt x="132" y="635"/>
                  </a:lnTo>
                  <a:lnTo>
                    <a:pt x="136" y="641"/>
                  </a:lnTo>
                  <a:lnTo>
                    <a:pt x="143" y="647"/>
                  </a:lnTo>
                  <a:lnTo>
                    <a:pt x="150" y="650"/>
                  </a:lnTo>
                  <a:lnTo>
                    <a:pt x="159" y="653"/>
                  </a:lnTo>
                  <a:lnTo>
                    <a:pt x="171" y="655"/>
                  </a:lnTo>
                  <a:lnTo>
                    <a:pt x="183" y="656"/>
                  </a:lnTo>
                  <a:lnTo>
                    <a:pt x="197" y="653"/>
                  </a:lnTo>
                  <a:lnTo>
                    <a:pt x="213" y="650"/>
                  </a:lnTo>
                  <a:lnTo>
                    <a:pt x="228" y="645"/>
                  </a:lnTo>
                  <a:lnTo>
                    <a:pt x="251" y="635"/>
                  </a:lnTo>
                  <a:lnTo>
                    <a:pt x="277" y="622"/>
                  </a:lnTo>
                  <a:lnTo>
                    <a:pt x="302" y="607"/>
                  </a:lnTo>
                  <a:lnTo>
                    <a:pt x="327" y="588"/>
                  </a:lnTo>
                  <a:lnTo>
                    <a:pt x="347" y="566"/>
                  </a:lnTo>
                  <a:lnTo>
                    <a:pt x="366" y="539"/>
                  </a:lnTo>
                  <a:lnTo>
                    <a:pt x="378" y="510"/>
                  </a:lnTo>
                  <a:lnTo>
                    <a:pt x="385" y="475"/>
                  </a:lnTo>
                  <a:lnTo>
                    <a:pt x="391" y="438"/>
                  </a:lnTo>
                  <a:lnTo>
                    <a:pt x="402" y="404"/>
                  </a:lnTo>
                  <a:lnTo>
                    <a:pt x="415" y="370"/>
                  </a:lnTo>
                  <a:lnTo>
                    <a:pt x="425" y="340"/>
                  </a:lnTo>
                  <a:lnTo>
                    <a:pt x="430" y="313"/>
                  </a:lnTo>
                  <a:lnTo>
                    <a:pt x="426" y="288"/>
                  </a:lnTo>
                  <a:lnTo>
                    <a:pt x="411" y="269"/>
                  </a:lnTo>
                  <a:lnTo>
                    <a:pt x="380" y="255"/>
                  </a:lnTo>
                  <a:lnTo>
                    <a:pt x="377" y="251"/>
                  </a:lnTo>
                  <a:lnTo>
                    <a:pt x="371" y="243"/>
                  </a:lnTo>
                  <a:lnTo>
                    <a:pt x="363" y="231"/>
                  </a:lnTo>
                  <a:lnTo>
                    <a:pt x="355" y="216"/>
                  </a:lnTo>
                  <a:lnTo>
                    <a:pt x="349" y="200"/>
                  </a:lnTo>
                  <a:lnTo>
                    <a:pt x="346" y="184"/>
                  </a:lnTo>
                  <a:lnTo>
                    <a:pt x="349" y="169"/>
                  </a:lnTo>
                  <a:lnTo>
                    <a:pt x="360" y="156"/>
                  </a:lnTo>
                  <a:lnTo>
                    <a:pt x="368" y="150"/>
                  </a:lnTo>
                  <a:lnTo>
                    <a:pt x="377" y="142"/>
                  </a:lnTo>
                  <a:lnTo>
                    <a:pt x="385" y="133"/>
                  </a:lnTo>
                  <a:lnTo>
                    <a:pt x="393" y="122"/>
                  </a:lnTo>
                  <a:lnTo>
                    <a:pt x="399" y="112"/>
                  </a:lnTo>
                  <a:lnTo>
                    <a:pt x="404" y="99"/>
                  </a:lnTo>
                  <a:lnTo>
                    <a:pt x="407" y="88"/>
                  </a:lnTo>
                  <a:lnTo>
                    <a:pt x="407" y="75"/>
                  </a:lnTo>
                  <a:lnTo>
                    <a:pt x="403" y="63"/>
                  </a:lnTo>
                  <a:lnTo>
                    <a:pt x="394" y="51"/>
                  </a:lnTo>
                  <a:lnTo>
                    <a:pt x="382" y="40"/>
                  </a:lnTo>
                  <a:lnTo>
                    <a:pt x="364" y="29"/>
                  </a:lnTo>
                  <a:lnTo>
                    <a:pt x="340" y="20"/>
                  </a:lnTo>
                  <a:lnTo>
                    <a:pt x="310" y="12"/>
                  </a:lnTo>
                  <a:lnTo>
                    <a:pt x="272" y="6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1" y="0"/>
                  </a:lnTo>
                  <a:lnTo>
                    <a:pt x="200" y="0"/>
                  </a:lnTo>
                  <a:lnTo>
                    <a:pt x="185" y="2"/>
                  </a:lnTo>
                  <a:lnTo>
                    <a:pt x="170" y="4"/>
                  </a:lnTo>
                  <a:lnTo>
                    <a:pt x="152" y="7"/>
                  </a:lnTo>
                  <a:lnTo>
                    <a:pt x="133" y="14"/>
                  </a:lnTo>
                  <a:lnTo>
                    <a:pt x="115" y="23"/>
                  </a:lnTo>
                  <a:lnTo>
                    <a:pt x="97" y="36"/>
                  </a:lnTo>
                  <a:lnTo>
                    <a:pt x="79" y="52"/>
                  </a:lnTo>
                  <a:lnTo>
                    <a:pt x="61" y="72"/>
                  </a:lnTo>
                  <a:lnTo>
                    <a:pt x="45" y="96"/>
                  </a:lnTo>
                  <a:lnTo>
                    <a:pt x="32" y="126"/>
                  </a:lnTo>
                  <a:lnTo>
                    <a:pt x="21" y="160"/>
                  </a:lnTo>
                  <a:lnTo>
                    <a:pt x="12" y="201"/>
                  </a:lnTo>
                  <a:lnTo>
                    <a:pt x="3" y="281"/>
                  </a:lnTo>
                  <a:lnTo>
                    <a:pt x="0" y="352"/>
                  </a:lnTo>
                  <a:lnTo>
                    <a:pt x="4" y="409"/>
                  </a:lnTo>
                  <a:lnTo>
                    <a:pt x="16" y="458"/>
                  </a:lnTo>
                  <a:lnTo>
                    <a:pt x="31" y="497"/>
                  </a:lnTo>
                  <a:lnTo>
                    <a:pt x="51" y="526"/>
                  </a:lnTo>
                  <a:lnTo>
                    <a:pt x="75" y="546"/>
                  </a:lnTo>
                  <a:lnTo>
                    <a:pt x="101" y="559"/>
                  </a:lnTo>
                  <a:close/>
                </a:path>
              </a:pathLst>
            </a:custGeom>
            <a:solidFill>
              <a:srgbClr val="F4E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2" name="Freeform 39"/>
            <p:cNvSpPr/>
            <p:nvPr/>
          </p:nvSpPr>
          <p:spPr bwMode="auto">
            <a:xfrm>
              <a:off x="1576" y="1843"/>
              <a:ext cx="207" cy="319"/>
            </a:xfrm>
            <a:custGeom>
              <a:avLst/>
              <a:gdLst>
                <a:gd name="T0" fmla="*/ 1 w 413"/>
                <a:gd name="T1" fmla="*/ 1 h 638"/>
                <a:gd name="T2" fmla="*/ 1 w 413"/>
                <a:gd name="T3" fmla="*/ 1 h 638"/>
                <a:gd name="T4" fmla="*/ 1 w 413"/>
                <a:gd name="T5" fmla="*/ 1 h 638"/>
                <a:gd name="T6" fmla="*/ 1 w 413"/>
                <a:gd name="T7" fmla="*/ 1 h 638"/>
                <a:gd name="T8" fmla="*/ 1 w 413"/>
                <a:gd name="T9" fmla="*/ 1 h 638"/>
                <a:gd name="T10" fmla="*/ 1 w 413"/>
                <a:gd name="T11" fmla="*/ 1 h 638"/>
                <a:gd name="T12" fmla="*/ 1 w 413"/>
                <a:gd name="T13" fmla="*/ 1 h 638"/>
                <a:gd name="T14" fmla="*/ 1 w 413"/>
                <a:gd name="T15" fmla="*/ 1 h 638"/>
                <a:gd name="T16" fmla="*/ 1 w 413"/>
                <a:gd name="T17" fmla="*/ 1 h 638"/>
                <a:gd name="T18" fmla="*/ 1 w 413"/>
                <a:gd name="T19" fmla="*/ 1 h 638"/>
                <a:gd name="T20" fmla="*/ 1 w 413"/>
                <a:gd name="T21" fmla="*/ 1 h 638"/>
                <a:gd name="T22" fmla="*/ 1 w 413"/>
                <a:gd name="T23" fmla="*/ 1 h 638"/>
                <a:gd name="T24" fmla="*/ 1 w 413"/>
                <a:gd name="T25" fmla="*/ 1 h 638"/>
                <a:gd name="T26" fmla="*/ 1 w 413"/>
                <a:gd name="T27" fmla="*/ 1 h 638"/>
                <a:gd name="T28" fmla="*/ 1 w 413"/>
                <a:gd name="T29" fmla="*/ 1 h 638"/>
                <a:gd name="T30" fmla="*/ 1 w 413"/>
                <a:gd name="T31" fmla="*/ 1 h 638"/>
                <a:gd name="T32" fmla="*/ 1 w 413"/>
                <a:gd name="T33" fmla="*/ 1 h 638"/>
                <a:gd name="T34" fmla="*/ 1 w 413"/>
                <a:gd name="T35" fmla="*/ 1 h 638"/>
                <a:gd name="T36" fmla="*/ 1 w 413"/>
                <a:gd name="T37" fmla="*/ 1 h 638"/>
                <a:gd name="T38" fmla="*/ 1 w 413"/>
                <a:gd name="T39" fmla="*/ 1 h 638"/>
                <a:gd name="T40" fmla="*/ 1 w 413"/>
                <a:gd name="T41" fmla="*/ 1 h 638"/>
                <a:gd name="T42" fmla="*/ 1 w 413"/>
                <a:gd name="T43" fmla="*/ 1 h 638"/>
                <a:gd name="T44" fmla="*/ 1 w 413"/>
                <a:gd name="T45" fmla="*/ 1 h 638"/>
                <a:gd name="T46" fmla="*/ 1 w 413"/>
                <a:gd name="T47" fmla="*/ 1 h 638"/>
                <a:gd name="T48" fmla="*/ 1 w 413"/>
                <a:gd name="T49" fmla="*/ 1 h 638"/>
                <a:gd name="T50" fmla="*/ 1 w 413"/>
                <a:gd name="T51" fmla="*/ 1 h 638"/>
                <a:gd name="T52" fmla="*/ 1 w 413"/>
                <a:gd name="T53" fmla="*/ 1 h 638"/>
                <a:gd name="T54" fmla="*/ 1 w 413"/>
                <a:gd name="T55" fmla="*/ 1 h 638"/>
                <a:gd name="T56" fmla="*/ 1 w 413"/>
                <a:gd name="T57" fmla="*/ 0 h 638"/>
                <a:gd name="T58" fmla="*/ 1 w 413"/>
                <a:gd name="T59" fmla="*/ 1 h 638"/>
                <a:gd name="T60" fmla="*/ 1 w 413"/>
                <a:gd name="T61" fmla="*/ 1 h 638"/>
                <a:gd name="T62" fmla="*/ 1 w 413"/>
                <a:gd name="T63" fmla="*/ 1 h 638"/>
                <a:gd name="T64" fmla="*/ 1 w 413"/>
                <a:gd name="T65" fmla="*/ 1 h 638"/>
                <a:gd name="T66" fmla="*/ 1 w 413"/>
                <a:gd name="T67" fmla="*/ 1 h 638"/>
                <a:gd name="T68" fmla="*/ 1 w 413"/>
                <a:gd name="T69" fmla="*/ 1 h 638"/>
                <a:gd name="T70" fmla="*/ 1 w 413"/>
                <a:gd name="T71" fmla="*/ 1 h 6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13"/>
                <a:gd name="T109" fmla="*/ 0 h 638"/>
                <a:gd name="T110" fmla="*/ 413 w 413"/>
                <a:gd name="T111" fmla="*/ 638 h 6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13" h="638">
                  <a:moveTo>
                    <a:pt x="89" y="547"/>
                  </a:moveTo>
                  <a:lnTo>
                    <a:pt x="94" y="551"/>
                  </a:lnTo>
                  <a:lnTo>
                    <a:pt x="106" y="560"/>
                  </a:lnTo>
                  <a:lnTo>
                    <a:pt x="118" y="575"/>
                  </a:lnTo>
                  <a:lnTo>
                    <a:pt x="123" y="597"/>
                  </a:lnTo>
                  <a:lnTo>
                    <a:pt x="124" y="604"/>
                  </a:lnTo>
                  <a:lnTo>
                    <a:pt x="125" y="609"/>
                  </a:lnTo>
                  <a:lnTo>
                    <a:pt x="128" y="615"/>
                  </a:lnTo>
                  <a:lnTo>
                    <a:pt x="132" y="621"/>
                  </a:lnTo>
                  <a:lnTo>
                    <a:pt x="137" y="627"/>
                  </a:lnTo>
                  <a:lnTo>
                    <a:pt x="145" y="633"/>
                  </a:lnTo>
                  <a:lnTo>
                    <a:pt x="153" y="636"/>
                  </a:lnTo>
                  <a:lnTo>
                    <a:pt x="163" y="638"/>
                  </a:lnTo>
                  <a:lnTo>
                    <a:pt x="175" y="638"/>
                  </a:lnTo>
                  <a:lnTo>
                    <a:pt x="188" y="637"/>
                  </a:lnTo>
                  <a:lnTo>
                    <a:pt x="202" y="634"/>
                  </a:lnTo>
                  <a:lnTo>
                    <a:pt x="218" y="628"/>
                  </a:lnTo>
                  <a:lnTo>
                    <a:pt x="240" y="619"/>
                  </a:lnTo>
                  <a:lnTo>
                    <a:pt x="264" y="607"/>
                  </a:lnTo>
                  <a:lnTo>
                    <a:pt x="289" y="592"/>
                  </a:lnTo>
                  <a:lnTo>
                    <a:pt x="312" y="574"/>
                  </a:lnTo>
                  <a:lnTo>
                    <a:pt x="333" y="553"/>
                  </a:lnTo>
                  <a:lnTo>
                    <a:pt x="351" y="528"/>
                  </a:lnTo>
                  <a:lnTo>
                    <a:pt x="363" y="499"/>
                  </a:lnTo>
                  <a:lnTo>
                    <a:pt x="369" y="466"/>
                  </a:lnTo>
                  <a:lnTo>
                    <a:pt x="376" y="431"/>
                  </a:lnTo>
                  <a:lnTo>
                    <a:pt x="386" y="398"/>
                  </a:lnTo>
                  <a:lnTo>
                    <a:pt x="398" y="366"/>
                  </a:lnTo>
                  <a:lnTo>
                    <a:pt x="408" y="338"/>
                  </a:lnTo>
                  <a:lnTo>
                    <a:pt x="413" y="311"/>
                  </a:lnTo>
                  <a:lnTo>
                    <a:pt x="409" y="288"/>
                  </a:lnTo>
                  <a:lnTo>
                    <a:pt x="395" y="269"/>
                  </a:lnTo>
                  <a:lnTo>
                    <a:pt x="365" y="252"/>
                  </a:lnTo>
                  <a:lnTo>
                    <a:pt x="363" y="249"/>
                  </a:lnTo>
                  <a:lnTo>
                    <a:pt x="356" y="241"/>
                  </a:lnTo>
                  <a:lnTo>
                    <a:pt x="347" y="228"/>
                  </a:lnTo>
                  <a:lnTo>
                    <a:pt x="339" y="212"/>
                  </a:lnTo>
                  <a:lnTo>
                    <a:pt x="333" y="196"/>
                  </a:lnTo>
                  <a:lnTo>
                    <a:pt x="330" y="179"/>
                  </a:lnTo>
                  <a:lnTo>
                    <a:pt x="333" y="164"/>
                  </a:lnTo>
                  <a:lnTo>
                    <a:pt x="343" y="152"/>
                  </a:lnTo>
                  <a:lnTo>
                    <a:pt x="351" y="146"/>
                  </a:lnTo>
                  <a:lnTo>
                    <a:pt x="359" y="138"/>
                  </a:lnTo>
                  <a:lnTo>
                    <a:pt x="367" y="130"/>
                  </a:lnTo>
                  <a:lnTo>
                    <a:pt x="374" y="120"/>
                  </a:lnTo>
                  <a:lnTo>
                    <a:pt x="381" y="110"/>
                  </a:lnTo>
                  <a:lnTo>
                    <a:pt x="386" y="98"/>
                  </a:lnTo>
                  <a:lnTo>
                    <a:pt x="387" y="85"/>
                  </a:lnTo>
                  <a:lnTo>
                    <a:pt x="387" y="74"/>
                  </a:lnTo>
                  <a:lnTo>
                    <a:pt x="383" y="61"/>
                  </a:lnTo>
                  <a:lnTo>
                    <a:pt x="376" y="50"/>
                  </a:lnTo>
                  <a:lnTo>
                    <a:pt x="363" y="39"/>
                  </a:lnTo>
                  <a:lnTo>
                    <a:pt x="346" y="29"/>
                  </a:lnTo>
                  <a:lnTo>
                    <a:pt x="324" y="20"/>
                  </a:lnTo>
                  <a:lnTo>
                    <a:pt x="294" y="12"/>
                  </a:lnTo>
                  <a:lnTo>
                    <a:pt x="259" y="6"/>
                  </a:lnTo>
                  <a:lnTo>
                    <a:pt x="216" y="1"/>
                  </a:lnTo>
                  <a:lnTo>
                    <a:pt x="208" y="0"/>
                  </a:lnTo>
                  <a:lnTo>
                    <a:pt x="189" y="0"/>
                  </a:lnTo>
                  <a:lnTo>
                    <a:pt x="160" y="4"/>
                  </a:lnTo>
                  <a:lnTo>
                    <a:pt x="127" y="14"/>
                  </a:lnTo>
                  <a:lnTo>
                    <a:pt x="92" y="35"/>
                  </a:lnTo>
                  <a:lnTo>
                    <a:pt x="58" y="70"/>
                  </a:lnTo>
                  <a:lnTo>
                    <a:pt x="31" y="122"/>
                  </a:lnTo>
                  <a:lnTo>
                    <a:pt x="11" y="196"/>
                  </a:lnTo>
                  <a:lnTo>
                    <a:pt x="2" y="274"/>
                  </a:lnTo>
                  <a:lnTo>
                    <a:pt x="0" y="342"/>
                  </a:lnTo>
                  <a:lnTo>
                    <a:pt x="4" y="400"/>
                  </a:lnTo>
                  <a:lnTo>
                    <a:pt x="13" y="447"/>
                  </a:lnTo>
                  <a:lnTo>
                    <a:pt x="27" y="486"/>
                  </a:lnTo>
                  <a:lnTo>
                    <a:pt x="45" y="515"/>
                  </a:lnTo>
                  <a:lnTo>
                    <a:pt x="66" y="535"/>
                  </a:lnTo>
                  <a:lnTo>
                    <a:pt x="89" y="547"/>
                  </a:lnTo>
                  <a:close/>
                </a:path>
              </a:pathLst>
            </a:custGeom>
            <a:solidFill>
              <a:srgbClr val="E5C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3" name="Freeform 40"/>
            <p:cNvSpPr/>
            <p:nvPr/>
          </p:nvSpPr>
          <p:spPr bwMode="auto">
            <a:xfrm>
              <a:off x="1577" y="1847"/>
              <a:ext cx="198" cy="309"/>
            </a:xfrm>
            <a:custGeom>
              <a:avLst/>
              <a:gdLst>
                <a:gd name="T0" fmla="*/ 1 w 395"/>
                <a:gd name="T1" fmla="*/ 0 h 620"/>
                <a:gd name="T2" fmla="*/ 1 w 395"/>
                <a:gd name="T3" fmla="*/ 0 h 620"/>
                <a:gd name="T4" fmla="*/ 1 w 395"/>
                <a:gd name="T5" fmla="*/ 0 h 620"/>
                <a:gd name="T6" fmla="*/ 1 w 395"/>
                <a:gd name="T7" fmla="*/ 0 h 620"/>
                <a:gd name="T8" fmla="*/ 1 w 395"/>
                <a:gd name="T9" fmla="*/ 0 h 620"/>
                <a:gd name="T10" fmla="*/ 1 w 395"/>
                <a:gd name="T11" fmla="*/ 0 h 620"/>
                <a:gd name="T12" fmla="*/ 1 w 395"/>
                <a:gd name="T13" fmla="*/ 0 h 620"/>
                <a:gd name="T14" fmla="*/ 1 w 395"/>
                <a:gd name="T15" fmla="*/ 0 h 620"/>
                <a:gd name="T16" fmla="*/ 1 w 395"/>
                <a:gd name="T17" fmla="*/ 0 h 620"/>
                <a:gd name="T18" fmla="*/ 1 w 395"/>
                <a:gd name="T19" fmla="*/ 0 h 620"/>
                <a:gd name="T20" fmla="*/ 1 w 395"/>
                <a:gd name="T21" fmla="*/ 0 h 620"/>
                <a:gd name="T22" fmla="*/ 1 w 395"/>
                <a:gd name="T23" fmla="*/ 0 h 620"/>
                <a:gd name="T24" fmla="*/ 1 w 395"/>
                <a:gd name="T25" fmla="*/ 0 h 620"/>
                <a:gd name="T26" fmla="*/ 1 w 395"/>
                <a:gd name="T27" fmla="*/ 0 h 620"/>
                <a:gd name="T28" fmla="*/ 1 w 395"/>
                <a:gd name="T29" fmla="*/ 0 h 620"/>
                <a:gd name="T30" fmla="*/ 1 w 395"/>
                <a:gd name="T31" fmla="*/ 0 h 620"/>
                <a:gd name="T32" fmla="*/ 1 w 395"/>
                <a:gd name="T33" fmla="*/ 0 h 620"/>
                <a:gd name="T34" fmla="*/ 1 w 395"/>
                <a:gd name="T35" fmla="*/ 0 h 620"/>
                <a:gd name="T36" fmla="*/ 1 w 395"/>
                <a:gd name="T37" fmla="*/ 0 h 620"/>
                <a:gd name="T38" fmla="*/ 1 w 395"/>
                <a:gd name="T39" fmla="*/ 0 h 620"/>
                <a:gd name="T40" fmla="*/ 1 w 395"/>
                <a:gd name="T41" fmla="*/ 0 h 620"/>
                <a:gd name="T42" fmla="*/ 1 w 395"/>
                <a:gd name="T43" fmla="*/ 0 h 620"/>
                <a:gd name="T44" fmla="*/ 1 w 395"/>
                <a:gd name="T45" fmla="*/ 0 h 620"/>
                <a:gd name="T46" fmla="*/ 1 w 395"/>
                <a:gd name="T47" fmla="*/ 0 h 620"/>
                <a:gd name="T48" fmla="*/ 1 w 395"/>
                <a:gd name="T49" fmla="*/ 0 h 620"/>
                <a:gd name="T50" fmla="*/ 1 w 395"/>
                <a:gd name="T51" fmla="*/ 0 h 620"/>
                <a:gd name="T52" fmla="*/ 1 w 395"/>
                <a:gd name="T53" fmla="*/ 0 h 620"/>
                <a:gd name="T54" fmla="*/ 1 w 395"/>
                <a:gd name="T55" fmla="*/ 0 h 620"/>
                <a:gd name="T56" fmla="*/ 1 w 395"/>
                <a:gd name="T57" fmla="*/ 0 h 620"/>
                <a:gd name="T58" fmla="*/ 1 w 395"/>
                <a:gd name="T59" fmla="*/ 0 h 620"/>
                <a:gd name="T60" fmla="*/ 1 w 395"/>
                <a:gd name="T61" fmla="*/ 0 h 620"/>
                <a:gd name="T62" fmla="*/ 1 w 395"/>
                <a:gd name="T63" fmla="*/ 0 h 620"/>
                <a:gd name="T64" fmla="*/ 1 w 395"/>
                <a:gd name="T65" fmla="*/ 0 h 620"/>
                <a:gd name="T66" fmla="*/ 1 w 395"/>
                <a:gd name="T67" fmla="*/ 0 h 620"/>
                <a:gd name="T68" fmla="*/ 1 w 395"/>
                <a:gd name="T69" fmla="*/ 0 h 620"/>
                <a:gd name="T70" fmla="*/ 1 w 395"/>
                <a:gd name="T71" fmla="*/ 0 h 620"/>
                <a:gd name="T72" fmla="*/ 1 w 395"/>
                <a:gd name="T73" fmla="*/ 0 h 620"/>
                <a:gd name="T74" fmla="*/ 1 w 395"/>
                <a:gd name="T75" fmla="*/ 0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95"/>
                <a:gd name="T115" fmla="*/ 0 h 620"/>
                <a:gd name="T116" fmla="*/ 395 w 395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95" h="620">
                  <a:moveTo>
                    <a:pt x="79" y="536"/>
                  </a:moveTo>
                  <a:lnTo>
                    <a:pt x="80" y="537"/>
                  </a:lnTo>
                  <a:lnTo>
                    <a:pt x="84" y="538"/>
                  </a:lnTo>
                  <a:lnTo>
                    <a:pt x="89" y="541"/>
                  </a:lnTo>
                  <a:lnTo>
                    <a:pt x="97" y="546"/>
                  </a:lnTo>
                  <a:lnTo>
                    <a:pt x="104" y="552"/>
                  </a:lnTo>
                  <a:lnTo>
                    <a:pt x="110" y="559"/>
                  </a:lnTo>
                  <a:lnTo>
                    <a:pt x="115" y="567"/>
                  </a:lnTo>
                  <a:lnTo>
                    <a:pt x="119" y="577"/>
                  </a:lnTo>
                  <a:lnTo>
                    <a:pt x="121" y="583"/>
                  </a:lnTo>
                  <a:lnTo>
                    <a:pt x="123" y="589"/>
                  </a:lnTo>
                  <a:lnTo>
                    <a:pt x="127" y="593"/>
                  </a:lnTo>
                  <a:lnTo>
                    <a:pt x="130" y="599"/>
                  </a:lnTo>
                  <a:lnTo>
                    <a:pt x="134" y="606"/>
                  </a:lnTo>
                  <a:lnTo>
                    <a:pt x="139" y="613"/>
                  </a:lnTo>
                  <a:lnTo>
                    <a:pt x="147" y="616"/>
                  </a:lnTo>
                  <a:lnTo>
                    <a:pt x="156" y="620"/>
                  </a:lnTo>
                  <a:lnTo>
                    <a:pt x="165" y="620"/>
                  </a:lnTo>
                  <a:lnTo>
                    <a:pt x="178" y="619"/>
                  </a:lnTo>
                  <a:lnTo>
                    <a:pt x="192" y="616"/>
                  </a:lnTo>
                  <a:lnTo>
                    <a:pt x="207" y="611"/>
                  </a:lnTo>
                  <a:lnTo>
                    <a:pt x="229" y="601"/>
                  </a:lnTo>
                  <a:lnTo>
                    <a:pt x="253" y="590"/>
                  </a:lnTo>
                  <a:lnTo>
                    <a:pt x="276" y="576"/>
                  </a:lnTo>
                  <a:lnTo>
                    <a:pt x="299" y="560"/>
                  </a:lnTo>
                  <a:lnTo>
                    <a:pt x="320" y="539"/>
                  </a:lnTo>
                  <a:lnTo>
                    <a:pt x="337" y="516"/>
                  </a:lnTo>
                  <a:lnTo>
                    <a:pt x="349" y="487"/>
                  </a:lnTo>
                  <a:lnTo>
                    <a:pt x="354" y="455"/>
                  </a:lnTo>
                  <a:lnTo>
                    <a:pt x="359" y="422"/>
                  </a:lnTo>
                  <a:lnTo>
                    <a:pt x="369" y="389"/>
                  </a:lnTo>
                  <a:lnTo>
                    <a:pt x="381" y="361"/>
                  </a:lnTo>
                  <a:lnTo>
                    <a:pt x="392" y="333"/>
                  </a:lnTo>
                  <a:lnTo>
                    <a:pt x="395" y="308"/>
                  </a:lnTo>
                  <a:lnTo>
                    <a:pt x="393" y="286"/>
                  </a:lnTo>
                  <a:lnTo>
                    <a:pt x="380" y="266"/>
                  </a:lnTo>
                  <a:lnTo>
                    <a:pt x="351" y="249"/>
                  </a:lnTo>
                  <a:lnTo>
                    <a:pt x="349" y="245"/>
                  </a:lnTo>
                  <a:lnTo>
                    <a:pt x="342" y="236"/>
                  </a:lnTo>
                  <a:lnTo>
                    <a:pt x="333" y="224"/>
                  </a:lnTo>
                  <a:lnTo>
                    <a:pt x="325" y="207"/>
                  </a:lnTo>
                  <a:lnTo>
                    <a:pt x="318" y="191"/>
                  </a:lnTo>
                  <a:lnTo>
                    <a:pt x="315" y="174"/>
                  </a:lnTo>
                  <a:lnTo>
                    <a:pt x="316" y="159"/>
                  </a:lnTo>
                  <a:lnTo>
                    <a:pt x="327" y="147"/>
                  </a:lnTo>
                  <a:lnTo>
                    <a:pt x="334" y="142"/>
                  </a:lnTo>
                  <a:lnTo>
                    <a:pt x="342" y="135"/>
                  </a:lnTo>
                  <a:lnTo>
                    <a:pt x="350" y="126"/>
                  </a:lnTo>
                  <a:lnTo>
                    <a:pt x="357" y="116"/>
                  </a:lnTo>
                  <a:lnTo>
                    <a:pt x="363" y="105"/>
                  </a:lnTo>
                  <a:lnTo>
                    <a:pt x="367" y="95"/>
                  </a:lnTo>
                  <a:lnTo>
                    <a:pt x="369" y="83"/>
                  </a:lnTo>
                  <a:lnTo>
                    <a:pt x="369" y="70"/>
                  </a:lnTo>
                  <a:lnTo>
                    <a:pt x="366" y="59"/>
                  </a:lnTo>
                  <a:lnTo>
                    <a:pt x="358" y="48"/>
                  </a:lnTo>
                  <a:lnTo>
                    <a:pt x="346" y="37"/>
                  </a:lnTo>
                  <a:lnTo>
                    <a:pt x="331" y="28"/>
                  </a:lnTo>
                  <a:lnTo>
                    <a:pt x="309" y="18"/>
                  </a:lnTo>
                  <a:lnTo>
                    <a:pt x="281" y="12"/>
                  </a:lnTo>
                  <a:lnTo>
                    <a:pt x="248" y="6"/>
                  </a:lnTo>
                  <a:lnTo>
                    <a:pt x="207" y="1"/>
                  </a:lnTo>
                  <a:lnTo>
                    <a:pt x="201" y="0"/>
                  </a:lnTo>
                  <a:lnTo>
                    <a:pt x="182" y="0"/>
                  </a:lnTo>
                  <a:lnTo>
                    <a:pt x="154" y="4"/>
                  </a:lnTo>
                  <a:lnTo>
                    <a:pt x="122" y="13"/>
                  </a:lnTo>
                  <a:lnTo>
                    <a:pt x="88" y="33"/>
                  </a:lnTo>
                  <a:lnTo>
                    <a:pt x="56" y="68"/>
                  </a:lnTo>
                  <a:lnTo>
                    <a:pt x="29" y="119"/>
                  </a:lnTo>
                  <a:lnTo>
                    <a:pt x="10" y="190"/>
                  </a:lnTo>
                  <a:lnTo>
                    <a:pt x="1" y="267"/>
                  </a:lnTo>
                  <a:lnTo>
                    <a:pt x="0" y="333"/>
                  </a:lnTo>
                  <a:lnTo>
                    <a:pt x="3" y="389"/>
                  </a:lnTo>
                  <a:lnTo>
                    <a:pt x="12" y="437"/>
                  </a:lnTo>
                  <a:lnTo>
                    <a:pt x="23" y="475"/>
                  </a:lnTo>
                  <a:lnTo>
                    <a:pt x="40" y="503"/>
                  </a:lnTo>
                  <a:lnTo>
                    <a:pt x="58" y="523"/>
                  </a:lnTo>
                  <a:lnTo>
                    <a:pt x="79" y="536"/>
                  </a:lnTo>
                  <a:close/>
                </a:path>
              </a:pathLst>
            </a:custGeom>
            <a:solidFill>
              <a:srgbClr val="DBA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4" name="Freeform 41"/>
            <p:cNvSpPr/>
            <p:nvPr/>
          </p:nvSpPr>
          <p:spPr bwMode="auto">
            <a:xfrm>
              <a:off x="1581" y="1849"/>
              <a:ext cx="190" cy="302"/>
            </a:xfrm>
            <a:custGeom>
              <a:avLst/>
              <a:gdLst>
                <a:gd name="T0" fmla="*/ 1 w 380"/>
                <a:gd name="T1" fmla="*/ 1 h 603"/>
                <a:gd name="T2" fmla="*/ 1 w 380"/>
                <a:gd name="T3" fmla="*/ 1 h 603"/>
                <a:gd name="T4" fmla="*/ 1 w 380"/>
                <a:gd name="T5" fmla="*/ 1 h 603"/>
                <a:gd name="T6" fmla="*/ 1 w 380"/>
                <a:gd name="T7" fmla="*/ 1 h 603"/>
                <a:gd name="T8" fmla="*/ 1 w 380"/>
                <a:gd name="T9" fmla="*/ 1 h 603"/>
                <a:gd name="T10" fmla="*/ 1 w 380"/>
                <a:gd name="T11" fmla="*/ 1 h 603"/>
                <a:gd name="T12" fmla="*/ 1 w 380"/>
                <a:gd name="T13" fmla="*/ 1 h 603"/>
                <a:gd name="T14" fmla="*/ 1 w 380"/>
                <a:gd name="T15" fmla="*/ 1 h 603"/>
                <a:gd name="T16" fmla="*/ 1 w 380"/>
                <a:gd name="T17" fmla="*/ 1 h 603"/>
                <a:gd name="T18" fmla="*/ 1 w 380"/>
                <a:gd name="T19" fmla="*/ 1 h 603"/>
                <a:gd name="T20" fmla="*/ 1 w 380"/>
                <a:gd name="T21" fmla="*/ 1 h 603"/>
                <a:gd name="T22" fmla="*/ 1 w 380"/>
                <a:gd name="T23" fmla="*/ 1 h 603"/>
                <a:gd name="T24" fmla="*/ 1 w 380"/>
                <a:gd name="T25" fmla="*/ 1 h 603"/>
                <a:gd name="T26" fmla="*/ 1 w 380"/>
                <a:gd name="T27" fmla="*/ 1 h 603"/>
                <a:gd name="T28" fmla="*/ 1 w 380"/>
                <a:gd name="T29" fmla="*/ 1 h 603"/>
                <a:gd name="T30" fmla="*/ 1 w 380"/>
                <a:gd name="T31" fmla="*/ 1 h 603"/>
                <a:gd name="T32" fmla="*/ 1 w 380"/>
                <a:gd name="T33" fmla="*/ 1 h 603"/>
                <a:gd name="T34" fmla="*/ 1 w 380"/>
                <a:gd name="T35" fmla="*/ 1 h 603"/>
                <a:gd name="T36" fmla="*/ 1 w 380"/>
                <a:gd name="T37" fmla="*/ 1 h 603"/>
                <a:gd name="T38" fmla="*/ 1 w 380"/>
                <a:gd name="T39" fmla="*/ 1 h 603"/>
                <a:gd name="T40" fmla="*/ 1 w 380"/>
                <a:gd name="T41" fmla="*/ 1 h 603"/>
                <a:gd name="T42" fmla="*/ 1 w 380"/>
                <a:gd name="T43" fmla="*/ 1 h 603"/>
                <a:gd name="T44" fmla="*/ 1 w 380"/>
                <a:gd name="T45" fmla="*/ 1 h 603"/>
                <a:gd name="T46" fmla="*/ 1 w 380"/>
                <a:gd name="T47" fmla="*/ 1 h 603"/>
                <a:gd name="T48" fmla="*/ 1 w 380"/>
                <a:gd name="T49" fmla="*/ 1 h 603"/>
                <a:gd name="T50" fmla="*/ 1 w 380"/>
                <a:gd name="T51" fmla="*/ 1 h 603"/>
                <a:gd name="T52" fmla="*/ 1 w 380"/>
                <a:gd name="T53" fmla="*/ 1 h 603"/>
                <a:gd name="T54" fmla="*/ 1 w 380"/>
                <a:gd name="T55" fmla="*/ 1 h 603"/>
                <a:gd name="T56" fmla="*/ 1 w 380"/>
                <a:gd name="T57" fmla="*/ 1 h 603"/>
                <a:gd name="T58" fmla="*/ 1 w 380"/>
                <a:gd name="T59" fmla="*/ 1 h 603"/>
                <a:gd name="T60" fmla="*/ 1 w 380"/>
                <a:gd name="T61" fmla="*/ 0 h 603"/>
                <a:gd name="T62" fmla="*/ 1 w 380"/>
                <a:gd name="T63" fmla="*/ 1 h 603"/>
                <a:gd name="T64" fmla="*/ 1 w 380"/>
                <a:gd name="T65" fmla="*/ 1 h 603"/>
                <a:gd name="T66" fmla="*/ 1 w 380"/>
                <a:gd name="T67" fmla="*/ 1 h 603"/>
                <a:gd name="T68" fmla="*/ 1 w 380"/>
                <a:gd name="T69" fmla="*/ 1 h 603"/>
                <a:gd name="T70" fmla="*/ 1 w 380"/>
                <a:gd name="T71" fmla="*/ 1 h 603"/>
                <a:gd name="T72" fmla="*/ 1 w 380"/>
                <a:gd name="T73" fmla="*/ 1 h 603"/>
                <a:gd name="T74" fmla="*/ 1 w 380"/>
                <a:gd name="T75" fmla="*/ 1 h 6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603"/>
                <a:gd name="T116" fmla="*/ 380 w 380"/>
                <a:gd name="T117" fmla="*/ 603 h 6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603">
                  <a:moveTo>
                    <a:pt x="67" y="524"/>
                  </a:moveTo>
                  <a:lnTo>
                    <a:pt x="69" y="524"/>
                  </a:lnTo>
                  <a:lnTo>
                    <a:pt x="74" y="526"/>
                  </a:lnTo>
                  <a:lnTo>
                    <a:pt x="79" y="529"/>
                  </a:lnTo>
                  <a:lnTo>
                    <a:pt x="87" y="532"/>
                  </a:lnTo>
                  <a:lnTo>
                    <a:pt x="94" y="537"/>
                  </a:lnTo>
                  <a:lnTo>
                    <a:pt x="102" y="542"/>
                  </a:lnTo>
                  <a:lnTo>
                    <a:pt x="110" y="549"/>
                  </a:lnTo>
                  <a:lnTo>
                    <a:pt x="115" y="557"/>
                  </a:lnTo>
                  <a:lnTo>
                    <a:pt x="118" y="563"/>
                  </a:lnTo>
                  <a:lnTo>
                    <a:pt x="122" y="568"/>
                  </a:lnTo>
                  <a:lnTo>
                    <a:pt x="124" y="573"/>
                  </a:lnTo>
                  <a:lnTo>
                    <a:pt x="126" y="579"/>
                  </a:lnTo>
                  <a:lnTo>
                    <a:pt x="129" y="587"/>
                  </a:lnTo>
                  <a:lnTo>
                    <a:pt x="133" y="594"/>
                  </a:lnTo>
                  <a:lnTo>
                    <a:pt x="140" y="600"/>
                  </a:lnTo>
                  <a:lnTo>
                    <a:pt x="148" y="602"/>
                  </a:lnTo>
                  <a:lnTo>
                    <a:pt x="157" y="603"/>
                  </a:lnTo>
                  <a:lnTo>
                    <a:pt x="167" y="602"/>
                  </a:lnTo>
                  <a:lnTo>
                    <a:pt x="181" y="599"/>
                  </a:lnTo>
                  <a:lnTo>
                    <a:pt x="197" y="593"/>
                  </a:lnTo>
                  <a:lnTo>
                    <a:pt x="218" y="585"/>
                  </a:lnTo>
                  <a:lnTo>
                    <a:pt x="240" y="575"/>
                  </a:lnTo>
                  <a:lnTo>
                    <a:pt x="263" y="561"/>
                  </a:lnTo>
                  <a:lnTo>
                    <a:pt x="285" y="546"/>
                  </a:lnTo>
                  <a:lnTo>
                    <a:pt x="306" y="526"/>
                  </a:lnTo>
                  <a:lnTo>
                    <a:pt x="321" y="504"/>
                  </a:lnTo>
                  <a:lnTo>
                    <a:pt x="333" y="477"/>
                  </a:lnTo>
                  <a:lnTo>
                    <a:pt x="339" y="446"/>
                  </a:lnTo>
                  <a:lnTo>
                    <a:pt x="345" y="413"/>
                  </a:lnTo>
                  <a:lnTo>
                    <a:pt x="354" y="383"/>
                  </a:lnTo>
                  <a:lnTo>
                    <a:pt x="365" y="356"/>
                  </a:lnTo>
                  <a:lnTo>
                    <a:pt x="374" y="329"/>
                  </a:lnTo>
                  <a:lnTo>
                    <a:pt x="380" y="306"/>
                  </a:lnTo>
                  <a:lnTo>
                    <a:pt x="377" y="284"/>
                  </a:lnTo>
                  <a:lnTo>
                    <a:pt x="364" y="265"/>
                  </a:lnTo>
                  <a:lnTo>
                    <a:pt x="338" y="246"/>
                  </a:lnTo>
                  <a:lnTo>
                    <a:pt x="336" y="243"/>
                  </a:lnTo>
                  <a:lnTo>
                    <a:pt x="329" y="234"/>
                  </a:lnTo>
                  <a:lnTo>
                    <a:pt x="320" y="221"/>
                  </a:lnTo>
                  <a:lnTo>
                    <a:pt x="311" y="205"/>
                  </a:lnTo>
                  <a:lnTo>
                    <a:pt x="303" y="188"/>
                  </a:lnTo>
                  <a:lnTo>
                    <a:pt x="299" y="170"/>
                  </a:lnTo>
                  <a:lnTo>
                    <a:pt x="301" y="155"/>
                  </a:lnTo>
                  <a:lnTo>
                    <a:pt x="310" y="144"/>
                  </a:lnTo>
                  <a:lnTo>
                    <a:pt x="316" y="138"/>
                  </a:lnTo>
                  <a:lnTo>
                    <a:pt x="324" y="131"/>
                  </a:lnTo>
                  <a:lnTo>
                    <a:pt x="332" y="123"/>
                  </a:lnTo>
                  <a:lnTo>
                    <a:pt x="338" y="113"/>
                  </a:lnTo>
                  <a:lnTo>
                    <a:pt x="343" y="103"/>
                  </a:lnTo>
                  <a:lnTo>
                    <a:pt x="349" y="92"/>
                  </a:lnTo>
                  <a:lnTo>
                    <a:pt x="350" y="80"/>
                  </a:lnTo>
                  <a:lnTo>
                    <a:pt x="350" y="69"/>
                  </a:lnTo>
                  <a:lnTo>
                    <a:pt x="347" y="59"/>
                  </a:lnTo>
                  <a:lnTo>
                    <a:pt x="339" y="47"/>
                  </a:lnTo>
                  <a:lnTo>
                    <a:pt x="329" y="37"/>
                  </a:lnTo>
                  <a:lnTo>
                    <a:pt x="314" y="27"/>
                  </a:lnTo>
                  <a:lnTo>
                    <a:pt x="293" y="18"/>
                  </a:lnTo>
                  <a:lnTo>
                    <a:pt x="267" y="11"/>
                  </a:lnTo>
                  <a:lnTo>
                    <a:pt x="236" y="6"/>
                  </a:lnTo>
                  <a:lnTo>
                    <a:pt x="197" y="1"/>
                  </a:lnTo>
                  <a:lnTo>
                    <a:pt x="190" y="0"/>
                  </a:lnTo>
                  <a:lnTo>
                    <a:pt x="172" y="0"/>
                  </a:lnTo>
                  <a:lnTo>
                    <a:pt x="146" y="3"/>
                  </a:lnTo>
                  <a:lnTo>
                    <a:pt x="115" y="12"/>
                  </a:lnTo>
                  <a:lnTo>
                    <a:pt x="83" y="32"/>
                  </a:lnTo>
                  <a:lnTo>
                    <a:pt x="53" y="65"/>
                  </a:lnTo>
                  <a:lnTo>
                    <a:pt x="27" y="115"/>
                  </a:lnTo>
                  <a:lnTo>
                    <a:pt x="10" y="184"/>
                  </a:lnTo>
                  <a:lnTo>
                    <a:pt x="1" y="259"/>
                  </a:lnTo>
                  <a:lnTo>
                    <a:pt x="0" y="325"/>
                  </a:lnTo>
                  <a:lnTo>
                    <a:pt x="2" y="380"/>
                  </a:lnTo>
                  <a:lnTo>
                    <a:pt x="9" y="426"/>
                  </a:lnTo>
                  <a:lnTo>
                    <a:pt x="19" y="464"/>
                  </a:lnTo>
                  <a:lnTo>
                    <a:pt x="34" y="492"/>
                  </a:lnTo>
                  <a:lnTo>
                    <a:pt x="50" y="512"/>
                  </a:lnTo>
                  <a:lnTo>
                    <a:pt x="67" y="524"/>
                  </a:lnTo>
                  <a:close/>
                </a:path>
              </a:pathLst>
            </a:custGeom>
            <a:solidFill>
              <a:srgbClr val="CE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5" name="Freeform 42"/>
            <p:cNvSpPr/>
            <p:nvPr/>
          </p:nvSpPr>
          <p:spPr bwMode="auto">
            <a:xfrm>
              <a:off x="1585" y="1853"/>
              <a:ext cx="181" cy="293"/>
            </a:xfrm>
            <a:custGeom>
              <a:avLst/>
              <a:gdLst>
                <a:gd name="T0" fmla="*/ 0 w 363"/>
                <a:gd name="T1" fmla="*/ 1 h 586"/>
                <a:gd name="T2" fmla="*/ 0 w 363"/>
                <a:gd name="T3" fmla="*/ 1 h 586"/>
                <a:gd name="T4" fmla="*/ 0 w 363"/>
                <a:gd name="T5" fmla="*/ 1 h 586"/>
                <a:gd name="T6" fmla="*/ 0 w 363"/>
                <a:gd name="T7" fmla="*/ 1 h 586"/>
                <a:gd name="T8" fmla="*/ 0 w 363"/>
                <a:gd name="T9" fmla="*/ 1 h 586"/>
                <a:gd name="T10" fmla="*/ 0 w 363"/>
                <a:gd name="T11" fmla="*/ 1 h 586"/>
                <a:gd name="T12" fmla="*/ 0 w 363"/>
                <a:gd name="T13" fmla="*/ 1 h 586"/>
                <a:gd name="T14" fmla="*/ 0 w 363"/>
                <a:gd name="T15" fmla="*/ 1 h 586"/>
                <a:gd name="T16" fmla="*/ 0 w 363"/>
                <a:gd name="T17" fmla="*/ 1 h 586"/>
                <a:gd name="T18" fmla="*/ 0 w 363"/>
                <a:gd name="T19" fmla="*/ 1 h 586"/>
                <a:gd name="T20" fmla="*/ 0 w 363"/>
                <a:gd name="T21" fmla="*/ 1 h 586"/>
                <a:gd name="T22" fmla="*/ 0 w 363"/>
                <a:gd name="T23" fmla="*/ 1 h 586"/>
                <a:gd name="T24" fmla="*/ 0 w 363"/>
                <a:gd name="T25" fmla="*/ 1 h 586"/>
                <a:gd name="T26" fmla="*/ 0 w 363"/>
                <a:gd name="T27" fmla="*/ 1 h 586"/>
                <a:gd name="T28" fmla="*/ 0 w 363"/>
                <a:gd name="T29" fmla="*/ 1 h 586"/>
                <a:gd name="T30" fmla="*/ 0 w 363"/>
                <a:gd name="T31" fmla="*/ 1 h 586"/>
                <a:gd name="T32" fmla="*/ 0 w 363"/>
                <a:gd name="T33" fmla="*/ 1 h 586"/>
                <a:gd name="T34" fmla="*/ 0 w 363"/>
                <a:gd name="T35" fmla="*/ 1 h 586"/>
                <a:gd name="T36" fmla="*/ 0 w 363"/>
                <a:gd name="T37" fmla="*/ 1 h 586"/>
                <a:gd name="T38" fmla="*/ 0 w 363"/>
                <a:gd name="T39" fmla="*/ 1 h 586"/>
                <a:gd name="T40" fmla="*/ 0 w 363"/>
                <a:gd name="T41" fmla="*/ 1 h 586"/>
                <a:gd name="T42" fmla="*/ 0 w 363"/>
                <a:gd name="T43" fmla="*/ 1 h 586"/>
                <a:gd name="T44" fmla="*/ 0 w 363"/>
                <a:gd name="T45" fmla="*/ 1 h 586"/>
                <a:gd name="T46" fmla="*/ 0 w 363"/>
                <a:gd name="T47" fmla="*/ 1 h 586"/>
                <a:gd name="T48" fmla="*/ 0 w 363"/>
                <a:gd name="T49" fmla="*/ 1 h 586"/>
                <a:gd name="T50" fmla="*/ 0 w 363"/>
                <a:gd name="T51" fmla="*/ 1 h 586"/>
                <a:gd name="T52" fmla="*/ 0 w 363"/>
                <a:gd name="T53" fmla="*/ 1 h 586"/>
                <a:gd name="T54" fmla="*/ 0 w 363"/>
                <a:gd name="T55" fmla="*/ 1 h 586"/>
                <a:gd name="T56" fmla="*/ 0 w 363"/>
                <a:gd name="T57" fmla="*/ 1 h 586"/>
                <a:gd name="T58" fmla="*/ 0 w 363"/>
                <a:gd name="T59" fmla="*/ 1 h 586"/>
                <a:gd name="T60" fmla="*/ 0 w 363"/>
                <a:gd name="T61" fmla="*/ 0 h 586"/>
                <a:gd name="T62" fmla="*/ 0 w 363"/>
                <a:gd name="T63" fmla="*/ 1 h 586"/>
                <a:gd name="T64" fmla="*/ 0 w 363"/>
                <a:gd name="T65" fmla="*/ 1 h 586"/>
                <a:gd name="T66" fmla="*/ 0 w 363"/>
                <a:gd name="T67" fmla="*/ 1 h 586"/>
                <a:gd name="T68" fmla="*/ 0 w 363"/>
                <a:gd name="T69" fmla="*/ 1 h 586"/>
                <a:gd name="T70" fmla="*/ 0 w 363"/>
                <a:gd name="T71" fmla="*/ 1 h 586"/>
                <a:gd name="T72" fmla="*/ 0 w 363"/>
                <a:gd name="T73" fmla="*/ 1 h 586"/>
                <a:gd name="T74" fmla="*/ 0 w 363"/>
                <a:gd name="T75" fmla="*/ 1 h 5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63"/>
                <a:gd name="T115" fmla="*/ 0 h 586"/>
                <a:gd name="T116" fmla="*/ 363 w 363"/>
                <a:gd name="T117" fmla="*/ 586 h 5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63" h="586">
                  <a:moveTo>
                    <a:pt x="57" y="511"/>
                  </a:moveTo>
                  <a:lnTo>
                    <a:pt x="58" y="511"/>
                  </a:lnTo>
                  <a:lnTo>
                    <a:pt x="63" y="512"/>
                  </a:lnTo>
                  <a:lnTo>
                    <a:pt x="70" y="515"/>
                  </a:lnTo>
                  <a:lnTo>
                    <a:pt x="77" y="517"/>
                  </a:lnTo>
                  <a:lnTo>
                    <a:pt x="86" y="522"/>
                  </a:lnTo>
                  <a:lnTo>
                    <a:pt x="96" y="526"/>
                  </a:lnTo>
                  <a:lnTo>
                    <a:pt x="103" y="531"/>
                  </a:lnTo>
                  <a:lnTo>
                    <a:pt x="111" y="538"/>
                  </a:lnTo>
                  <a:lnTo>
                    <a:pt x="115" y="542"/>
                  </a:lnTo>
                  <a:lnTo>
                    <a:pt x="119" y="547"/>
                  </a:lnTo>
                  <a:lnTo>
                    <a:pt x="121" y="553"/>
                  </a:lnTo>
                  <a:lnTo>
                    <a:pt x="123" y="558"/>
                  </a:lnTo>
                  <a:lnTo>
                    <a:pt x="125" y="568"/>
                  </a:lnTo>
                  <a:lnTo>
                    <a:pt x="128" y="575"/>
                  </a:lnTo>
                  <a:lnTo>
                    <a:pt x="133" y="580"/>
                  </a:lnTo>
                  <a:lnTo>
                    <a:pt x="140" y="584"/>
                  </a:lnTo>
                  <a:lnTo>
                    <a:pt x="147" y="586"/>
                  </a:lnTo>
                  <a:lnTo>
                    <a:pt x="158" y="585"/>
                  </a:lnTo>
                  <a:lnTo>
                    <a:pt x="171" y="581"/>
                  </a:lnTo>
                  <a:lnTo>
                    <a:pt x="186" y="576"/>
                  </a:lnTo>
                  <a:lnTo>
                    <a:pt x="206" y="568"/>
                  </a:lnTo>
                  <a:lnTo>
                    <a:pt x="228" y="557"/>
                  </a:lnTo>
                  <a:lnTo>
                    <a:pt x="250" y="546"/>
                  </a:lnTo>
                  <a:lnTo>
                    <a:pt x="272" y="531"/>
                  </a:lnTo>
                  <a:lnTo>
                    <a:pt x="291" y="512"/>
                  </a:lnTo>
                  <a:lnTo>
                    <a:pt x="307" y="492"/>
                  </a:lnTo>
                  <a:lnTo>
                    <a:pt x="318" y="465"/>
                  </a:lnTo>
                  <a:lnTo>
                    <a:pt x="324" y="435"/>
                  </a:lnTo>
                  <a:lnTo>
                    <a:pt x="329" y="404"/>
                  </a:lnTo>
                  <a:lnTo>
                    <a:pt x="338" y="375"/>
                  </a:lnTo>
                  <a:lnTo>
                    <a:pt x="348" y="350"/>
                  </a:lnTo>
                  <a:lnTo>
                    <a:pt x="357" y="326"/>
                  </a:lnTo>
                  <a:lnTo>
                    <a:pt x="363" y="304"/>
                  </a:lnTo>
                  <a:lnTo>
                    <a:pt x="360" y="282"/>
                  </a:lnTo>
                  <a:lnTo>
                    <a:pt x="348" y="262"/>
                  </a:lnTo>
                  <a:lnTo>
                    <a:pt x="324" y="243"/>
                  </a:lnTo>
                  <a:lnTo>
                    <a:pt x="321" y="239"/>
                  </a:lnTo>
                  <a:lnTo>
                    <a:pt x="315" y="230"/>
                  </a:lnTo>
                  <a:lnTo>
                    <a:pt x="306" y="216"/>
                  </a:lnTo>
                  <a:lnTo>
                    <a:pt x="296" y="200"/>
                  </a:lnTo>
                  <a:lnTo>
                    <a:pt x="289" y="183"/>
                  </a:lnTo>
                  <a:lnTo>
                    <a:pt x="285" y="166"/>
                  </a:lnTo>
                  <a:lnTo>
                    <a:pt x="286" y="151"/>
                  </a:lnTo>
                  <a:lnTo>
                    <a:pt x="294" y="139"/>
                  </a:lnTo>
                  <a:lnTo>
                    <a:pt x="300" y="133"/>
                  </a:lnTo>
                  <a:lnTo>
                    <a:pt x="307" y="126"/>
                  </a:lnTo>
                  <a:lnTo>
                    <a:pt x="315" y="118"/>
                  </a:lnTo>
                  <a:lnTo>
                    <a:pt x="321" y="109"/>
                  </a:lnTo>
                  <a:lnTo>
                    <a:pt x="326" y="99"/>
                  </a:lnTo>
                  <a:lnTo>
                    <a:pt x="330" y="88"/>
                  </a:lnTo>
                  <a:lnTo>
                    <a:pt x="331" y="78"/>
                  </a:lnTo>
                  <a:lnTo>
                    <a:pt x="331" y="67"/>
                  </a:lnTo>
                  <a:lnTo>
                    <a:pt x="329" y="56"/>
                  </a:lnTo>
                  <a:lnTo>
                    <a:pt x="321" y="45"/>
                  </a:lnTo>
                  <a:lnTo>
                    <a:pt x="312" y="35"/>
                  </a:lnTo>
                  <a:lnTo>
                    <a:pt x="296" y="26"/>
                  </a:lnTo>
                  <a:lnTo>
                    <a:pt x="277" y="17"/>
                  </a:lnTo>
                  <a:lnTo>
                    <a:pt x="252" y="10"/>
                  </a:lnTo>
                  <a:lnTo>
                    <a:pt x="223" y="4"/>
                  </a:lnTo>
                  <a:lnTo>
                    <a:pt x="186" y="1"/>
                  </a:lnTo>
                  <a:lnTo>
                    <a:pt x="180" y="0"/>
                  </a:lnTo>
                  <a:lnTo>
                    <a:pt x="163" y="0"/>
                  </a:lnTo>
                  <a:lnTo>
                    <a:pt x="138" y="2"/>
                  </a:lnTo>
                  <a:lnTo>
                    <a:pt x="110" y="11"/>
                  </a:lnTo>
                  <a:lnTo>
                    <a:pt x="79" y="31"/>
                  </a:lnTo>
                  <a:lnTo>
                    <a:pt x="50" y="63"/>
                  </a:lnTo>
                  <a:lnTo>
                    <a:pt x="26" y="111"/>
                  </a:lnTo>
                  <a:lnTo>
                    <a:pt x="10" y="178"/>
                  </a:lnTo>
                  <a:lnTo>
                    <a:pt x="2" y="251"/>
                  </a:lnTo>
                  <a:lnTo>
                    <a:pt x="0" y="315"/>
                  </a:lnTo>
                  <a:lnTo>
                    <a:pt x="1" y="369"/>
                  </a:lnTo>
                  <a:lnTo>
                    <a:pt x="7" y="414"/>
                  </a:lnTo>
                  <a:lnTo>
                    <a:pt x="16" y="451"/>
                  </a:lnTo>
                  <a:lnTo>
                    <a:pt x="28" y="480"/>
                  </a:lnTo>
                  <a:lnTo>
                    <a:pt x="42" y="500"/>
                  </a:lnTo>
                  <a:lnTo>
                    <a:pt x="57" y="511"/>
                  </a:lnTo>
                  <a:close/>
                </a:path>
              </a:pathLst>
            </a:custGeom>
            <a:solidFill>
              <a:srgbClr val="C17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6" name="Freeform 43"/>
            <p:cNvSpPr/>
            <p:nvPr/>
          </p:nvSpPr>
          <p:spPr bwMode="auto">
            <a:xfrm>
              <a:off x="1589" y="1856"/>
              <a:ext cx="173" cy="284"/>
            </a:xfrm>
            <a:custGeom>
              <a:avLst/>
              <a:gdLst>
                <a:gd name="T0" fmla="*/ 1 w 346"/>
                <a:gd name="T1" fmla="*/ 0 h 570"/>
                <a:gd name="T2" fmla="*/ 1 w 346"/>
                <a:gd name="T3" fmla="*/ 0 h 570"/>
                <a:gd name="T4" fmla="*/ 1 w 346"/>
                <a:gd name="T5" fmla="*/ 0 h 570"/>
                <a:gd name="T6" fmla="*/ 1 w 346"/>
                <a:gd name="T7" fmla="*/ 0 h 570"/>
                <a:gd name="T8" fmla="*/ 1 w 346"/>
                <a:gd name="T9" fmla="*/ 0 h 570"/>
                <a:gd name="T10" fmla="*/ 1 w 346"/>
                <a:gd name="T11" fmla="*/ 0 h 570"/>
                <a:gd name="T12" fmla="*/ 1 w 346"/>
                <a:gd name="T13" fmla="*/ 0 h 570"/>
                <a:gd name="T14" fmla="*/ 1 w 346"/>
                <a:gd name="T15" fmla="*/ 0 h 570"/>
                <a:gd name="T16" fmla="*/ 1 w 346"/>
                <a:gd name="T17" fmla="*/ 0 h 570"/>
                <a:gd name="T18" fmla="*/ 1 w 346"/>
                <a:gd name="T19" fmla="*/ 0 h 570"/>
                <a:gd name="T20" fmla="*/ 1 w 346"/>
                <a:gd name="T21" fmla="*/ 0 h 570"/>
                <a:gd name="T22" fmla="*/ 1 w 346"/>
                <a:gd name="T23" fmla="*/ 0 h 570"/>
                <a:gd name="T24" fmla="*/ 1 w 346"/>
                <a:gd name="T25" fmla="*/ 0 h 570"/>
                <a:gd name="T26" fmla="*/ 1 w 346"/>
                <a:gd name="T27" fmla="*/ 0 h 570"/>
                <a:gd name="T28" fmla="*/ 1 w 346"/>
                <a:gd name="T29" fmla="*/ 0 h 570"/>
                <a:gd name="T30" fmla="*/ 1 w 346"/>
                <a:gd name="T31" fmla="*/ 0 h 570"/>
                <a:gd name="T32" fmla="*/ 1 w 346"/>
                <a:gd name="T33" fmla="*/ 0 h 570"/>
                <a:gd name="T34" fmla="*/ 1 w 346"/>
                <a:gd name="T35" fmla="*/ 0 h 570"/>
                <a:gd name="T36" fmla="*/ 1 w 346"/>
                <a:gd name="T37" fmla="*/ 0 h 570"/>
                <a:gd name="T38" fmla="*/ 1 w 346"/>
                <a:gd name="T39" fmla="*/ 0 h 570"/>
                <a:gd name="T40" fmla="*/ 1 w 346"/>
                <a:gd name="T41" fmla="*/ 0 h 570"/>
                <a:gd name="T42" fmla="*/ 1 w 346"/>
                <a:gd name="T43" fmla="*/ 0 h 570"/>
                <a:gd name="T44" fmla="*/ 1 w 346"/>
                <a:gd name="T45" fmla="*/ 0 h 570"/>
                <a:gd name="T46" fmla="*/ 1 w 346"/>
                <a:gd name="T47" fmla="*/ 0 h 570"/>
                <a:gd name="T48" fmla="*/ 1 w 346"/>
                <a:gd name="T49" fmla="*/ 0 h 570"/>
                <a:gd name="T50" fmla="*/ 1 w 346"/>
                <a:gd name="T51" fmla="*/ 0 h 570"/>
                <a:gd name="T52" fmla="*/ 1 w 346"/>
                <a:gd name="T53" fmla="*/ 0 h 570"/>
                <a:gd name="T54" fmla="*/ 1 w 346"/>
                <a:gd name="T55" fmla="*/ 0 h 570"/>
                <a:gd name="T56" fmla="*/ 1 w 346"/>
                <a:gd name="T57" fmla="*/ 0 h 570"/>
                <a:gd name="T58" fmla="*/ 1 w 346"/>
                <a:gd name="T59" fmla="*/ 0 h 570"/>
                <a:gd name="T60" fmla="*/ 1 w 346"/>
                <a:gd name="T61" fmla="*/ 0 h 570"/>
                <a:gd name="T62" fmla="*/ 1 w 346"/>
                <a:gd name="T63" fmla="*/ 0 h 5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6"/>
                <a:gd name="T97" fmla="*/ 0 h 570"/>
                <a:gd name="T98" fmla="*/ 346 w 346"/>
                <a:gd name="T99" fmla="*/ 570 h 5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6" h="570">
                  <a:moveTo>
                    <a:pt x="177" y="2"/>
                  </a:moveTo>
                  <a:lnTo>
                    <a:pt x="170" y="0"/>
                  </a:lnTo>
                  <a:lnTo>
                    <a:pt x="155" y="0"/>
                  </a:lnTo>
                  <a:lnTo>
                    <a:pt x="131" y="4"/>
                  </a:lnTo>
                  <a:lnTo>
                    <a:pt x="104" y="13"/>
                  </a:lnTo>
                  <a:lnTo>
                    <a:pt x="76" y="32"/>
                  </a:lnTo>
                  <a:lnTo>
                    <a:pt x="48" y="63"/>
                  </a:lnTo>
                  <a:lnTo>
                    <a:pt x="26" y="110"/>
                  </a:lnTo>
                  <a:lnTo>
                    <a:pt x="11" y="174"/>
                  </a:lnTo>
                  <a:lnTo>
                    <a:pt x="3" y="245"/>
                  </a:lnTo>
                  <a:lnTo>
                    <a:pt x="0" y="307"/>
                  </a:lnTo>
                  <a:lnTo>
                    <a:pt x="2" y="361"/>
                  </a:lnTo>
                  <a:lnTo>
                    <a:pt x="7" y="405"/>
                  </a:lnTo>
                  <a:lnTo>
                    <a:pt x="15" y="442"/>
                  </a:lnTo>
                  <a:lnTo>
                    <a:pt x="24" y="469"/>
                  </a:lnTo>
                  <a:lnTo>
                    <a:pt x="35" y="490"/>
                  </a:lnTo>
                  <a:lnTo>
                    <a:pt x="47" y="502"/>
                  </a:lnTo>
                  <a:lnTo>
                    <a:pt x="50" y="502"/>
                  </a:lnTo>
                  <a:lnTo>
                    <a:pt x="59" y="503"/>
                  </a:lnTo>
                  <a:lnTo>
                    <a:pt x="70" y="505"/>
                  </a:lnTo>
                  <a:lnTo>
                    <a:pt x="85" y="508"/>
                  </a:lnTo>
                  <a:lnTo>
                    <a:pt x="98" y="513"/>
                  </a:lnTo>
                  <a:lnTo>
                    <a:pt x="109" y="520"/>
                  </a:lnTo>
                  <a:lnTo>
                    <a:pt x="118" y="528"/>
                  </a:lnTo>
                  <a:lnTo>
                    <a:pt x="121" y="538"/>
                  </a:lnTo>
                  <a:lnTo>
                    <a:pt x="121" y="549"/>
                  </a:lnTo>
                  <a:lnTo>
                    <a:pt x="124" y="557"/>
                  </a:lnTo>
                  <a:lnTo>
                    <a:pt x="126" y="564"/>
                  </a:lnTo>
                  <a:lnTo>
                    <a:pt x="131" y="567"/>
                  </a:lnTo>
                  <a:lnTo>
                    <a:pt x="139" y="570"/>
                  </a:lnTo>
                  <a:lnTo>
                    <a:pt x="149" y="568"/>
                  </a:lnTo>
                  <a:lnTo>
                    <a:pt x="161" y="565"/>
                  </a:lnTo>
                  <a:lnTo>
                    <a:pt x="177" y="559"/>
                  </a:lnTo>
                  <a:lnTo>
                    <a:pt x="196" y="551"/>
                  </a:lnTo>
                  <a:lnTo>
                    <a:pt x="217" y="542"/>
                  </a:lnTo>
                  <a:lnTo>
                    <a:pt x="238" y="531"/>
                  </a:lnTo>
                  <a:lnTo>
                    <a:pt x="260" y="518"/>
                  </a:lnTo>
                  <a:lnTo>
                    <a:pt x="278" y="500"/>
                  </a:lnTo>
                  <a:lnTo>
                    <a:pt x="293" y="481"/>
                  </a:lnTo>
                  <a:lnTo>
                    <a:pt x="305" y="455"/>
                  </a:lnTo>
                  <a:lnTo>
                    <a:pt x="310" y="427"/>
                  </a:lnTo>
                  <a:lnTo>
                    <a:pt x="315" y="397"/>
                  </a:lnTo>
                  <a:lnTo>
                    <a:pt x="323" y="370"/>
                  </a:lnTo>
                  <a:lnTo>
                    <a:pt x="334" y="346"/>
                  </a:lnTo>
                  <a:lnTo>
                    <a:pt x="341" y="323"/>
                  </a:lnTo>
                  <a:lnTo>
                    <a:pt x="346" y="302"/>
                  </a:lnTo>
                  <a:lnTo>
                    <a:pt x="344" y="283"/>
                  </a:lnTo>
                  <a:lnTo>
                    <a:pt x="334" y="262"/>
                  </a:lnTo>
                  <a:lnTo>
                    <a:pt x="311" y="241"/>
                  </a:lnTo>
                  <a:lnTo>
                    <a:pt x="309" y="238"/>
                  </a:lnTo>
                  <a:lnTo>
                    <a:pt x="302" y="229"/>
                  </a:lnTo>
                  <a:lnTo>
                    <a:pt x="292" y="214"/>
                  </a:lnTo>
                  <a:lnTo>
                    <a:pt x="283" y="197"/>
                  </a:lnTo>
                  <a:lnTo>
                    <a:pt x="275" y="179"/>
                  </a:lnTo>
                  <a:lnTo>
                    <a:pt x="270" y="162"/>
                  </a:lnTo>
                  <a:lnTo>
                    <a:pt x="270" y="147"/>
                  </a:lnTo>
                  <a:lnTo>
                    <a:pt x="278" y="135"/>
                  </a:lnTo>
                  <a:lnTo>
                    <a:pt x="291" y="124"/>
                  </a:lnTo>
                  <a:lnTo>
                    <a:pt x="304" y="106"/>
                  </a:lnTo>
                  <a:lnTo>
                    <a:pt x="311" y="87"/>
                  </a:lnTo>
                  <a:lnTo>
                    <a:pt x="314" y="66"/>
                  </a:lnTo>
                  <a:lnTo>
                    <a:pt x="305" y="45"/>
                  </a:lnTo>
                  <a:lnTo>
                    <a:pt x="282" y="26"/>
                  </a:lnTo>
                  <a:lnTo>
                    <a:pt x="240" y="11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rgbClr val="B56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7" name="Freeform 44"/>
            <p:cNvSpPr/>
            <p:nvPr/>
          </p:nvSpPr>
          <p:spPr bwMode="auto">
            <a:xfrm>
              <a:off x="1698" y="1828"/>
              <a:ext cx="129" cy="141"/>
            </a:xfrm>
            <a:custGeom>
              <a:avLst/>
              <a:gdLst>
                <a:gd name="T0" fmla="*/ 1 w 257"/>
                <a:gd name="T1" fmla="*/ 1 h 282"/>
                <a:gd name="T2" fmla="*/ 1 w 257"/>
                <a:gd name="T3" fmla="*/ 1 h 282"/>
                <a:gd name="T4" fmla="*/ 1 w 257"/>
                <a:gd name="T5" fmla="*/ 1 h 282"/>
                <a:gd name="T6" fmla="*/ 1 w 257"/>
                <a:gd name="T7" fmla="*/ 1 h 282"/>
                <a:gd name="T8" fmla="*/ 1 w 257"/>
                <a:gd name="T9" fmla="*/ 1 h 282"/>
                <a:gd name="T10" fmla="*/ 1 w 257"/>
                <a:gd name="T11" fmla="*/ 1 h 282"/>
                <a:gd name="T12" fmla="*/ 0 w 257"/>
                <a:gd name="T13" fmla="*/ 1 h 282"/>
                <a:gd name="T14" fmla="*/ 1 w 257"/>
                <a:gd name="T15" fmla="*/ 1 h 282"/>
                <a:gd name="T16" fmla="*/ 1 w 257"/>
                <a:gd name="T17" fmla="*/ 1 h 282"/>
                <a:gd name="T18" fmla="*/ 1 w 257"/>
                <a:gd name="T19" fmla="*/ 0 h 282"/>
                <a:gd name="T20" fmla="*/ 1 w 257"/>
                <a:gd name="T21" fmla="*/ 1 h 282"/>
                <a:gd name="T22" fmla="*/ 1 w 257"/>
                <a:gd name="T23" fmla="*/ 1 h 282"/>
                <a:gd name="T24" fmla="*/ 1 w 257"/>
                <a:gd name="T25" fmla="*/ 1 h 282"/>
                <a:gd name="T26" fmla="*/ 1 w 257"/>
                <a:gd name="T27" fmla="*/ 1 h 282"/>
                <a:gd name="T28" fmla="*/ 1 w 257"/>
                <a:gd name="T29" fmla="*/ 1 h 282"/>
                <a:gd name="T30" fmla="*/ 1 w 257"/>
                <a:gd name="T31" fmla="*/ 1 h 282"/>
                <a:gd name="T32" fmla="*/ 1 w 257"/>
                <a:gd name="T33" fmla="*/ 1 h 282"/>
                <a:gd name="T34" fmla="*/ 1 w 257"/>
                <a:gd name="T35" fmla="*/ 1 h 282"/>
                <a:gd name="T36" fmla="*/ 1 w 257"/>
                <a:gd name="T37" fmla="*/ 1 h 282"/>
                <a:gd name="T38" fmla="*/ 1 w 257"/>
                <a:gd name="T39" fmla="*/ 1 h 282"/>
                <a:gd name="T40" fmla="*/ 1 w 257"/>
                <a:gd name="T41" fmla="*/ 1 h 282"/>
                <a:gd name="T42" fmla="*/ 1 w 257"/>
                <a:gd name="T43" fmla="*/ 1 h 282"/>
                <a:gd name="T44" fmla="*/ 1 w 257"/>
                <a:gd name="T45" fmla="*/ 1 h 282"/>
                <a:gd name="T46" fmla="*/ 1 w 257"/>
                <a:gd name="T47" fmla="*/ 1 h 282"/>
                <a:gd name="T48" fmla="*/ 1 w 257"/>
                <a:gd name="T49" fmla="*/ 1 h 282"/>
                <a:gd name="T50" fmla="*/ 1 w 257"/>
                <a:gd name="T51" fmla="*/ 1 h 282"/>
                <a:gd name="T52" fmla="*/ 1 w 257"/>
                <a:gd name="T53" fmla="*/ 1 h 282"/>
                <a:gd name="T54" fmla="*/ 1 w 257"/>
                <a:gd name="T55" fmla="*/ 1 h 282"/>
                <a:gd name="T56" fmla="*/ 1 w 257"/>
                <a:gd name="T57" fmla="*/ 1 h 282"/>
                <a:gd name="T58" fmla="*/ 1 w 257"/>
                <a:gd name="T59" fmla="*/ 1 h 282"/>
                <a:gd name="T60" fmla="*/ 1 w 257"/>
                <a:gd name="T61" fmla="*/ 1 h 282"/>
                <a:gd name="T62" fmla="*/ 1 w 257"/>
                <a:gd name="T63" fmla="*/ 1 h 282"/>
                <a:gd name="T64" fmla="*/ 1 w 257"/>
                <a:gd name="T65" fmla="*/ 1 h 282"/>
                <a:gd name="T66" fmla="*/ 1 w 257"/>
                <a:gd name="T67" fmla="*/ 1 h 282"/>
                <a:gd name="T68" fmla="*/ 1 w 257"/>
                <a:gd name="T69" fmla="*/ 1 h 282"/>
                <a:gd name="T70" fmla="*/ 1 w 257"/>
                <a:gd name="T71" fmla="*/ 1 h 282"/>
                <a:gd name="T72" fmla="*/ 1 w 257"/>
                <a:gd name="T73" fmla="*/ 1 h 282"/>
                <a:gd name="T74" fmla="*/ 1 w 257"/>
                <a:gd name="T75" fmla="*/ 1 h 282"/>
                <a:gd name="T76" fmla="*/ 1 w 257"/>
                <a:gd name="T77" fmla="*/ 1 h 282"/>
                <a:gd name="T78" fmla="*/ 1 w 257"/>
                <a:gd name="T79" fmla="*/ 1 h 282"/>
                <a:gd name="T80" fmla="*/ 1 w 257"/>
                <a:gd name="T81" fmla="*/ 1 h 282"/>
                <a:gd name="T82" fmla="*/ 1 w 257"/>
                <a:gd name="T83" fmla="*/ 1 h 282"/>
                <a:gd name="T84" fmla="*/ 1 w 257"/>
                <a:gd name="T85" fmla="*/ 1 h 282"/>
                <a:gd name="T86" fmla="*/ 1 w 257"/>
                <a:gd name="T87" fmla="*/ 1 h 282"/>
                <a:gd name="T88" fmla="*/ 1 w 257"/>
                <a:gd name="T89" fmla="*/ 1 h 282"/>
                <a:gd name="T90" fmla="*/ 1 w 257"/>
                <a:gd name="T91" fmla="*/ 1 h 282"/>
                <a:gd name="T92" fmla="*/ 1 w 257"/>
                <a:gd name="T93" fmla="*/ 1 h 282"/>
                <a:gd name="T94" fmla="*/ 1 w 257"/>
                <a:gd name="T95" fmla="*/ 1 h 282"/>
                <a:gd name="T96" fmla="*/ 1 w 257"/>
                <a:gd name="T97" fmla="*/ 1 h 28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7"/>
                <a:gd name="T148" fmla="*/ 0 h 282"/>
                <a:gd name="T149" fmla="*/ 257 w 257"/>
                <a:gd name="T150" fmla="*/ 282 h 28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7" h="282">
                  <a:moveTo>
                    <a:pt x="50" y="42"/>
                  </a:moveTo>
                  <a:lnTo>
                    <a:pt x="46" y="40"/>
                  </a:lnTo>
                  <a:lnTo>
                    <a:pt x="35" y="36"/>
                  </a:lnTo>
                  <a:lnTo>
                    <a:pt x="22" y="30"/>
                  </a:lnTo>
                  <a:lnTo>
                    <a:pt x="10" y="23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35" y="1"/>
                  </a:lnTo>
                  <a:lnTo>
                    <a:pt x="60" y="0"/>
                  </a:lnTo>
                  <a:lnTo>
                    <a:pt x="85" y="2"/>
                  </a:lnTo>
                  <a:lnTo>
                    <a:pt x="107" y="6"/>
                  </a:lnTo>
                  <a:lnTo>
                    <a:pt x="129" y="12"/>
                  </a:lnTo>
                  <a:lnTo>
                    <a:pt x="150" y="18"/>
                  </a:lnTo>
                  <a:lnTo>
                    <a:pt x="169" y="28"/>
                  </a:lnTo>
                  <a:lnTo>
                    <a:pt x="187" y="39"/>
                  </a:lnTo>
                  <a:lnTo>
                    <a:pt x="203" y="52"/>
                  </a:lnTo>
                  <a:lnTo>
                    <a:pt x="217" y="67"/>
                  </a:lnTo>
                  <a:lnTo>
                    <a:pt x="229" y="83"/>
                  </a:lnTo>
                  <a:lnTo>
                    <a:pt x="239" y="100"/>
                  </a:lnTo>
                  <a:lnTo>
                    <a:pt x="248" y="119"/>
                  </a:lnTo>
                  <a:lnTo>
                    <a:pt x="253" y="138"/>
                  </a:lnTo>
                  <a:lnTo>
                    <a:pt x="257" y="159"/>
                  </a:lnTo>
                  <a:lnTo>
                    <a:pt x="257" y="182"/>
                  </a:lnTo>
                  <a:lnTo>
                    <a:pt x="256" y="205"/>
                  </a:lnTo>
                  <a:lnTo>
                    <a:pt x="255" y="209"/>
                  </a:lnTo>
                  <a:lnTo>
                    <a:pt x="249" y="219"/>
                  </a:lnTo>
                  <a:lnTo>
                    <a:pt x="242" y="233"/>
                  </a:lnTo>
                  <a:lnTo>
                    <a:pt x="232" y="248"/>
                  </a:lnTo>
                  <a:lnTo>
                    <a:pt x="221" y="263"/>
                  </a:lnTo>
                  <a:lnTo>
                    <a:pt x="208" y="275"/>
                  </a:lnTo>
                  <a:lnTo>
                    <a:pt x="195" y="282"/>
                  </a:lnTo>
                  <a:lnTo>
                    <a:pt x="181" y="281"/>
                  </a:lnTo>
                  <a:lnTo>
                    <a:pt x="165" y="275"/>
                  </a:lnTo>
                  <a:lnTo>
                    <a:pt x="150" y="267"/>
                  </a:lnTo>
                  <a:lnTo>
                    <a:pt x="135" y="257"/>
                  </a:lnTo>
                  <a:lnTo>
                    <a:pt x="124" y="245"/>
                  </a:lnTo>
                  <a:lnTo>
                    <a:pt x="116" y="232"/>
                  </a:lnTo>
                  <a:lnTo>
                    <a:pt x="113" y="217"/>
                  </a:lnTo>
                  <a:lnTo>
                    <a:pt x="120" y="199"/>
                  </a:lnTo>
                  <a:lnTo>
                    <a:pt x="135" y="180"/>
                  </a:lnTo>
                  <a:lnTo>
                    <a:pt x="155" y="159"/>
                  </a:lnTo>
                  <a:lnTo>
                    <a:pt x="168" y="139"/>
                  </a:lnTo>
                  <a:lnTo>
                    <a:pt x="174" y="120"/>
                  </a:lnTo>
                  <a:lnTo>
                    <a:pt x="172" y="101"/>
                  </a:lnTo>
                  <a:lnTo>
                    <a:pt x="159" y="84"/>
                  </a:lnTo>
                  <a:lnTo>
                    <a:pt x="135" y="68"/>
                  </a:lnTo>
                  <a:lnTo>
                    <a:pt x="100" y="53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8" name="Freeform 45"/>
            <p:cNvSpPr/>
            <p:nvPr/>
          </p:nvSpPr>
          <p:spPr bwMode="auto">
            <a:xfrm>
              <a:off x="1703" y="1829"/>
              <a:ext cx="121" cy="137"/>
            </a:xfrm>
            <a:custGeom>
              <a:avLst/>
              <a:gdLst>
                <a:gd name="T0" fmla="*/ 1 w 241"/>
                <a:gd name="T1" fmla="*/ 1 h 274"/>
                <a:gd name="T2" fmla="*/ 1 w 241"/>
                <a:gd name="T3" fmla="*/ 0 h 274"/>
                <a:gd name="T4" fmla="*/ 1 w 241"/>
                <a:gd name="T5" fmla="*/ 1 h 274"/>
                <a:gd name="T6" fmla="*/ 1 w 241"/>
                <a:gd name="T7" fmla="*/ 1 h 274"/>
                <a:gd name="T8" fmla="*/ 1 w 241"/>
                <a:gd name="T9" fmla="*/ 1 h 274"/>
                <a:gd name="T10" fmla="*/ 1 w 241"/>
                <a:gd name="T11" fmla="*/ 1 h 274"/>
                <a:gd name="T12" fmla="*/ 1 w 241"/>
                <a:gd name="T13" fmla="*/ 1 h 274"/>
                <a:gd name="T14" fmla="*/ 1 w 241"/>
                <a:gd name="T15" fmla="*/ 1 h 274"/>
                <a:gd name="T16" fmla="*/ 1 w 241"/>
                <a:gd name="T17" fmla="*/ 1 h 274"/>
                <a:gd name="T18" fmla="*/ 1 w 241"/>
                <a:gd name="T19" fmla="*/ 1 h 274"/>
                <a:gd name="T20" fmla="*/ 1 w 241"/>
                <a:gd name="T21" fmla="*/ 1 h 274"/>
                <a:gd name="T22" fmla="*/ 1 w 241"/>
                <a:gd name="T23" fmla="*/ 1 h 274"/>
                <a:gd name="T24" fmla="*/ 1 w 241"/>
                <a:gd name="T25" fmla="*/ 1 h 274"/>
                <a:gd name="T26" fmla="*/ 1 w 241"/>
                <a:gd name="T27" fmla="*/ 1 h 274"/>
                <a:gd name="T28" fmla="*/ 1 w 241"/>
                <a:gd name="T29" fmla="*/ 1 h 274"/>
                <a:gd name="T30" fmla="*/ 1 w 241"/>
                <a:gd name="T31" fmla="*/ 1 h 274"/>
                <a:gd name="T32" fmla="*/ 1 w 241"/>
                <a:gd name="T33" fmla="*/ 1 h 274"/>
                <a:gd name="T34" fmla="*/ 1 w 241"/>
                <a:gd name="T35" fmla="*/ 1 h 274"/>
                <a:gd name="T36" fmla="*/ 1 w 241"/>
                <a:gd name="T37" fmla="*/ 1 h 274"/>
                <a:gd name="T38" fmla="*/ 1 w 241"/>
                <a:gd name="T39" fmla="*/ 1 h 274"/>
                <a:gd name="T40" fmla="*/ 1 w 241"/>
                <a:gd name="T41" fmla="*/ 1 h 274"/>
                <a:gd name="T42" fmla="*/ 1 w 241"/>
                <a:gd name="T43" fmla="*/ 1 h 274"/>
                <a:gd name="T44" fmla="*/ 1 w 241"/>
                <a:gd name="T45" fmla="*/ 1 h 274"/>
                <a:gd name="T46" fmla="*/ 1 w 241"/>
                <a:gd name="T47" fmla="*/ 1 h 274"/>
                <a:gd name="T48" fmla="*/ 1 w 241"/>
                <a:gd name="T49" fmla="*/ 1 h 274"/>
                <a:gd name="T50" fmla="*/ 1 w 241"/>
                <a:gd name="T51" fmla="*/ 1 h 274"/>
                <a:gd name="T52" fmla="*/ 1 w 241"/>
                <a:gd name="T53" fmla="*/ 1 h 274"/>
                <a:gd name="T54" fmla="*/ 1 w 241"/>
                <a:gd name="T55" fmla="*/ 1 h 274"/>
                <a:gd name="T56" fmla="*/ 1 w 241"/>
                <a:gd name="T57" fmla="*/ 1 h 274"/>
                <a:gd name="T58" fmla="*/ 1 w 241"/>
                <a:gd name="T59" fmla="*/ 1 h 274"/>
                <a:gd name="T60" fmla="*/ 1 w 241"/>
                <a:gd name="T61" fmla="*/ 1 h 274"/>
                <a:gd name="T62" fmla="*/ 1 w 241"/>
                <a:gd name="T63" fmla="*/ 1 h 274"/>
                <a:gd name="T64" fmla="*/ 1 w 241"/>
                <a:gd name="T65" fmla="*/ 1 h 274"/>
                <a:gd name="T66" fmla="*/ 1 w 241"/>
                <a:gd name="T67" fmla="*/ 1 h 274"/>
                <a:gd name="T68" fmla="*/ 1 w 241"/>
                <a:gd name="T69" fmla="*/ 1 h 274"/>
                <a:gd name="T70" fmla="*/ 1 w 241"/>
                <a:gd name="T71" fmla="*/ 1 h 274"/>
                <a:gd name="T72" fmla="*/ 1 w 241"/>
                <a:gd name="T73" fmla="*/ 1 h 274"/>
                <a:gd name="T74" fmla="*/ 1 w 241"/>
                <a:gd name="T75" fmla="*/ 1 h 274"/>
                <a:gd name="T76" fmla="*/ 1 w 241"/>
                <a:gd name="T77" fmla="*/ 1 h 274"/>
                <a:gd name="T78" fmla="*/ 1 w 241"/>
                <a:gd name="T79" fmla="*/ 1 h 274"/>
                <a:gd name="T80" fmla="*/ 1 w 241"/>
                <a:gd name="T81" fmla="*/ 1 h 274"/>
                <a:gd name="T82" fmla="*/ 1 w 241"/>
                <a:gd name="T83" fmla="*/ 1 h 274"/>
                <a:gd name="T84" fmla="*/ 1 w 241"/>
                <a:gd name="T85" fmla="*/ 1 h 274"/>
                <a:gd name="T86" fmla="*/ 1 w 241"/>
                <a:gd name="T87" fmla="*/ 1 h 274"/>
                <a:gd name="T88" fmla="*/ 1 w 241"/>
                <a:gd name="T89" fmla="*/ 1 h 274"/>
                <a:gd name="T90" fmla="*/ 1 w 241"/>
                <a:gd name="T91" fmla="*/ 1 h 274"/>
                <a:gd name="T92" fmla="*/ 1 w 241"/>
                <a:gd name="T93" fmla="*/ 1 h 274"/>
                <a:gd name="T94" fmla="*/ 1 w 241"/>
                <a:gd name="T95" fmla="*/ 1 h 274"/>
                <a:gd name="T96" fmla="*/ 1 w 241"/>
                <a:gd name="T97" fmla="*/ 1 h 274"/>
                <a:gd name="T98" fmla="*/ 1 w 241"/>
                <a:gd name="T99" fmla="*/ 1 h 274"/>
                <a:gd name="T100" fmla="*/ 1 w 241"/>
                <a:gd name="T101" fmla="*/ 1 h 274"/>
                <a:gd name="T102" fmla="*/ 1 w 241"/>
                <a:gd name="T103" fmla="*/ 1 h 274"/>
                <a:gd name="T104" fmla="*/ 1 w 241"/>
                <a:gd name="T105" fmla="*/ 1 h 274"/>
                <a:gd name="T106" fmla="*/ 0 w 241"/>
                <a:gd name="T107" fmla="*/ 1 h 274"/>
                <a:gd name="T108" fmla="*/ 1 w 241"/>
                <a:gd name="T109" fmla="*/ 1 h 274"/>
                <a:gd name="T110" fmla="*/ 1 w 241"/>
                <a:gd name="T111" fmla="*/ 1 h 274"/>
                <a:gd name="T112" fmla="*/ 1 w 241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274"/>
                <a:gd name="T173" fmla="*/ 241 w 241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274">
                  <a:moveTo>
                    <a:pt x="32" y="1"/>
                  </a:moveTo>
                  <a:lnTo>
                    <a:pt x="56" y="0"/>
                  </a:lnTo>
                  <a:lnTo>
                    <a:pt x="78" y="2"/>
                  </a:lnTo>
                  <a:lnTo>
                    <a:pt x="100" y="5"/>
                  </a:lnTo>
                  <a:lnTo>
                    <a:pt x="119" y="10"/>
                  </a:lnTo>
                  <a:lnTo>
                    <a:pt x="139" y="18"/>
                  </a:lnTo>
                  <a:lnTo>
                    <a:pt x="157" y="27"/>
                  </a:lnTo>
                  <a:lnTo>
                    <a:pt x="174" y="38"/>
                  </a:lnTo>
                  <a:lnTo>
                    <a:pt x="189" y="50"/>
                  </a:lnTo>
                  <a:lnTo>
                    <a:pt x="202" y="64"/>
                  </a:lnTo>
                  <a:lnTo>
                    <a:pt x="214" y="79"/>
                  </a:lnTo>
                  <a:lnTo>
                    <a:pt x="223" y="96"/>
                  </a:lnTo>
                  <a:lnTo>
                    <a:pt x="231" y="115"/>
                  </a:lnTo>
                  <a:lnTo>
                    <a:pt x="237" y="134"/>
                  </a:lnTo>
                  <a:lnTo>
                    <a:pt x="240" y="155"/>
                  </a:lnTo>
                  <a:lnTo>
                    <a:pt x="241" y="176"/>
                  </a:lnTo>
                  <a:lnTo>
                    <a:pt x="240" y="199"/>
                  </a:lnTo>
                  <a:lnTo>
                    <a:pt x="238" y="202"/>
                  </a:lnTo>
                  <a:lnTo>
                    <a:pt x="233" y="213"/>
                  </a:lnTo>
                  <a:lnTo>
                    <a:pt x="225" y="225"/>
                  </a:lnTo>
                  <a:lnTo>
                    <a:pt x="216" y="241"/>
                  </a:lnTo>
                  <a:lnTo>
                    <a:pt x="206" y="255"/>
                  </a:lnTo>
                  <a:lnTo>
                    <a:pt x="194" y="267"/>
                  </a:lnTo>
                  <a:lnTo>
                    <a:pt x="181" y="274"/>
                  </a:lnTo>
                  <a:lnTo>
                    <a:pt x="168" y="274"/>
                  </a:lnTo>
                  <a:lnTo>
                    <a:pt x="155" y="268"/>
                  </a:lnTo>
                  <a:lnTo>
                    <a:pt x="142" y="261"/>
                  </a:lnTo>
                  <a:lnTo>
                    <a:pt x="129" y="253"/>
                  </a:lnTo>
                  <a:lnTo>
                    <a:pt x="118" y="243"/>
                  </a:lnTo>
                  <a:lnTo>
                    <a:pt x="110" y="230"/>
                  </a:lnTo>
                  <a:lnTo>
                    <a:pt x="107" y="216"/>
                  </a:lnTo>
                  <a:lnTo>
                    <a:pt x="110" y="201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4" y="179"/>
                  </a:lnTo>
                  <a:lnTo>
                    <a:pt x="126" y="177"/>
                  </a:lnTo>
                  <a:lnTo>
                    <a:pt x="128" y="175"/>
                  </a:lnTo>
                  <a:lnTo>
                    <a:pt x="146" y="155"/>
                  </a:lnTo>
                  <a:lnTo>
                    <a:pt x="158" y="137"/>
                  </a:lnTo>
                  <a:lnTo>
                    <a:pt x="163" y="118"/>
                  </a:lnTo>
                  <a:lnTo>
                    <a:pt x="161" y="101"/>
                  </a:lnTo>
                  <a:lnTo>
                    <a:pt x="149" y="84"/>
                  </a:lnTo>
                  <a:lnTo>
                    <a:pt x="127" y="67"/>
                  </a:lnTo>
                  <a:lnTo>
                    <a:pt x="93" y="52"/>
                  </a:lnTo>
                  <a:lnTo>
                    <a:pt x="48" y="39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36"/>
                  </a:lnTo>
                  <a:lnTo>
                    <a:pt x="35" y="33"/>
                  </a:lnTo>
                  <a:lnTo>
                    <a:pt x="24" y="29"/>
                  </a:lnTo>
                  <a:lnTo>
                    <a:pt x="14" y="24"/>
                  </a:lnTo>
                  <a:lnTo>
                    <a:pt x="5" y="18"/>
                  </a:lnTo>
                  <a:lnTo>
                    <a:pt x="0" y="12"/>
                  </a:lnTo>
                  <a:lnTo>
                    <a:pt x="1" y="8"/>
                  </a:lnTo>
                  <a:lnTo>
                    <a:pt x="11" y="3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19" name="Freeform 46"/>
            <p:cNvSpPr/>
            <p:nvPr/>
          </p:nvSpPr>
          <p:spPr bwMode="auto">
            <a:xfrm>
              <a:off x="1711" y="1831"/>
              <a:ext cx="112" cy="134"/>
            </a:xfrm>
            <a:custGeom>
              <a:avLst/>
              <a:gdLst>
                <a:gd name="T0" fmla="*/ 1 w 224"/>
                <a:gd name="T1" fmla="*/ 1 h 267"/>
                <a:gd name="T2" fmla="*/ 1 w 224"/>
                <a:gd name="T3" fmla="*/ 0 h 267"/>
                <a:gd name="T4" fmla="*/ 1 w 224"/>
                <a:gd name="T5" fmla="*/ 1 h 267"/>
                <a:gd name="T6" fmla="*/ 1 w 224"/>
                <a:gd name="T7" fmla="*/ 1 h 267"/>
                <a:gd name="T8" fmla="*/ 1 w 224"/>
                <a:gd name="T9" fmla="*/ 1 h 267"/>
                <a:gd name="T10" fmla="*/ 1 w 224"/>
                <a:gd name="T11" fmla="*/ 1 h 267"/>
                <a:gd name="T12" fmla="*/ 1 w 224"/>
                <a:gd name="T13" fmla="*/ 1 h 267"/>
                <a:gd name="T14" fmla="*/ 1 w 224"/>
                <a:gd name="T15" fmla="*/ 1 h 267"/>
                <a:gd name="T16" fmla="*/ 1 w 224"/>
                <a:gd name="T17" fmla="*/ 1 h 267"/>
                <a:gd name="T18" fmla="*/ 1 w 224"/>
                <a:gd name="T19" fmla="*/ 1 h 267"/>
                <a:gd name="T20" fmla="*/ 1 w 224"/>
                <a:gd name="T21" fmla="*/ 1 h 267"/>
                <a:gd name="T22" fmla="*/ 1 w 224"/>
                <a:gd name="T23" fmla="*/ 1 h 267"/>
                <a:gd name="T24" fmla="*/ 1 w 224"/>
                <a:gd name="T25" fmla="*/ 1 h 267"/>
                <a:gd name="T26" fmla="*/ 1 w 224"/>
                <a:gd name="T27" fmla="*/ 1 h 267"/>
                <a:gd name="T28" fmla="*/ 1 w 224"/>
                <a:gd name="T29" fmla="*/ 1 h 267"/>
                <a:gd name="T30" fmla="*/ 1 w 224"/>
                <a:gd name="T31" fmla="*/ 1 h 267"/>
                <a:gd name="T32" fmla="*/ 1 w 224"/>
                <a:gd name="T33" fmla="*/ 1 h 267"/>
                <a:gd name="T34" fmla="*/ 1 w 224"/>
                <a:gd name="T35" fmla="*/ 1 h 267"/>
                <a:gd name="T36" fmla="*/ 1 w 224"/>
                <a:gd name="T37" fmla="*/ 1 h 267"/>
                <a:gd name="T38" fmla="*/ 1 w 224"/>
                <a:gd name="T39" fmla="*/ 1 h 267"/>
                <a:gd name="T40" fmla="*/ 1 w 224"/>
                <a:gd name="T41" fmla="*/ 1 h 267"/>
                <a:gd name="T42" fmla="*/ 1 w 224"/>
                <a:gd name="T43" fmla="*/ 1 h 267"/>
                <a:gd name="T44" fmla="*/ 1 w 224"/>
                <a:gd name="T45" fmla="*/ 1 h 267"/>
                <a:gd name="T46" fmla="*/ 1 w 224"/>
                <a:gd name="T47" fmla="*/ 1 h 267"/>
                <a:gd name="T48" fmla="*/ 1 w 224"/>
                <a:gd name="T49" fmla="*/ 1 h 267"/>
                <a:gd name="T50" fmla="*/ 1 w 224"/>
                <a:gd name="T51" fmla="*/ 1 h 267"/>
                <a:gd name="T52" fmla="*/ 1 w 224"/>
                <a:gd name="T53" fmla="*/ 1 h 267"/>
                <a:gd name="T54" fmla="*/ 1 w 224"/>
                <a:gd name="T55" fmla="*/ 1 h 267"/>
                <a:gd name="T56" fmla="*/ 1 w 224"/>
                <a:gd name="T57" fmla="*/ 1 h 267"/>
                <a:gd name="T58" fmla="*/ 1 w 224"/>
                <a:gd name="T59" fmla="*/ 1 h 267"/>
                <a:gd name="T60" fmla="*/ 1 w 224"/>
                <a:gd name="T61" fmla="*/ 1 h 267"/>
                <a:gd name="T62" fmla="*/ 1 w 224"/>
                <a:gd name="T63" fmla="*/ 1 h 267"/>
                <a:gd name="T64" fmla="*/ 1 w 224"/>
                <a:gd name="T65" fmla="*/ 1 h 267"/>
                <a:gd name="T66" fmla="*/ 1 w 224"/>
                <a:gd name="T67" fmla="*/ 1 h 267"/>
                <a:gd name="T68" fmla="*/ 1 w 224"/>
                <a:gd name="T69" fmla="*/ 1 h 267"/>
                <a:gd name="T70" fmla="*/ 1 w 224"/>
                <a:gd name="T71" fmla="*/ 1 h 267"/>
                <a:gd name="T72" fmla="*/ 1 w 224"/>
                <a:gd name="T73" fmla="*/ 1 h 267"/>
                <a:gd name="T74" fmla="*/ 1 w 224"/>
                <a:gd name="T75" fmla="*/ 1 h 267"/>
                <a:gd name="T76" fmla="*/ 1 w 224"/>
                <a:gd name="T77" fmla="*/ 1 h 267"/>
                <a:gd name="T78" fmla="*/ 1 w 224"/>
                <a:gd name="T79" fmla="*/ 1 h 267"/>
                <a:gd name="T80" fmla="*/ 1 w 224"/>
                <a:gd name="T81" fmla="*/ 1 h 267"/>
                <a:gd name="T82" fmla="*/ 1 w 224"/>
                <a:gd name="T83" fmla="*/ 1 h 267"/>
                <a:gd name="T84" fmla="*/ 1 w 224"/>
                <a:gd name="T85" fmla="*/ 1 h 267"/>
                <a:gd name="T86" fmla="*/ 1 w 224"/>
                <a:gd name="T87" fmla="*/ 1 h 267"/>
                <a:gd name="T88" fmla="*/ 1 w 224"/>
                <a:gd name="T89" fmla="*/ 1 h 267"/>
                <a:gd name="T90" fmla="*/ 1 w 224"/>
                <a:gd name="T91" fmla="*/ 1 h 267"/>
                <a:gd name="T92" fmla="*/ 1 w 224"/>
                <a:gd name="T93" fmla="*/ 1 h 267"/>
                <a:gd name="T94" fmla="*/ 1 w 224"/>
                <a:gd name="T95" fmla="*/ 1 h 267"/>
                <a:gd name="T96" fmla="*/ 1 w 224"/>
                <a:gd name="T97" fmla="*/ 1 h 267"/>
                <a:gd name="T98" fmla="*/ 1 w 224"/>
                <a:gd name="T99" fmla="*/ 1 h 267"/>
                <a:gd name="T100" fmla="*/ 1 w 224"/>
                <a:gd name="T101" fmla="*/ 1 h 267"/>
                <a:gd name="T102" fmla="*/ 1 w 224"/>
                <a:gd name="T103" fmla="*/ 1 h 267"/>
                <a:gd name="T104" fmla="*/ 1 w 224"/>
                <a:gd name="T105" fmla="*/ 1 h 267"/>
                <a:gd name="T106" fmla="*/ 0 w 224"/>
                <a:gd name="T107" fmla="*/ 1 h 267"/>
                <a:gd name="T108" fmla="*/ 1 w 224"/>
                <a:gd name="T109" fmla="*/ 1 h 267"/>
                <a:gd name="T110" fmla="*/ 1 w 224"/>
                <a:gd name="T111" fmla="*/ 1 h 267"/>
                <a:gd name="T112" fmla="*/ 1 w 224"/>
                <a:gd name="T113" fmla="*/ 1 h 2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4"/>
                <a:gd name="T172" fmla="*/ 0 h 267"/>
                <a:gd name="T173" fmla="*/ 224 w 224"/>
                <a:gd name="T174" fmla="*/ 267 h 26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4" h="267">
                  <a:moveTo>
                    <a:pt x="30" y="1"/>
                  </a:moveTo>
                  <a:lnTo>
                    <a:pt x="52" y="0"/>
                  </a:lnTo>
                  <a:lnTo>
                    <a:pt x="73" y="2"/>
                  </a:lnTo>
                  <a:lnTo>
                    <a:pt x="92" y="6"/>
                  </a:lnTo>
                  <a:lnTo>
                    <a:pt x="112" y="10"/>
                  </a:lnTo>
                  <a:lnTo>
                    <a:pt x="130" y="17"/>
                  </a:lnTo>
                  <a:lnTo>
                    <a:pt x="147" y="26"/>
                  </a:lnTo>
                  <a:lnTo>
                    <a:pt x="162" y="37"/>
                  </a:lnTo>
                  <a:lnTo>
                    <a:pt x="176" y="49"/>
                  </a:lnTo>
                  <a:lnTo>
                    <a:pt x="188" y="62"/>
                  </a:lnTo>
                  <a:lnTo>
                    <a:pt x="200" y="78"/>
                  </a:lnTo>
                  <a:lnTo>
                    <a:pt x="209" y="94"/>
                  </a:lnTo>
                  <a:lnTo>
                    <a:pt x="215" y="112"/>
                  </a:lnTo>
                  <a:lnTo>
                    <a:pt x="220" y="131"/>
                  </a:lnTo>
                  <a:lnTo>
                    <a:pt x="223" y="151"/>
                  </a:lnTo>
                  <a:lnTo>
                    <a:pt x="224" y="173"/>
                  </a:lnTo>
                  <a:lnTo>
                    <a:pt x="223" y="195"/>
                  </a:lnTo>
                  <a:lnTo>
                    <a:pt x="222" y="198"/>
                  </a:lnTo>
                  <a:lnTo>
                    <a:pt x="218" y="207"/>
                  </a:lnTo>
                  <a:lnTo>
                    <a:pt x="210" y="221"/>
                  </a:lnTo>
                  <a:lnTo>
                    <a:pt x="202" y="235"/>
                  </a:lnTo>
                  <a:lnTo>
                    <a:pt x="192" y="249"/>
                  </a:lnTo>
                  <a:lnTo>
                    <a:pt x="182" y="260"/>
                  </a:lnTo>
                  <a:lnTo>
                    <a:pt x="169" y="267"/>
                  </a:lnTo>
                  <a:lnTo>
                    <a:pt x="157" y="267"/>
                  </a:lnTo>
                  <a:lnTo>
                    <a:pt x="145" y="263"/>
                  </a:lnTo>
                  <a:lnTo>
                    <a:pt x="132" y="256"/>
                  </a:lnTo>
                  <a:lnTo>
                    <a:pt x="121" y="246"/>
                  </a:lnTo>
                  <a:lnTo>
                    <a:pt x="110" y="236"/>
                  </a:lnTo>
                  <a:lnTo>
                    <a:pt x="104" y="225"/>
                  </a:lnTo>
                  <a:lnTo>
                    <a:pt x="101" y="211"/>
                  </a:lnTo>
                  <a:lnTo>
                    <a:pt x="105" y="196"/>
                  </a:lnTo>
                  <a:lnTo>
                    <a:pt x="114" y="180"/>
                  </a:lnTo>
                  <a:lnTo>
                    <a:pt x="117" y="177"/>
                  </a:lnTo>
                  <a:lnTo>
                    <a:pt x="118" y="175"/>
                  </a:lnTo>
                  <a:lnTo>
                    <a:pt x="121" y="173"/>
                  </a:lnTo>
                  <a:lnTo>
                    <a:pt x="123" y="170"/>
                  </a:lnTo>
                  <a:lnTo>
                    <a:pt x="139" y="151"/>
                  </a:lnTo>
                  <a:lnTo>
                    <a:pt x="149" y="132"/>
                  </a:lnTo>
                  <a:lnTo>
                    <a:pt x="154" y="114"/>
                  </a:lnTo>
                  <a:lnTo>
                    <a:pt x="152" y="97"/>
                  </a:lnTo>
                  <a:lnTo>
                    <a:pt x="141" y="81"/>
                  </a:lnTo>
                  <a:lnTo>
                    <a:pt x="121" y="64"/>
                  </a:lnTo>
                  <a:lnTo>
                    <a:pt x="90" y="51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5" y="36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35" y="32"/>
                  </a:lnTo>
                  <a:lnTo>
                    <a:pt x="25" y="28"/>
                  </a:lnTo>
                  <a:lnTo>
                    <a:pt x="14" y="23"/>
                  </a:lnTo>
                  <a:lnTo>
                    <a:pt x="5" y="17"/>
                  </a:lnTo>
                  <a:lnTo>
                    <a:pt x="0" y="13"/>
                  </a:lnTo>
                  <a:lnTo>
                    <a:pt x="1" y="8"/>
                  </a:lnTo>
                  <a:lnTo>
                    <a:pt x="10" y="3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0" name="Freeform 47"/>
            <p:cNvSpPr/>
            <p:nvPr/>
          </p:nvSpPr>
          <p:spPr bwMode="auto">
            <a:xfrm>
              <a:off x="1718" y="1833"/>
              <a:ext cx="103" cy="129"/>
            </a:xfrm>
            <a:custGeom>
              <a:avLst/>
              <a:gdLst>
                <a:gd name="T0" fmla="*/ 1 w 206"/>
                <a:gd name="T1" fmla="*/ 0 h 260"/>
                <a:gd name="T2" fmla="*/ 1 w 206"/>
                <a:gd name="T3" fmla="*/ 0 h 260"/>
                <a:gd name="T4" fmla="*/ 1 w 206"/>
                <a:gd name="T5" fmla="*/ 0 h 260"/>
                <a:gd name="T6" fmla="*/ 1 w 206"/>
                <a:gd name="T7" fmla="*/ 0 h 260"/>
                <a:gd name="T8" fmla="*/ 1 w 206"/>
                <a:gd name="T9" fmla="*/ 0 h 260"/>
                <a:gd name="T10" fmla="*/ 1 w 206"/>
                <a:gd name="T11" fmla="*/ 0 h 260"/>
                <a:gd name="T12" fmla="*/ 1 w 206"/>
                <a:gd name="T13" fmla="*/ 0 h 260"/>
                <a:gd name="T14" fmla="*/ 1 w 206"/>
                <a:gd name="T15" fmla="*/ 0 h 260"/>
                <a:gd name="T16" fmla="*/ 1 w 206"/>
                <a:gd name="T17" fmla="*/ 0 h 260"/>
                <a:gd name="T18" fmla="*/ 1 w 206"/>
                <a:gd name="T19" fmla="*/ 0 h 260"/>
                <a:gd name="T20" fmla="*/ 1 w 206"/>
                <a:gd name="T21" fmla="*/ 0 h 260"/>
                <a:gd name="T22" fmla="*/ 1 w 206"/>
                <a:gd name="T23" fmla="*/ 0 h 260"/>
                <a:gd name="T24" fmla="*/ 1 w 206"/>
                <a:gd name="T25" fmla="*/ 0 h 260"/>
                <a:gd name="T26" fmla="*/ 1 w 206"/>
                <a:gd name="T27" fmla="*/ 0 h 260"/>
                <a:gd name="T28" fmla="*/ 1 w 206"/>
                <a:gd name="T29" fmla="*/ 0 h 260"/>
                <a:gd name="T30" fmla="*/ 1 w 206"/>
                <a:gd name="T31" fmla="*/ 0 h 260"/>
                <a:gd name="T32" fmla="*/ 1 w 206"/>
                <a:gd name="T33" fmla="*/ 0 h 260"/>
                <a:gd name="T34" fmla="*/ 1 w 206"/>
                <a:gd name="T35" fmla="*/ 0 h 260"/>
                <a:gd name="T36" fmla="*/ 1 w 206"/>
                <a:gd name="T37" fmla="*/ 0 h 260"/>
                <a:gd name="T38" fmla="*/ 1 w 206"/>
                <a:gd name="T39" fmla="*/ 0 h 260"/>
                <a:gd name="T40" fmla="*/ 1 w 206"/>
                <a:gd name="T41" fmla="*/ 0 h 260"/>
                <a:gd name="T42" fmla="*/ 1 w 206"/>
                <a:gd name="T43" fmla="*/ 0 h 260"/>
                <a:gd name="T44" fmla="*/ 1 w 206"/>
                <a:gd name="T45" fmla="*/ 0 h 260"/>
                <a:gd name="T46" fmla="*/ 1 w 206"/>
                <a:gd name="T47" fmla="*/ 0 h 260"/>
                <a:gd name="T48" fmla="*/ 1 w 206"/>
                <a:gd name="T49" fmla="*/ 0 h 260"/>
                <a:gd name="T50" fmla="*/ 1 w 206"/>
                <a:gd name="T51" fmla="*/ 0 h 260"/>
                <a:gd name="T52" fmla="*/ 1 w 206"/>
                <a:gd name="T53" fmla="*/ 0 h 260"/>
                <a:gd name="T54" fmla="*/ 1 w 206"/>
                <a:gd name="T55" fmla="*/ 0 h 260"/>
                <a:gd name="T56" fmla="*/ 1 w 206"/>
                <a:gd name="T57" fmla="*/ 0 h 260"/>
                <a:gd name="T58" fmla="*/ 1 w 206"/>
                <a:gd name="T59" fmla="*/ 0 h 260"/>
                <a:gd name="T60" fmla="*/ 1 w 206"/>
                <a:gd name="T61" fmla="*/ 0 h 260"/>
                <a:gd name="T62" fmla="*/ 1 w 206"/>
                <a:gd name="T63" fmla="*/ 0 h 260"/>
                <a:gd name="T64" fmla="*/ 1 w 206"/>
                <a:gd name="T65" fmla="*/ 0 h 260"/>
                <a:gd name="T66" fmla="*/ 1 w 206"/>
                <a:gd name="T67" fmla="*/ 0 h 260"/>
                <a:gd name="T68" fmla="*/ 1 w 206"/>
                <a:gd name="T69" fmla="*/ 0 h 260"/>
                <a:gd name="T70" fmla="*/ 1 w 206"/>
                <a:gd name="T71" fmla="*/ 0 h 260"/>
                <a:gd name="T72" fmla="*/ 1 w 206"/>
                <a:gd name="T73" fmla="*/ 0 h 260"/>
                <a:gd name="T74" fmla="*/ 1 w 206"/>
                <a:gd name="T75" fmla="*/ 0 h 260"/>
                <a:gd name="T76" fmla="*/ 1 w 206"/>
                <a:gd name="T77" fmla="*/ 0 h 260"/>
                <a:gd name="T78" fmla="*/ 1 w 206"/>
                <a:gd name="T79" fmla="*/ 0 h 260"/>
                <a:gd name="T80" fmla="*/ 1 w 206"/>
                <a:gd name="T81" fmla="*/ 0 h 260"/>
                <a:gd name="T82" fmla="*/ 1 w 206"/>
                <a:gd name="T83" fmla="*/ 0 h 260"/>
                <a:gd name="T84" fmla="*/ 1 w 206"/>
                <a:gd name="T85" fmla="*/ 0 h 260"/>
                <a:gd name="T86" fmla="*/ 1 w 206"/>
                <a:gd name="T87" fmla="*/ 0 h 260"/>
                <a:gd name="T88" fmla="*/ 1 w 206"/>
                <a:gd name="T89" fmla="*/ 0 h 260"/>
                <a:gd name="T90" fmla="*/ 0 w 206"/>
                <a:gd name="T91" fmla="*/ 0 h 260"/>
                <a:gd name="T92" fmla="*/ 0 w 206"/>
                <a:gd name="T93" fmla="*/ 0 h 260"/>
                <a:gd name="T94" fmla="*/ 1 w 206"/>
                <a:gd name="T95" fmla="*/ 0 h 260"/>
                <a:gd name="T96" fmla="*/ 1 w 206"/>
                <a:gd name="T97" fmla="*/ 0 h 26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6"/>
                <a:gd name="T148" fmla="*/ 0 h 260"/>
                <a:gd name="T149" fmla="*/ 206 w 206"/>
                <a:gd name="T150" fmla="*/ 260 h 26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6" h="260">
                  <a:moveTo>
                    <a:pt x="26" y="0"/>
                  </a:moveTo>
                  <a:lnTo>
                    <a:pt x="66" y="2"/>
                  </a:lnTo>
                  <a:lnTo>
                    <a:pt x="103" y="10"/>
                  </a:lnTo>
                  <a:lnTo>
                    <a:pt x="135" y="26"/>
                  </a:lnTo>
                  <a:lnTo>
                    <a:pt x="162" y="48"/>
                  </a:lnTo>
                  <a:lnTo>
                    <a:pt x="184" y="75"/>
                  </a:lnTo>
                  <a:lnTo>
                    <a:pt x="199" y="109"/>
                  </a:lnTo>
                  <a:lnTo>
                    <a:pt x="206" y="147"/>
                  </a:lnTo>
                  <a:lnTo>
                    <a:pt x="205" y="189"/>
                  </a:lnTo>
                  <a:lnTo>
                    <a:pt x="204" y="193"/>
                  </a:lnTo>
                  <a:lnTo>
                    <a:pt x="200" y="202"/>
                  </a:lnTo>
                  <a:lnTo>
                    <a:pt x="193" y="215"/>
                  </a:lnTo>
                  <a:lnTo>
                    <a:pt x="186" y="228"/>
                  </a:lnTo>
                  <a:lnTo>
                    <a:pt x="177" y="242"/>
                  </a:lnTo>
                  <a:lnTo>
                    <a:pt x="166" y="254"/>
                  </a:lnTo>
                  <a:lnTo>
                    <a:pt x="156" y="260"/>
                  </a:lnTo>
                  <a:lnTo>
                    <a:pt x="144" y="260"/>
                  </a:lnTo>
                  <a:lnTo>
                    <a:pt x="133" y="255"/>
                  </a:lnTo>
                  <a:lnTo>
                    <a:pt x="122" y="248"/>
                  </a:lnTo>
                  <a:lnTo>
                    <a:pt x="111" y="240"/>
                  </a:lnTo>
                  <a:lnTo>
                    <a:pt x="103" y="230"/>
                  </a:lnTo>
                  <a:lnTo>
                    <a:pt x="96" y="218"/>
                  </a:lnTo>
                  <a:lnTo>
                    <a:pt x="95" y="205"/>
                  </a:lnTo>
                  <a:lnTo>
                    <a:pt x="99" y="190"/>
                  </a:lnTo>
                  <a:lnTo>
                    <a:pt x="108" y="174"/>
                  </a:lnTo>
                  <a:lnTo>
                    <a:pt x="111" y="172"/>
                  </a:lnTo>
                  <a:lnTo>
                    <a:pt x="112" y="170"/>
                  </a:lnTo>
                  <a:lnTo>
                    <a:pt x="114" y="167"/>
                  </a:lnTo>
                  <a:lnTo>
                    <a:pt x="116" y="165"/>
                  </a:lnTo>
                  <a:lnTo>
                    <a:pt x="130" y="147"/>
                  </a:lnTo>
                  <a:lnTo>
                    <a:pt x="140" y="128"/>
                  </a:lnTo>
                  <a:lnTo>
                    <a:pt x="144" y="111"/>
                  </a:lnTo>
                  <a:lnTo>
                    <a:pt x="142" y="94"/>
                  </a:lnTo>
                  <a:lnTo>
                    <a:pt x="131" y="78"/>
                  </a:lnTo>
                  <a:lnTo>
                    <a:pt x="112" y="61"/>
                  </a:lnTo>
                  <a:lnTo>
                    <a:pt x="85" y="48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39" y="33"/>
                  </a:lnTo>
                  <a:lnTo>
                    <a:pt x="33" y="30"/>
                  </a:lnTo>
                  <a:lnTo>
                    <a:pt x="24" y="27"/>
                  </a:lnTo>
                  <a:lnTo>
                    <a:pt x="13" y="22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8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CC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1" name="Freeform 48"/>
            <p:cNvSpPr/>
            <p:nvPr/>
          </p:nvSpPr>
          <p:spPr bwMode="auto">
            <a:xfrm>
              <a:off x="1724" y="1834"/>
              <a:ext cx="95" cy="127"/>
            </a:xfrm>
            <a:custGeom>
              <a:avLst/>
              <a:gdLst>
                <a:gd name="T0" fmla="*/ 0 w 191"/>
                <a:gd name="T1" fmla="*/ 0 h 252"/>
                <a:gd name="T2" fmla="*/ 0 w 191"/>
                <a:gd name="T3" fmla="*/ 1 h 252"/>
                <a:gd name="T4" fmla="*/ 0 w 191"/>
                <a:gd name="T5" fmla="*/ 1 h 252"/>
                <a:gd name="T6" fmla="*/ 0 w 191"/>
                <a:gd name="T7" fmla="*/ 1 h 252"/>
                <a:gd name="T8" fmla="*/ 0 w 191"/>
                <a:gd name="T9" fmla="*/ 1 h 252"/>
                <a:gd name="T10" fmla="*/ 0 w 191"/>
                <a:gd name="T11" fmla="*/ 1 h 252"/>
                <a:gd name="T12" fmla="*/ 0 w 191"/>
                <a:gd name="T13" fmla="*/ 1 h 252"/>
                <a:gd name="T14" fmla="*/ 0 w 191"/>
                <a:gd name="T15" fmla="*/ 1 h 252"/>
                <a:gd name="T16" fmla="*/ 0 w 191"/>
                <a:gd name="T17" fmla="*/ 1 h 252"/>
                <a:gd name="T18" fmla="*/ 0 w 191"/>
                <a:gd name="T19" fmla="*/ 1 h 252"/>
                <a:gd name="T20" fmla="*/ 0 w 191"/>
                <a:gd name="T21" fmla="*/ 1 h 252"/>
                <a:gd name="T22" fmla="*/ 0 w 191"/>
                <a:gd name="T23" fmla="*/ 1 h 252"/>
                <a:gd name="T24" fmla="*/ 0 w 191"/>
                <a:gd name="T25" fmla="*/ 1 h 252"/>
                <a:gd name="T26" fmla="*/ 0 w 191"/>
                <a:gd name="T27" fmla="*/ 1 h 252"/>
                <a:gd name="T28" fmla="*/ 0 w 191"/>
                <a:gd name="T29" fmla="*/ 1 h 252"/>
                <a:gd name="T30" fmla="*/ 0 w 191"/>
                <a:gd name="T31" fmla="*/ 1 h 252"/>
                <a:gd name="T32" fmla="*/ 0 w 191"/>
                <a:gd name="T33" fmla="*/ 1 h 252"/>
                <a:gd name="T34" fmla="*/ 0 w 191"/>
                <a:gd name="T35" fmla="*/ 1 h 252"/>
                <a:gd name="T36" fmla="*/ 0 w 191"/>
                <a:gd name="T37" fmla="*/ 1 h 252"/>
                <a:gd name="T38" fmla="*/ 0 w 191"/>
                <a:gd name="T39" fmla="*/ 1 h 252"/>
                <a:gd name="T40" fmla="*/ 0 w 191"/>
                <a:gd name="T41" fmla="*/ 1 h 252"/>
                <a:gd name="T42" fmla="*/ 0 w 191"/>
                <a:gd name="T43" fmla="*/ 1 h 252"/>
                <a:gd name="T44" fmla="*/ 0 w 191"/>
                <a:gd name="T45" fmla="*/ 1 h 252"/>
                <a:gd name="T46" fmla="*/ 0 w 191"/>
                <a:gd name="T47" fmla="*/ 1 h 252"/>
                <a:gd name="T48" fmla="*/ 0 w 191"/>
                <a:gd name="T49" fmla="*/ 1 h 252"/>
                <a:gd name="T50" fmla="*/ 0 w 191"/>
                <a:gd name="T51" fmla="*/ 1 h 252"/>
                <a:gd name="T52" fmla="*/ 0 w 191"/>
                <a:gd name="T53" fmla="*/ 1 h 252"/>
                <a:gd name="T54" fmla="*/ 0 w 191"/>
                <a:gd name="T55" fmla="*/ 1 h 252"/>
                <a:gd name="T56" fmla="*/ 0 w 191"/>
                <a:gd name="T57" fmla="*/ 1 h 252"/>
                <a:gd name="T58" fmla="*/ 0 w 191"/>
                <a:gd name="T59" fmla="*/ 1 h 252"/>
                <a:gd name="T60" fmla="*/ 0 w 191"/>
                <a:gd name="T61" fmla="*/ 1 h 252"/>
                <a:gd name="T62" fmla="*/ 0 w 191"/>
                <a:gd name="T63" fmla="*/ 1 h 252"/>
                <a:gd name="T64" fmla="*/ 0 w 191"/>
                <a:gd name="T65" fmla="*/ 1 h 252"/>
                <a:gd name="T66" fmla="*/ 0 w 191"/>
                <a:gd name="T67" fmla="*/ 1 h 252"/>
                <a:gd name="T68" fmla="*/ 0 w 191"/>
                <a:gd name="T69" fmla="*/ 1 h 252"/>
                <a:gd name="T70" fmla="*/ 0 w 191"/>
                <a:gd name="T71" fmla="*/ 1 h 252"/>
                <a:gd name="T72" fmla="*/ 0 w 191"/>
                <a:gd name="T73" fmla="*/ 1 h 252"/>
                <a:gd name="T74" fmla="*/ 0 w 191"/>
                <a:gd name="T75" fmla="*/ 1 h 252"/>
                <a:gd name="T76" fmla="*/ 0 w 191"/>
                <a:gd name="T77" fmla="*/ 1 h 252"/>
                <a:gd name="T78" fmla="*/ 0 w 191"/>
                <a:gd name="T79" fmla="*/ 1 h 252"/>
                <a:gd name="T80" fmla="*/ 0 w 191"/>
                <a:gd name="T81" fmla="*/ 1 h 252"/>
                <a:gd name="T82" fmla="*/ 0 w 191"/>
                <a:gd name="T83" fmla="*/ 1 h 252"/>
                <a:gd name="T84" fmla="*/ 0 w 191"/>
                <a:gd name="T85" fmla="*/ 1 h 252"/>
                <a:gd name="T86" fmla="*/ 0 w 191"/>
                <a:gd name="T87" fmla="*/ 1 h 252"/>
                <a:gd name="T88" fmla="*/ 0 w 191"/>
                <a:gd name="T89" fmla="*/ 1 h 252"/>
                <a:gd name="T90" fmla="*/ 0 w 191"/>
                <a:gd name="T91" fmla="*/ 1 h 252"/>
                <a:gd name="T92" fmla="*/ 0 w 191"/>
                <a:gd name="T93" fmla="*/ 1 h 252"/>
                <a:gd name="T94" fmla="*/ 0 w 191"/>
                <a:gd name="T95" fmla="*/ 1 h 252"/>
                <a:gd name="T96" fmla="*/ 0 w 191"/>
                <a:gd name="T97" fmla="*/ 0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1"/>
                <a:gd name="T148" fmla="*/ 0 h 252"/>
                <a:gd name="T149" fmla="*/ 191 w 191"/>
                <a:gd name="T150" fmla="*/ 252 h 2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1" h="252">
                  <a:moveTo>
                    <a:pt x="25" y="0"/>
                  </a:moveTo>
                  <a:lnTo>
                    <a:pt x="61" y="1"/>
                  </a:lnTo>
                  <a:lnTo>
                    <a:pt x="95" y="9"/>
                  </a:lnTo>
                  <a:lnTo>
                    <a:pt x="124" y="24"/>
                  </a:lnTo>
                  <a:lnTo>
                    <a:pt x="150" y="46"/>
                  </a:lnTo>
                  <a:lnTo>
                    <a:pt x="170" y="72"/>
                  </a:lnTo>
                  <a:lnTo>
                    <a:pt x="184" y="105"/>
                  </a:lnTo>
                  <a:lnTo>
                    <a:pt x="191" y="142"/>
                  </a:lnTo>
                  <a:lnTo>
                    <a:pt x="191" y="183"/>
                  </a:lnTo>
                  <a:lnTo>
                    <a:pt x="189" y="186"/>
                  </a:lnTo>
                  <a:lnTo>
                    <a:pt x="185" y="196"/>
                  </a:lnTo>
                  <a:lnTo>
                    <a:pt x="180" y="208"/>
                  </a:lnTo>
                  <a:lnTo>
                    <a:pt x="172" y="222"/>
                  </a:lnTo>
                  <a:lnTo>
                    <a:pt x="163" y="235"/>
                  </a:lnTo>
                  <a:lnTo>
                    <a:pt x="154" y="246"/>
                  </a:lnTo>
                  <a:lnTo>
                    <a:pt x="144" y="252"/>
                  </a:lnTo>
                  <a:lnTo>
                    <a:pt x="134" y="252"/>
                  </a:lnTo>
                  <a:lnTo>
                    <a:pt x="123" y="248"/>
                  </a:lnTo>
                  <a:lnTo>
                    <a:pt x="113" y="241"/>
                  </a:lnTo>
                  <a:lnTo>
                    <a:pt x="102" y="233"/>
                  </a:lnTo>
                  <a:lnTo>
                    <a:pt x="96" y="223"/>
                  </a:lnTo>
                  <a:lnTo>
                    <a:pt x="91" y="212"/>
                  </a:lnTo>
                  <a:lnTo>
                    <a:pt x="89" y="199"/>
                  </a:lnTo>
                  <a:lnTo>
                    <a:pt x="93" y="185"/>
                  </a:lnTo>
                  <a:lnTo>
                    <a:pt x="104" y="169"/>
                  </a:lnTo>
                  <a:lnTo>
                    <a:pt x="105" y="167"/>
                  </a:lnTo>
                  <a:lnTo>
                    <a:pt x="106" y="165"/>
                  </a:lnTo>
                  <a:lnTo>
                    <a:pt x="109" y="162"/>
                  </a:lnTo>
                  <a:lnTo>
                    <a:pt x="110" y="160"/>
                  </a:lnTo>
                  <a:lnTo>
                    <a:pt x="123" y="143"/>
                  </a:lnTo>
                  <a:lnTo>
                    <a:pt x="131" y="124"/>
                  </a:lnTo>
                  <a:lnTo>
                    <a:pt x="135" y="107"/>
                  </a:lnTo>
                  <a:lnTo>
                    <a:pt x="132" y="90"/>
                  </a:lnTo>
                  <a:lnTo>
                    <a:pt x="123" y="74"/>
                  </a:lnTo>
                  <a:lnTo>
                    <a:pt x="106" y="59"/>
                  </a:lnTo>
                  <a:lnTo>
                    <a:pt x="80" y="45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4" y="28"/>
                  </a:lnTo>
                  <a:lnTo>
                    <a:pt x="25" y="25"/>
                  </a:lnTo>
                  <a:lnTo>
                    <a:pt x="16" y="21"/>
                  </a:lnTo>
                  <a:lnTo>
                    <a:pt x="6" y="16"/>
                  </a:lnTo>
                  <a:lnTo>
                    <a:pt x="1" y="10"/>
                  </a:lnTo>
                  <a:lnTo>
                    <a:pt x="0" y="6"/>
                  </a:lnTo>
                  <a:lnTo>
                    <a:pt x="8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C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2" name="Freeform 49"/>
            <p:cNvSpPr/>
            <p:nvPr/>
          </p:nvSpPr>
          <p:spPr bwMode="auto">
            <a:xfrm>
              <a:off x="1730" y="1836"/>
              <a:ext cx="87" cy="122"/>
            </a:xfrm>
            <a:custGeom>
              <a:avLst/>
              <a:gdLst>
                <a:gd name="T0" fmla="*/ 1 w 174"/>
                <a:gd name="T1" fmla="*/ 0 h 245"/>
                <a:gd name="T2" fmla="*/ 1 w 174"/>
                <a:gd name="T3" fmla="*/ 0 h 245"/>
                <a:gd name="T4" fmla="*/ 1 w 174"/>
                <a:gd name="T5" fmla="*/ 0 h 245"/>
                <a:gd name="T6" fmla="*/ 1 w 174"/>
                <a:gd name="T7" fmla="*/ 0 h 245"/>
                <a:gd name="T8" fmla="*/ 1 w 174"/>
                <a:gd name="T9" fmla="*/ 0 h 245"/>
                <a:gd name="T10" fmla="*/ 1 w 174"/>
                <a:gd name="T11" fmla="*/ 0 h 245"/>
                <a:gd name="T12" fmla="*/ 1 w 174"/>
                <a:gd name="T13" fmla="*/ 0 h 245"/>
                <a:gd name="T14" fmla="*/ 1 w 174"/>
                <a:gd name="T15" fmla="*/ 0 h 245"/>
                <a:gd name="T16" fmla="*/ 1 w 174"/>
                <a:gd name="T17" fmla="*/ 0 h 245"/>
                <a:gd name="T18" fmla="*/ 1 w 174"/>
                <a:gd name="T19" fmla="*/ 0 h 245"/>
                <a:gd name="T20" fmla="*/ 1 w 174"/>
                <a:gd name="T21" fmla="*/ 0 h 245"/>
                <a:gd name="T22" fmla="*/ 1 w 174"/>
                <a:gd name="T23" fmla="*/ 0 h 245"/>
                <a:gd name="T24" fmla="*/ 1 w 174"/>
                <a:gd name="T25" fmla="*/ 0 h 245"/>
                <a:gd name="T26" fmla="*/ 1 w 174"/>
                <a:gd name="T27" fmla="*/ 0 h 245"/>
                <a:gd name="T28" fmla="*/ 1 w 174"/>
                <a:gd name="T29" fmla="*/ 0 h 245"/>
                <a:gd name="T30" fmla="*/ 1 w 174"/>
                <a:gd name="T31" fmla="*/ 0 h 245"/>
                <a:gd name="T32" fmla="*/ 1 w 174"/>
                <a:gd name="T33" fmla="*/ 0 h 245"/>
                <a:gd name="T34" fmla="*/ 1 w 174"/>
                <a:gd name="T35" fmla="*/ 0 h 245"/>
                <a:gd name="T36" fmla="*/ 1 w 174"/>
                <a:gd name="T37" fmla="*/ 0 h 245"/>
                <a:gd name="T38" fmla="*/ 1 w 174"/>
                <a:gd name="T39" fmla="*/ 0 h 245"/>
                <a:gd name="T40" fmla="*/ 1 w 174"/>
                <a:gd name="T41" fmla="*/ 0 h 245"/>
                <a:gd name="T42" fmla="*/ 1 w 174"/>
                <a:gd name="T43" fmla="*/ 0 h 245"/>
                <a:gd name="T44" fmla="*/ 1 w 174"/>
                <a:gd name="T45" fmla="*/ 0 h 245"/>
                <a:gd name="T46" fmla="*/ 1 w 174"/>
                <a:gd name="T47" fmla="*/ 0 h 245"/>
                <a:gd name="T48" fmla="*/ 1 w 174"/>
                <a:gd name="T49" fmla="*/ 0 h 245"/>
                <a:gd name="T50" fmla="*/ 1 w 174"/>
                <a:gd name="T51" fmla="*/ 0 h 245"/>
                <a:gd name="T52" fmla="*/ 1 w 174"/>
                <a:gd name="T53" fmla="*/ 0 h 245"/>
                <a:gd name="T54" fmla="*/ 1 w 174"/>
                <a:gd name="T55" fmla="*/ 0 h 245"/>
                <a:gd name="T56" fmla="*/ 1 w 174"/>
                <a:gd name="T57" fmla="*/ 0 h 245"/>
                <a:gd name="T58" fmla="*/ 1 w 174"/>
                <a:gd name="T59" fmla="*/ 0 h 245"/>
                <a:gd name="T60" fmla="*/ 1 w 174"/>
                <a:gd name="T61" fmla="*/ 0 h 245"/>
                <a:gd name="T62" fmla="*/ 1 w 174"/>
                <a:gd name="T63" fmla="*/ 0 h 245"/>
                <a:gd name="T64" fmla="*/ 1 w 174"/>
                <a:gd name="T65" fmla="*/ 0 h 245"/>
                <a:gd name="T66" fmla="*/ 1 w 174"/>
                <a:gd name="T67" fmla="*/ 0 h 245"/>
                <a:gd name="T68" fmla="*/ 1 w 174"/>
                <a:gd name="T69" fmla="*/ 0 h 245"/>
                <a:gd name="T70" fmla="*/ 1 w 174"/>
                <a:gd name="T71" fmla="*/ 0 h 245"/>
                <a:gd name="T72" fmla="*/ 1 w 174"/>
                <a:gd name="T73" fmla="*/ 0 h 245"/>
                <a:gd name="T74" fmla="*/ 1 w 174"/>
                <a:gd name="T75" fmla="*/ 0 h 245"/>
                <a:gd name="T76" fmla="*/ 1 w 174"/>
                <a:gd name="T77" fmla="*/ 0 h 245"/>
                <a:gd name="T78" fmla="*/ 1 w 174"/>
                <a:gd name="T79" fmla="*/ 0 h 245"/>
                <a:gd name="T80" fmla="*/ 1 w 174"/>
                <a:gd name="T81" fmla="*/ 0 h 245"/>
                <a:gd name="T82" fmla="*/ 1 w 174"/>
                <a:gd name="T83" fmla="*/ 0 h 245"/>
                <a:gd name="T84" fmla="*/ 1 w 174"/>
                <a:gd name="T85" fmla="*/ 0 h 245"/>
                <a:gd name="T86" fmla="*/ 1 w 174"/>
                <a:gd name="T87" fmla="*/ 0 h 245"/>
                <a:gd name="T88" fmla="*/ 1 w 174"/>
                <a:gd name="T89" fmla="*/ 0 h 245"/>
                <a:gd name="T90" fmla="*/ 1 w 174"/>
                <a:gd name="T91" fmla="*/ 0 h 245"/>
                <a:gd name="T92" fmla="*/ 0 w 174"/>
                <a:gd name="T93" fmla="*/ 0 h 245"/>
                <a:gd name="T94" fmla="*/ 1 w 174"/>
                <a:gd name="T95" fmla="*/ 0 h 245"/>
                <a:gd name="T96" fmla="*/ 1 w 174"/>
                <a:gd name="T97" fmla="*/ 0 h 2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4"/>
                <a:gd name="T148" fmla="*/ 0 h 245"/>
                <a:gd name="T149" fmla="*/ 174 w 174"/>
                <a:gd name="T150" fmla="*/ 245 h 2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4" h="245">
                  <a:moveTo>
                    <a:pt x="22" y="0"/>
                  </a:moveTo>
                  <a:lnTo>
                    <a:pt x="56" y="1"/>
                  </a:lnTo>
                  <a:lnTo>
                    <a:pt x="86" y="10"/>
                  </a:lnTo>
                  <a:lnTo>
                    <a:pt x="113" y="23"/>
                  </a:lnTo>
                  <a:lnTo>
                    <a:pt x="136" y="44"/>
                  </a:lnTo>
                  <a:lnTo>
                    <a:pt x="154" y="71"/>
                  </a:lnTo>
                  <a:lnTo>
                    <a:pt x="167" y="102"/>
                  </a:lnTo>
                  <a:lnTo>
                    <a:pt x="174" y="139"/>
                  </a:lnTo>
                  <a:lnTo>
                    <a:pt x="174" y="178"/>
                  </a:lnTo>
                  <a:lnTo>
                    <a:pt x="172" y="181"/>
                  </a:lnTo>
                  <a:lnTo>
                    <a:pt x="168" y="189"/>
                  </a:lnTo>
                  <a:lnTo>
                    <a:pt x="163" y="202"/>
                  </a:lnTo>
                  <a:lnTo>
                    <a:pt x="157" y="216"/>
                  </a:lnTo>
                  <a:lnTo>
                    <a:pt x="149" y="228"/>
                  </a:lnTo>
                  <a:lnTo>
                    <a:pt x="140" y="239"/>
                  </a:lnTo>
                  <a:lnTo>
                    <a:pt x="131" y="245"/>
                  </a:lnTo>
                  <a:lnTo>
                    <a:pt x="122" y="245"/>
                  </a:lnTo>
                  <a:lnTo>
                    <a:pt x="113" y="240"/>
                  </a:lnTo>
                  <a:lnTo>
                    <a:pt x="104" y="234"/>
                  </a:lnTo>
                  <a:lnTo>
                    <a:pt x="95" y="226"/>
                  </a:lnTo>
                  <a:lnTo>
                    <a:pt x="88" y="217"/>
                  </a:lnTo>
                  <a:lnTo>
                    <a:pt x="84" y="207"/>
                  </a:lnTo>
                  <a:lnTo>
                    <a:pt x="84" y="194"/>
                  </a:lnTo>
                  <a:lnTo>
                    <a:pt x="88" y="180"/>
                  </a:lnTo>
                  <a:lnTo>
                    <a:pt x="97" y="164"/>
                  </a:lnTo>
                  <a:lnTo>
                    <a:pt x="98" y="162"/>
                  </a:lnTo>
                  <a:lnTo>
                    <a:pt x="101" y="159"/>
                  </a:lnTo>
                  <a:lnTo>
                    <a:pt x="102" y="158"/>
                  </a:lnTo>
                  <a:lnTo>
                    <a:pt x="104" y="156"/>
                  </a:lnTo>
                  <a:lnTo>
                    <a:pt x="115" y="139"/>
                  </a:lnTo>
                  <a:lnTo>
                    <a:pt x="123" y="120"/>
                  </a:lnTo>
                  <a:lnTo>
                    <a:pt x="126" y="103"/>
                  </a:lnTo>
                  <a:lnTo>
                    <a:pt x="123" y="86"/>
                  </a:lnTo>
                  <a:lnTo>
                    <a:pt x="114" y="69"/>
                  </a:lnTo>
                  <a:lnTo>
                    <a:pt x="98" y="56"/>
                  </a:lnTo>
                  <a:lnTo>
                    <a:pt x="75" y="42"/>
                  </a:lnTo>
                  <a:lnTo>
                    <a:pt x="44" y="30"/>
                  </a:lnTo>
                  <a:lnTo>
                    <a:pt x="43" y="29"/>
                  </a:lnTo>
                  <a:lnTo>
                    <a:pt x="41" y="29"/>
                  </a:lnTo>
                  <a:lnTo>
                    <a:pt x="39" y="29"/>
                  </a:lnTo>
                  <a:lnTo>
                    <a:pt x="38" y="28"/>
                  </a:lnTo>
                  <a:lnTo>
                    <a:pt x="34" y="27"/>
                  </a:lnTo>
                  <a:lnTo>
                    <a:pt x="25" y="23"/>
                  </a:lnTo>
                  <a:lnTo>
                    <a:pt x="16" y="20"/>
                  </a:lnTo>
                  <a:lnTo>
                    <a:pt x="6" y="15"/>
                  </a:lnTo>
                  <a:lnTo>
                    <a:pt x="1" y="11"/>
                  </a:lnTo>
                  <a:lnTo>
                    <a:pt x="0" y="6"/>
                  </a:lnTo>
                  <a:lnTo>
                    <a:pt x="6" y="3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A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3" name="Freeform 50"/>
            <p:cNvSpPr/>
            <p:nvPr/>
          </p:nvSpPr>
          <p:spPr bwMode="auto">
            <a:xfrm>
              <a:off x="1736" y="1837"/>
              <a:ext cx="79" cy="120"/>
            </a:xfrm>
            <a:custGeom>
              <a:avLst/>
              <a:gdLst>
                <a:gd name="T0" fmla="*/ 1 w 157"/>
                <a:gd name="T1" fmla="*/ 0 h 238"/>
                <a:gd name="T2" fmla="*/ 1 w 157"/>
                <a:gd name="T3" fmla="*/ 1 h 238"/>
                <a:gd name="T4" fmla="*/ 1 w 157"/>
                <a:gd name="T5" fmla="*/ 1 h 238"/>
                <a:gd name="T6" fmla="*/ 1 w 157"/>
                <a:gd name="T7" fmla="*/ 1 h 238"/>
                <a:gd name="T8" fmla="*/ 1 w 157"/>
                <a:gd name="T9" fmla="*/ 1 h 238"/>
                <a:gd name="T10" fmla="*/ 1 w 157"/>
                <a:gd name="T11" fmla="*/ 1 h 238"/>
                <a:gd name="T12" fmla="*/ 1 w 157"/>
                <a:gd name="T13" fmla="*/ 1 h 238"/>
                <a:gd name="T14" fmla="*/ 1 w 157"/>
                <a:gd name="T15" fmla="*/ 1 h 238"/>
                <a:gd name="T16" fmla="*/ 1 w 157"/>
                <a:gd name="T17" fmla="*/ 1 h 238"/>
                <a:gd name="T18" fmla="*/ 1 w 157"/>
                <a:gd name="T19" fmla="*/ 1 h 238"/>
                <a:gd name="T20" fmla="*/ 1 w 157"/>
                <a:gd name="T21" fmla="*/ 1 h 238"/>
                <a:gd name="T22" fmla="*/ 1 w 157"/>
                <a:gd name="T23" fmla="*/ 1 h 238"/>
                <a:gd name="T24" fmla="*/ 1 w 157"/>
                <a:gd name="T25" fmla="*/ 1 h 238"/>
                <a:gd name="T26" fmla="*/ 1 w 157"/>
                <a:gd name="T27" fmla="*/ 1 h 238"/>
                <a:gd name="T28" fmla="*/ 1 w 157"/>
                <a:gd name="T29" fmla="*/ 1 h 238"/>
                <a:gd name="T30" fmla="*/ 1 w 157"/>
                <a:gd name="T31" fmla="*/ 1 h 238"/>
                <a:gd name="T32" fmla="*/ 1 w 157"/>
                <a:gd name="T33" fmla="*/ 1 h 238"/>
                <a:gd name="T34" fmla="*/ 1 w 157"/>
                <a:gd name="T35" fmla="*/ 1 h 238"/>
                <a:gd name="T36" fmla="*/ 1 w 157"/>
                <a:gd name="T37" fmla="*/ 1 h 238"/>
                <a:gd name="T38" fmla="*/ 1 w 157"/>
                <a:gd name="T39" fmla="*/ 1 h 238"/>
                <a:gd name="T40" fmla="*/ 1 w 157"/>
                <a:gd name="T41" fmla="*/ 1 h 238"/>
                <a:gd name="T42" fmla="*/ 1 w 157"/>
                <a:gd name="T43" fmla="*/ 1 h 238"/>
                <a:gd name="T44" fmla="*/ 1 w 157"/>
                <a:gd name="T45" fmla="*/ 1 h 238"/>
                <a:gd name="T46" fmla="*/ 1 w 157"/>
                <a:gd name="T47" fmla="*/ 1 h 238"/>
                <a:gd name="T48" fmla="*/ 1 w 157"/>
                <a:gd name="T49" fmla="*/ 1 h 238"/>
                <a:gd name="T50" fmla="*/ 1 w 157"/>
                <a:gd name="T51" fmla="*/ 1 h 238"/>
                <a:gd name="T52" fmla="*/ 1 w 157"/>
                <a:gd name="T53" fmla="*/ 1 h 238"/>
                <a:gd name="T54" fmla="*/ 1 w 157"/>
                <a:gd name="T55" fmla="*/ 1 h 238"/>
                <a:gd name="T56" fmla="*/ 1 w 157"/>
                <a:gd name="T57" fmla="*/ 1 h 238"/>
                <a:gd name="T58" fmla="*/ 1 w 157"/>
                <a:gd name="T59" fmla="*/ 1 h 238"/>
                <a:gd name="T60" fmla="*/ 1 w 157"/>
                <a:gd name="T61" fmla="*/ 1 h 238"/>
                <a:gd name="T62" fmla="*/ 1 w 157"/>
                <a:gd name="T63" fmla="*/ 1 h 238"/>
                <a:gd name="T64" fmla="*/ 1 w 157"/>
                <a:gd name="T65" fmla="*/ 1 h 238"/>
                <a:gd name="T66" fmla="*/ 1 w 157"/>
                <a:gd name="T67" fmla="*/ 1 h 238"/>
                <a:gd name="T68" fmla="*/ 1 w 157"/>
                <a:gd name="T69" fmla="*/ 1 h 238"/>
                <a:gd name="T70" fmla="*/ 1 w 157"/>
                <a:gd name="T71" fmla="*/ 1 h 238"/>
                <a:gd name="T72" fmla="*/ 1 w 157"/>
                <a:gd name="T73" fmla="*/ 1 h 238"/>
                <a:gd name="T74" fmla="*/ 1 w 157"/>
                <a:gd name="T75" fmla="*/ 1 h 238"/>
                <a:gd name="T76" fmla="*/ 1 w 157"/>
                <a:gd name="T77" fmla="*/ 1 h 238"/>
                <a:gd name="T78" fmla="*/ 1 w 157"/>
                <a:gd name="T79" fmla="*/ 1 h 238"/>
                <a:gd name="T80" fmla="*/ 1 w 157"/>
                <a:gd name="T81" fmla="*/ 1 h 238"/>
                <a:gd name="T82" fmla="*/ 1 w 157"/>
                <a:gd name="T83" fmla="*/ 1 h 238"/>
                <a:gd name="T84" fmla="*/ 1 w 157"/>
                <a:gd name="T85" fmla="*/ 1 h 238"/>
                <a:gd name="T86" fmla="*/ 1 w 157"/>
                <a:gd name="T87" fmla="*/ 1 h 238"/>
                <a:gd name="T88" fmla="*/ 1 w 157"/>
                <a:gd name="T89" fmla="*/ 1 h 238"/>
                <a:gd name="T90" fmla="*/ 1 w 157"/>
                <a:gd name="T91" fmla="*/ 1 h 238"/>
                <a:gd name="T92" fmla="*/ 0 w 157"/>
                <a:gd name="T93" fmla="*/ 1 h 238"/>
                <a:gd name="T94" fmla="*/ 1 w 157"/>
                <a:gd name="T95" fmla="*/ 1 h 238"/>
                <a:gd name="T96" fmla="*/ 1 w 157"/>
                <a:gd name="T97" fmla="*/ 0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7"/>
                <a:gd name="T148" fmla="*/ 0 h 238"/>
                <a:gd name="T149" fmla="*/ 157 w 157"/>
                <a:gd name="T150" fmla="*/ 238 h 2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7" h="238">
                  <a:moveTo>
                    <a:pt x="19" y="0"/>
                  </a:moveTo>
                  <a:lnTo>
                    <a:pt x="50" y="1"/>
                  </a:lnTo>
                  <a:lnTo>
                    <a:pt x="78" y="9"/>
                  </a:lnTo>
                  <a:lnTo>
                    <a:pt x="102" y="23"/>
                  </a:lnTo>
                  <a:lnTo>
                    <a:pt x="123" y="43"/>
                  </a:lnTo>
                  <a:lnTo>
                    <a:pt x="140" y="69"/>
                  </a:lnTo>
                  <a:lnTo>
                    <a:pt x="152" y="99"/>
                  </a:lnTo>
                  <a:lnTo>
                    <a:pt x="157" y="134"/>
                  </a:lnTo>
                  <a:lnTo>
                    <a:pt x="157" y="172"/>
                  </a:lnTo>
                  <a:lnTo>
                    <a:pt x="155" y="176"/>
                  </a:lnTo>
                  <a:lnTo>
                    <a:pt x="153" y="184"/>
                  </a:lnTo>
                  <a:lnTo>
                    <a:pt x="148" y="195"/>
                  </a:lnTo>
                  <a:lnTo>
                    <a:pt x="141" y="209"/>
                  </a:lnTo>
                  <a:lnTo>
                    <a:pt x="135" y="222"/>
                  </a:lnTo>
                  <a:lnTo>
                    <a:pt x="127" y="232"/>
                  </a:lnTo>
                  <a:lnTo>
                    <a:pt x="118" y="238"/>
                  </a:lnTo>
                  <a:lnTo>
                    <a:pt x="110" y="238"/>
                  </a:lnTo>
                  <a:lnTo>
                    <a:pt x="101" y="233"/>
                  </a:lnTo>
                  <a:lnTo>
                    <a:pt x="93" y="227"/>
                  </a:lnTo>
                  <a:lnTo>
                    <a:pt x="85" y="220"/>
                  </a:lnTo>
                  <a:lnTo>
                    <a:pt x="80" y="210"/>
                  </a:lnTo>
                  <a:lnTo>
                    <a:pt x="78" y="201"/>
                  </a:lnTo>
                  <a:lnTo>
                    <a:pt x="78" y="189"/>
                  </a:lnTo>
                  <a:lnTo>
                    <a:pt x="83" y="175"/>
                  </a:lnTo>
                  <a:lnTo>
                    <a:pt x="92" y="160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4"/>
                  </a:lnTo>
                  <a:lnTo>
                    <a:pt x="97" y="152"/>
                  </a:lnTo>
                  <a:lnTo>
                    <a:pt x="108" y="134"/>
                  </a:lnTo>
                  <a:lnTo>
                    <a:pt x="114" y="117"/>
                  </a:lnTo>
                  <a:lnTo>
                    <a:pt x="115" y="100"/>
                  </a:lnTo>
                  <a:lnTo>
                    <a:pt x="113" y="83"/>
                  </a:lnTo>
                  <a:lnTo>
                    <a:pt x="105" y="66"/>
                  </a:lnTo>
                  <a:lnTo>
                    <a:pt x="91" y="53"/>
                  </a:lnTo>
                  <a:lnTo>
                    <a:pt x="70" y="39"/>
                  </a:lnTo>
                  <a:lnTo>
                    <a:pt x="43" y="28"/>
                  </a:lnTo>
                  <a:lnTo>
                    <a:pt x="41" y="27"/>
                  </a:lnTo>
                  <a:lnTo>
                    <a:pt x="40" y="27"/>
                  </a:lnTo>
                  <a:lnTo>
                    <a:pt x="38" y="27"/>
                  </a:lnTo>
                  <a:lnTo>
                    <a:pt x="36" y="26"/>
                  </a:lnTo>
                  <a:lnTo>
                    <a:pt x="32" y="25"/>
                  </a:lnTo>
                  <a:lnTo>
                    <a:pt x="26" y="23"/>
                  </a:lnTo>
                  <a:lnTo>
                    <a:pt x="15" y="19"/>
                  </a:lnTo>
                  <a:lnTo>
                    <a:pt x="8" y="15"/>
                  </a:lnTo>
                  <a:lnTo>
                    <a:pt x="1" y="10"/>
                  </a:lnTo>
                  <a:lnTo>
                    <a:pt x="0" y="7"/>
                  </a:lnTo>
                  <a:lnTo>
                    <a:pt x="5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9B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4" name="Freeform 51"/>
            <p:cNvSpPr/>
            <p:nvPr/>
          </p:nvSpPr>
          <p:spPr bwMode="auto">
            <a:xfrm>
              <a:off x="1743" y="1839"/>
              <a:ext cx="70" cy="115"/>
            </a:xfrm>
            <a:custGeom>
              <a:avLst/>
              <a:gdLst>
                <a:gd name="T0" fmla="*/ 1 w 140"/>
                <a:gd name="T1" fmla="*/ 1 h 230"/>
                <a:gd name="T2" fmla="*/ 1 w 140"/>
                <a:gd name="T3" fmla="*/ 1 h 230"/>
                <a:gd name="T4" fmla="*/ 1 w 140"/>
                <a:gd name="T5" fmla="*/ 1 h 230"/>
                <a:gd name="T6" fmla="*/ 1 w 140"/>
                <a:gd name="T7" fmla="*/ 1 h 230"/>
                <a:gd name="T8" fmla="*/ 1 w 140"/>
                <a:gd name="T9" fmla="*/ 1 h 230"/>
                <a:gd name="T10" fmla="*/ 1 w 140"/>
                <a:gd name="T11" fmla="*/ 1 h 230"/>
                <a:gd name="T12" fmla="*/ 0 w 140"/>
                <a:gd name="T13" fmla="*/ 1 h 230"/>
                <a:gd name="T14" fmla="*/ 1 w 140"/>
                <a:gd name="T15" fmla="*/ 1 h 230"/>
                <a:gd name="T16" fmla="*/ 1 w 140"/>
                <a:gd name="T17" fmla="*/ 0 h 230"/>
                <a:gd name="T18" fmla="*/ 1 w 140"/>
                <a:gd name="T19" fmla="*/ 1 h 230"/>
                <a:gd name="T20" fmla="*/ 1 w 140"/>
                <a:gd name="T21" fmla="*/ 1 h 230"/>
                <a:gd name="T22" fmla="*/ 1 w 140"/>
                <a:gd name="T23" fmla="*/ 1 h 230"/>
                <a:gd name="T24" fmla="*/ 1 w 140"/>
                <a:gd name="T25" fmla="*/ 1 h 230"/>
                <a:gd name="T26" fmla="*/ 1 w 140"/>
                <a:gd name="T27" fmla="*/ 1 h 230"/>
                <a:gd name="T28" fmla="*/ 1 w 140"/>
                <a:gd name="T29" fmla="*/ 1 h 230"/>
                <a:gd name="T30" fmla="*/ 1 w 140"/>
                <a:gd name="T31" fmla="*/ 1 h 230"/>
                <a:gd name="T32" fmla="*/ 1 w 140"/>
                <a:gd name="T33" fmla="*/ 1 h 230"/>
                <a:gd name="T34" fmla="*/ 1 w 140"/>
                <a:gd name="T35" fmla="*/ 1 h 230"/>
                <a:gd name="T36" fmla="*/ 1 w 140"/>
                <a:gd name="T37" fmla="*/ 1 h 230"/>
                <a:gd name="T38" fmla="*/ 1 w 140"/>
                <a:gd name="T39" fmla="*/ 1 h 230"/>
                <a:gd name="T40" fmla="*/ 1 w 140"/>
                <a:gd name="T41" fmla="*/ 1 h 230"/>
                <a:gd name="T42" fmla="*/ 1 w 140"/>
                <a:gd name="T43" fmla="*/ 1 h 230"/>
                <a:gd name="T44" fmla="*/ 1 w 140"/>
                <a:gd name="T45" fmla="*/ 1 h 230"/>
                <a:gd name="T46" fmla="*/ 1 w 140"/>
                <a:gd name="T47" fmla="*/ 1 h 230"/>
                <a:gd name="T48" fmla="*/ 1 w 140"/>
                <a:gd name="T49" fmla="*/ 1 h 230"/>
                <a:gd name="T50" fmla="*/ 1 w 140"/>
                <a:gd name="T51" fmla="*/ 1 h 230"/>
                <a:gd name="T52" fmla="*/ 1 w 140"/>
                <a:gd name="T53" fmla="*/ 1 h 230"/>
                <a:gd name="T54" fmla="*/ 1 w 140"/>
                <a:gd name="T55" fmla="*/ 1 h 230"/>
                <a:gd name="T56" fmla="*/ 1 w 140"/>
                <a:gd name="T57" fmla="*/ 1 h 230"/>
                <a:gd name="T58" fmla="*/ 1 w 140"/>
                <a:gd name="T59" fmla="*/ 1 h 230"/>
                <a:gd name="T60" fmla="*/ 1 w 140"/>
                <a:gd name="T61" fmla="*/ 1 h 230"/>
                <a:gd name="T62" fmla="*/ 1 w 140"/>
                <a:gd name="T63" fmla="*/ 1 h 230"/>
                <a:gd name="T64" fmla="*/ 1 w 140"/>
                <a:gd name="T65" fmla="*/ 1 h 230"/>
                <a:gd name="T66" fmla="*/ 1 w 140"/>
                <a:gd name="T67" fmla="*/ 1 h 230"/>
                <a:gd name="T68" fmla="*/ 1 w 140"/>
                <a:gd name="T69" fmla="*/ 1 h 230"/>
                <a:gd name="T70" fmla="*/ 1 w 140"/>
                <a:gd name="T71" fmla="*/ 1 h 230"/>
                <a:gd name="T72" fmla="*/ 1 w 140"/>
                <a:gd name="T73" fmla="*/ 1 h 230"/>
                <a:gd name="T74" fmla="*/ 1 w 140"/>
                <a:gd name="T75" fmla="*/ 1 h 230"/>
                <a:gd name="T76" fmla="*/ 1 w 140"/>
                <a:gd name="T77" fmla="*/ 1 h 230"/>
                <a:gd name="T78" fmla="*/ 1 w 140"/>
                <a:gd name="T79" fmla="*/ 1 h 230"/>
                <a:gd name="T80" fmla="*/ 1 w 140"/>
                <a:gd name="T81" fmla="*/ 1 h 2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0"/>
                <a:gd name="T124" fmla="*/ 0 h 230"/>
                <a:gd name="T125" fmla="*/ 140 w 140"/>
                <a:gd name="T126" fmla="*/ 230 h 2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0" h="230">
                  <a:moveTo>
                    <a:pt x="35" y="24"/>
                  </a:moveTo>
                  <a:lnTo>
                    <a:pt x="32" y="23"/>
                  </a:lnTo>
                  <a:lnTo>
                    <a:pt x="26" y="21"/>
                  </a:lnTo>
                  <a:lnTo>
                    <a:pt x="17" y="17"/>
                  </a:lnTo>
                  <a:lnTo>
                    <a:pt x="8" y="14"/>
                  </a:lnTo>
                  <a:lnTo>
                    <a:pt x="1" y="9"/>
                  </a:lnTo>
                  <a:lnTo>
                    <a:pt x="0" y="6"/>
                  </a:lnTo>
                  <a:lnTo>
                    <a:pt x="4" y="2"/>
                  </a:lnTo>
                  <a:lnTo>
                    <a:pt x="17" y="0"/>
                  </a:lnTo>
                  <a:lnTo>
                    <a:pt x="44" y="1"/>
                  </a:lnTo>
                  <a:lnTo>
                    <a:pt x="69" y="8"/>
                  </a:lnTo>
                  <a:lnTo>
                    <a:pt x="91" y="23"/>
                  </a:lnTo>
                  <a:lnTo>
                    <a:pt x="110" y="43"/>
                  </a:lnTo>
                  <a:lnTo>
                    <a:pt x="124" y="67"/>
                  </a:lnTo>
                  <a:lnTo>
                    <a:pt x="135" y="97"/>
                  </a:lnTo>
                  <a:lnTo>
                    <a:pt x="140" y="130"/>
                  </a:lnTo>
                  <a:lnTo>
                    <a:pt x="140" y="168"/>
                  </a:lnTo>
                  <a:lnTo>
                    <a:pt x="139" y="172"/>
                  </a:lnTo>
                  <a:lnTo>
                    <a:pt x="136" y="180"/>
                  </a:lnTo>
                  <a:lnTo>
                    <a:pt x="132" y="190"/>
                  </a:lnTo>
                  <a:lnTo>
                    <a:pt x="127" y="203"/>
                  </a:lnTo>
                  <a:lnTo>
                    <a:pt x="120" y="215"/>
                  </a:lnTo>
                  <a:lnTo>
                    <a:pt x="114" y="225"/>
                  </a:lnTo>
                  <a:lnTo>
                    <a:pt x="106" y="230"/>
                  </a:lnTo>
                  <a:lnTo>
                    <a:pt x="98" y="230"/>
                  </a:lnTo>
                  <a:lnTo>
                    <a:pt x="91" y="226"/>
                  </a:lnTo>
                  <a:lnTo>
                    <a:pt x="83" y="220"/>
                  </a:lnTo>
                  <a:lnTo>
                    <a:pt x="76" y="213"/>
                  </a:lnTo>
                  <a:lnTo>
                    <a:pt x="72" y="205"/>
                  </a:lnTo>
                  <a:lnTo>
                    <a:pt x="70" y="195"/>
                  </a:lnTo>
                  <a:lnTo>
                    <a:pt x="71" y="183"/>
                  </a:lnTo>
                  <a:lnTo>
                    <a:pt x="76" y="169"/>
                  </a:lnTo>
                  <a:lnTo>
                    <a:pt x="85" y="154"/>
                  </a:lnTo>
                  <a:lnTo>
                    <a:pt x="96" y="137"/>
                  </a:lnTo>
                  <a:lnTo>
                    <a:pt x="104" y="119"/>
                  </a:lnTo>
                  <a:lnTo>
                    <a:pt x="106" y="99"/>
                  </a:lnTo>
                  <a:lnTo>
                    <a:pt x="105" y="81"/>
                  </a:lnTo>
                  <a:lnTo>
                    <a:pt x="97" y="63"/>
                  </a:lnTo>
                  <a:lnTo>
                    <a:pt x="83" y="48"/>
                  </a:lnTo>
                  <a:lnTo>
                    <a:pt x="63" y="35"/>
                  </a:lnTo>
                  <a:lnTo>
                    <a:pt x="35" y="24"/>
                  </a:lnTo>
                  <a:close/>
                </a:path>
              </a:pathLst>
            </a:custGeom>
            <a:solidFill>
              <a:srgbClr val="898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5" name="Freeform 52"/>
            <p:cNvSpPr/>
            <p:nvPr/>
          </p:nvSpPr>
          <p:spPr bwMode="auto">
            <a:xfrm>
              <a:off x="988" y="2306"/>
              <a:ext cx="83" cy="97"/>
            </a:xfrm>
            <a:custGeom>
              <a:avLst/>
              <a:gdLst>
                <a:gd name="T0" fmla="*/ 1 w 165"/>
                <a:gd name="T1" fmla="*/ 0 h 194"/>
                <a:gd name="T2" fmla="*/ 1 w 165"/>
                <a:gd name="T3" fmla="*/ 1 h 194"/>
                <a:gd name="T4" fmla="*/ 1 w 165"/>
                <a:gd name="T5" fmla="*/ 1 h 194"/>
                <a:gd name="T6" fmla="*/ 1 w 165"/>
                <a:gd name="T7" fmla="*/ 1 h 194"/>
                <a:gd name="T8" fmla="*/ 1 w 165"/>
                <a:gd name="T9" fmla="*/ 1 h 194"/>
                <a:gd name="T10" fmla="*/ 1 w 165"/>
                <a:gd name="T11" fmla="*/ 1 h 194"/>
                <a:gd name="T12" fmla="*/ 1 w 165"/>
                <a:gd name="T13" fmla="*/ 1 h 194"/>
                <a:gd name="T14" fmla="*/ 1 w 165"/>
                <a:gd name="T15" fmla="*/ 1 h 194"/>
                <a:gd name="T16" fmla="*/ 0 w 165"/>
                <a:gd name="T17" fmla="*/ 1 h 194"/>
                <a:gd name="T18" fmla="*/ 1 w 165"/>
                <a:gd name="T19" fmla="*/ 1 h 194"/>
                <a:gd name="T20" fmla="*/ 1 w 165"/>
                <a:gd name="T21" fmla="*/ 1 h 194"/>
                <a:gd name="T22" fmla="*/ 1 w 165"/>
                <a:gd name="T23" fmla="*/ 1 h 194"/>
                <a:gd name="T24" fmla="*/ 1 w 165"/>
                <a:gd name="T25" fmla="*/ 1 h 194"/>
                <a:gd name="T26" fmla="*/ 1 w 165"/>
                <a:gd name="T27" fmla="*/ 1 h 194"/>
                <a:gd name="T28" fmla="*/ 1 w 165"/>
                <a:gd name="T29" fmla="*/ 1 h 194"/>
                <a:gd name="T30" fmla="*/ 1 w 165"/>
                <a:gd name="T31" fmla="*/ 1 h 194"/>
                <a:gd name="T32" fmla="*/ 1 w 165"/>
                <a:gd name="T33" fmla="*/ 1 h 194"/>
                <a:gd name="T34" fmla="*/ 1 w 165"/>
                <a:gd name="T35" fmla="*/ 1 h 194"/>
                <a:gd name="T36" fmla="*/ 1 w 165"/>
                <a:gd name="T37" fmla="*/ 0 h 1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5"/>
                <a:gd name="T58" fmla="*/ 0 h 194"/>
                <a:gd name="T59" fmla="*/ 165 w 165"/>
                <a:gd name="T60" fmla="*/ 194 h 19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5" h="194">
                  <a:moveTo>
                    <a:pt x="113" y="0"/>
                  </a:moveTo>
                  <a:lnTo>
                    <a:pt x="113" y="4"/>
                  </a:lnTo>
                  <a:lnTo>
                    <a:pt x="114" y="13"/>
                  </a:lnTo>
                  <a:lnTo>
                    <a:pt x="113" y="27"/>
                  </a:lnTo>
                  <a:lnTo>
                    <a:pt x="106" y="44"/>
                  </a:lnTo>
                  <a:lnTo>
                    <a:pt x="95" y="62"/>
                  </a:lnTo>
                  <a:lnTo>
                    <a:pt x="74" y="81"/>
                  </a:lnTo>
                  <a:lnTo>
                    <a:pt x="43" y="98"/>
                  </a:lnTo>
                  <a:lnTo>
                    <a:pt x="0" y="112"/>
                  </a:lnTo>
                  <a:lnTo>
                    <a:pt x="70" y="194"/>
                  </a:lnTo>
                  <a:lnTo>
                    <a:pt x="75" y="193"/>
                  </a:lnTo>
                  <a:lnTo>
                    <a:pt x="89" y="188"/>
                  </a:lnTo>
                  <a:lnTo>
                    <a:pt x="108" y="179"/>
                  </a:lnTo>
                  <a:lnTo>
                    <a:pt x="128" y="164"/>
                  </a:lnTo>
                  <a:lnTo>
                    <a:pt x="146" y="143"/>
                  </a:lnTo>
                  <a:lnTo>
                    <a:pt x="161" y="113"/>
                  </a:lnTo>
                  <a:lnTo>
                    <a:pt x="165" y="76"/>
                  </a:lnTo>
                  <a:lnTo>
                    <a:pt x="158" y="28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6" name="Freeform 53"/>
            <p:cNvSpPr/>
            <p:nvPr/>
          </p:nvSpPr>
          <p:spPr bwMode="auto">
            <a:xfrm>
              <a:off x="1388" y="2406"/>
              <a:ext cx="86" cy="106"/>
            </a:xfrm>
            <a:custGeom>
              <a:avLst/>
              <a:gdLst>
                <a:gd name="T0" fmla="*/ 0 w 173"/>
                <a:gd name="T1" fmla="*/ 0 h 210"/>
                <a:gd name="T2" fmla="*/ 0 w 173"/>
                <a:gd name="T3" fmla="*/ 1 h 210"/>
                <a:gd name="T4" fmla="*/ 0 w 173"/>
                <a:gd name="T5" fmla="*/ 1 h 210"/>
                <a:gd name="T6" fmla="*/ 0 w 173"/>
                <a:gd name="T7" fmla="*/ 1 h 210"/>
                <a:gd name="T8" fmla="*/ 0 w 173"/>
                <a:gd name="T9" fmla="*/ 1 h 210"/>
                <a:gd name="T10" fmla="*/ 0 w 173"/>
                <a:gd name="T11" fmla="*/ 1 h 210"/>
                <a:gd name="T12" fmla="*/ 0 w 173"/>
                <a:gd name="T13" fmla="*/ 1 h 210"/>
                <a:gd name="T14" fmla="*/ 0 w 173"/>
                <a:gd name="T15" fmla="*/ 1 h 210"/>
                <a:gd name="T16" fmla="*/ 0 w 173"/>
                <a:gd name="T17" fmla="*/ 1 h 210"/>
                <a:gd name="T18" fmla="*/ 0 w 173"/>
                <a:gd name="T19" fmla="*/ 1 h 210"/>
                <a:gd name="T20" fmla="*/ 0 w 173"/>
                <a:gd name="T21" fmla="*/ 1 h 210"/>
                <a:gd name="T22" fmla="*/ 0 w 173"/>
                <a:gd name="T23" fmla="*/ 1 h 210"/>
                <a:gd name="T24" fmla="*/ 0 w 173"/>
                <a:gd name="T25" fmla="*/ 1 h 210"/>
                <a:gd name="T26" fmla="*/ 0 w 173"/>
                <a:gd name="T27" fmla="*/ 1 h 210"/>
                <a:gd name="T28" fmla="*/ 0 w 173"/>
                <a:gd name="T29" fmla="*/ 1 h 210"/>
                <a:gd name="T30" fmla="*/ 0 w 173"/>
                <a:gd name="T31" fmla="*/ 1 h 210"/>
                <a:gd name="T32" fmla="*/ 0 w 173"/>
                <a:gd name="T33" fmla="*/ 1 h 210"/>
                <a:gd name="T34" fmla="*/ 0 w 173"/>
                <a:gd name="T35" fmla="*/ 1 h 210"/>
                <a:gd name="T36" fmla="*/ 0 w 173"/>
                <a:gd name="T37" fmla="*/ 0 h 2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3"/>
                <a:gd name="T58" fmla="*/ 0 h 210"/>
                <a:gd name="T59" fmla="*/ 173 w 173"/>
                <a:gd name="T60" fmla="*/ 210 h 21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3" h="210">
                  <a:moveTo>
                    <a:pt x="112" y="0"/>
                  </a:moveTo>
                  <a:lnTo>
                    <a:pt x="112" y="5"/>
                  </a:lnTo>
                  <a:lnTo>
                    <a:pt x="111" y="20"/>
                  </a:lnTo>
                  <a:lnTo>
                    <a:pt x="108" y="43"/>
                  </a:lnTo>
                  <a:lnTo>
                    <a:pt x="100" y="69"/>
                  </a:lnTo>
                  <a:lnTo>
                    <a:pt x="87" y="95"/>
                  </a:lnTo>
                  <a:lnTo>
                    <a:pt x="68" y="121"/>
                  </a:lnTo>
                  <a:lnTo>
                    <a:pt x="39" y="139"/>
                  </a:lnTo>
                  <a:lnTo>
                    <a:pt x="0" y="151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64" y="202"/>
                  </a:lnTo>
                  <a:lnTo>
                    <a:pt x="83" y="191"/>
                  </a:lnTo>
                  <a:lnTo>
                    <a:pt x="106" y="175"/>
                  </a:lnTo>
                  <a:lnTo>
                    <a:pt x="129" y="154"/>
                  </a:lnTo>
                  <a:lnTo>
                    <a:pt x="150" y="128"/>
                  </a:lnTo>
                  <a:lnTo>
                    <a:pt x="165" y="95"/>
                  </a:lnTo>
                  <a:lnTo>
                    <a:pt x="173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7" name="Freeform 54"/>
            <p:cNvSpPr/>
            <p:nvPr/>
          </p:nvSpPr>
          <p:spPr bwMode="auto">
            <a:xfrm>
              <a:off x="1506" y="2110"/>
              <a:ext cx="267" cy="338"/>
            </a:xfrm>
            <a:custGeom>
              <a:avLst/>
              <a:gdLst>
                <a:gd name="T0" fmla="*/ 0 w 536"/>
                <a:gd name="T1" fmla="*/ 0 h 677"/>
                <a:gd name="T2" fmla="*/ 0 w 536"/>
                <a:gd name="T3" fmla="*/ 0 h 677"/>
                <a:gd name="T4" fmla="*/ 0 w 536"/>
                <a:gd name="T5" fmla="*/ 0 h 677"/>
                <a:gd name="T6" fmla="*/ 0 w 536"/>
                <a:gd name="T7" fmla="*/ 0 h 677"/>
                <a:gd name="T8" fmla="*/ 0 w 536"/>
                <a:gd name="T9" fmla="*/ 0 h 677"/>
                <a:gd name="T10" fmla="*/ 0 w 536"/>
                <a:gd name="T11" fmla="*/ 0 h 677"/>
                <a:gd name="T12" fmla="*/ 0 w 536"/>
                <a:gd name="T13" fmla="*/ 0 h 677"/>
                <a:gd name="T14" fmla="*/ 0 w 536"/>
                <a:gd name="T15" fmla="*/ 0 h 677"/>
                <a:gd name="T16" fmla="*/ 0 w 536"/>
                <a:gd name="T17" fmla="*/ 0 h 677"/>
                <a:gd name="T18" fmla="*/ 0 w 536"/>
                <a:gd name="T19" fmla="*/ 0 h 677"/>
                <a:gd name="T20" fmla="*/ 0 w 536"/>
                <a:gd name="T21" fmla="*/ 0 h 677"/>
                <a:gd name="T22" fmla="*/ 0 w 536"/>
                <a:gd name="T23" fmla="*/ 0 h 677"/>
                <a:gd name="T24" fmla="*/ 0 w 536"/>
                <a:gd name="T25" fmla="*/ 0 h 677"/>
                <a:gd name="T26" fmla="*/ 0 w 536"/>
                <a:gd name="T27" fmla="*/ 0 h 677"/>
                <a:gd name="T28" fmla="*/ 0 w 536"/>
                <a:gd name="T29" fmla="*/ 0 h 677"/>
                <a:gd name="T30" fmla="*/ 0 w 536"/>
                <a:gd name="T31" fmla="*/ 0 h 677"/>
                <a:gd name="T32" fmla="*/ 0 w 536"/>
                <a:gd name="T33" fmla="*/ 0 h 677"/>
                <a:gd name="T34" fmla="*/ 0 w 536"/>
                <a:gd name="T35" fmla="*/ 0 h 677"/>
                <a:gd name="T36" fmla="*/ 0 w 536"/>
                <a:gd name="T37" fmla="*/ 0 h 677"/>
                <a:gd name="T38" fmla="*/ 0 w 536"/>
                <a:gd name="T39" fmla="*/ 0 h 677"/>
                <a:gd name="T40" fmla="*/ 0 w 536"/>
                <a:gd name="T41" fmla="*/ 0 h 677"/>
                <a:gd name="T42" fmla="*/ 0 w 536"/>
                <a:gd name="T43" fmla="*/ 0 h 677"/>
                <a:gd name="T44" fmla="*/ 0 w 536"/>
                <a:gd name="T45" fmla="*/ 0 h 677"/>
                <a:gd name="T46" fmla="*/ 0 w 536"/>
                <a:gd name="T47" fmla="*/ 0 h 677"/>
                <a:gd name="T48" fmla="*/ 0 w 536"/>
                <a:gd name="T49" fmla="*/ 0 h 677"/>
                <a:gd name="T50" fmla="*/ 0 w 536"/>
                <a:gd name="T51" fmla="*/ 0 h 677"/>
                <a:gd name="T52" fmla="*/ 0 w 536"/>
                <a:gd name="T53" fmla="*/ 0 h 677"/>
                <a:gd name="T54" fmla="*/ 0 w 536"/>
                <a:gd name="T55" fmla="*/ 0 h 677"/>
                <a:gd name="T56" fmla="*/ 0 w 536"/>
                <a:gd name="T57" fmla="*/ 0 h 677"/>
                <a:gd name="T58" fmla="*/ 0 w 536"/>
                <a:gd name="T59" fmla="*/ 0 h 677"/>
                <a:gd name="T60" fmla="*/ 0 w 536"/>
                <a:gd name="T61" fmla="*/ 0 h 677"/>
                <a:gd name="T62" fmla="*/ 0 w 536"/>
                <a:gd name="T63" fmla="*/ 0 h 677"/>
                <a:gd name="T64" fmla="*/ 0 w 536"/>
                <a:gd name="T65" fmla="*/ 0 h 677"/>
                <a:gd name="T66" fmla="*/ 0 w 536"/>
                <a:gd name="T67" fmla="*/ 0 h 677"/>
                <a:gd name="T68" fmla="*/ 0 w 536"/>
                <a:gd name="T69" fmla="*/ 0 h 677"/>
                <a:gd name="T70" fmla="*/ 0 w 536"/>
                <a:gd name="T71" fmla="*/ 0 h 677"/>
                <a:gd name="T72" fmla="*/ 0 w 536"/>
                <a:gd name="T73" fmla="*/ 0 h 677"/>
                <a:gd name="T74" fmla="*/ 0 w 536"/>
                <a:gd name="T75" fmla="*/ 0 h 677"/>
                <a:gd name="T76" fmla="*/ 0 w 536"/>
                <a:gd name="T77" fmla="*/ 0 h 677"/>
                <a:gd name="T78" fmla="*/ 0 w 536"/>
                <a:gd name="T79" fmla="*/ 0 h 677"/>
                <a:gd name="T80" fmla="*/ 0 w 536"/>
                <a:gd name="T81" fmla="*/ 0 h 677"/>
                <a:gd name="T82" fmla="*/ 0 w 536"/>
                <a:gd name="T83" fmla="*/ 0 h 677"/>
                <a:gd name="T84" fmla="*/ 0 w 536"/>
                <a:gd name="T85" fmla="*/ 0 h 677"/>
                <a:gd name="T86" fmla="*/ 0 w 536"/>
                <a:gd name="T87" fmla="*/ 0 h 677"/>
                <a:gd name="T88" fmla="*/ 0 w 536"/>
                <a:gd name="T89" fmla="*/ 0 h 677"/>
                <a:gd name="T90" fmla="*/ 0 w 536"/>
                <a:gd name="T91" fmla="*/ 0 h 677"/>
                <a:gd name="T92" fmla="*/ 0 w 536"/>
                <a:gd name="T93" fmla="*/ 0 h 677"/>
                <a:gd name="T94" fmla="*/ 0 w 536"/>
                <a:gd name="T95" fmla="*/ 0 h 677"/>
                <a:gd name="T96" fmla="*/ 0 w 536"/>
                <a:gd name="T97" fmla="*/ 0 h 677"/>
                <a:gd name="T98" fmla="*/ 0 w 536"/>
                <a:gd name="T99" fmla="*/ 0 h 67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36"/>
                <a:gd name="T151" fmla="*/ 0 h 677"/>
                <a:gd name="T152" fmla="*/ 536 w 536"/>
                <a:gd name="T153" fmla="*/ 677 h 67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36" h="677">
                  <a:moveTo>
                    <a:pt x="536" y="0"/>
                  </a:moveTo>
                  <a:lnTo>
                    <a:pt x="532" y="3"/>
                  </a:lnTo>
                  <a:lnTo>
                    <a:pt x="520" y="9"/>
                  </a:lnTo>
                  <a:lnTo>
                    <a:pt x="502" y="19"/>
                  </a:lnTo>
                  <a:lnTo>
                    <a:pt x="479" y="34"/>
                  </a:lnTo>
                  <a:lnTo>
                    <a:pt x="449" y="55"/>
                  </a:lnTo>
                  <a:lnTo>
                    <a:pt x="417" y="80"/>
                  </a:lnTo>
                  <a:lnTo>
                    <a:pt x="382" y="110"/>
                  </a:lnTo>
                  <a:lnTo>
                    <a:pt x="343" y="147"/>
                  </a:lnTo>
                  <a:lnTo>
                    <a:pt x="304" y="189"/>
                  </a:lnTo>
                  <a:lnTo>
                    <a:pt x="264" y="238"/>
                  </a:lnTo>
                  <a:lnTo>
                    <a:pt x="223" y="293"/>
                  </a:lnTo>
                  <a:lnTo>
                    <a:pt x="186" y="355"/>
                  </a:lnTo>
                  <a:lnTo>
                    <a:pt x="150" y="424"/>
                  </a:lnTo>
                  <a:lnTo>
                    <a:pt x="116" y="500"/>
                  </a:lnTo>
                  <a:lnTo>
                    <a:pt x="86" y="584"/>
                  </a:lnTo>
                  <a:lnTo>
                    <a:pt x="61" y="677"/>
                  </a:lnTo>
                  <a:lnTo>
                    <a:pt x="0" y="574"/>
                  </a:lnTo>
                  <a:lnTo>
                    <a:pt x="0" y="571"/>
                  </a:lnTo>
                  <a:lnTo>
                    <a:pt x="0" y="559"/>
                  </a:lnTo>
                  <a:lnTo>
                    <a:pt x="0" y="542"/>
                  </a:lnTo>
                  <a:lnTo>
                    <a:pt x="2" y="519"/>
                  </a:lnTo>
                  <a:lnTo>
                    <a:pt x="4" y="490"/>
                  </a:lnTo>
                  <a:lnTo>
                    <a:pt x="8" y="458"/>
                  </a:lnTo>
                  <a:lnTo>
                    <a:pt x="15" y="421"/>
                  </a:lnTo>
                  <a:lnTo>
                    <a:pt x="24" y="381"/>
                  </a:lnTo>
                  <a:lnTo>
                    <a:pt x="35" y="339"/>
                  </a:lnTo>
                  <a:lnTo>
                    <a:pt x="51" y="295"/>
                  </a:lnTo>
                  <a:lnTo>
                    <a:pt x="70" y="249"/>
                  </a:lnTo>
                  <a:lnTo>
                    <a:pt x="94" y="204"/>
                  </a:lnTo>
                  <a:lnTo>
                    <a:pt x="122" y="159"/>
                  </a:lnTo>
                  <a:lnTo>
                    <a:pt x="156" y="114"/>
                  </a:lnTo>
                  <a:lnTo>
                    <a:pt x="194" y="72"/>
                  </a:lnTo>
                  <a:lnTo>
                    <a:pt x="239" y="32"/>
                  </a:lnTo>
                  <a:lnTo>
                    <a:pt x="239" y="33"/>
                  </a:lnTo>
                  <a:lnTo>
                    <a:pt x="239" y="36"/>
                  </a:lnTo>
                  <a:lnTo>
                    <a:pt x="239" y="42"/>
                  </a:lnTo>
                  <a:lnTo>
                    <a:pt x="240" y="48"/>
                  </a:lnTo>
                  <a:lnTo>
                    <a:pt x="243" y="55"/>
                  </a:lnTo>
                  <a:lnTo>
                    <a:pt x="248" y="62"/>
                  </a:lnTo>
                  <a:lnTo>
                    <a:pt x="255" y="67"/>
                  </a:lnTo>
                  <a:lnTo>
                    <a:pt x="266" y="72"/>
                  </a:lnTo>
                  <a:lnTo>
                    <a:pt x="280" y="75"/>
                  </a:lnTo>
                  <a:lnTo>
                    <a:pt x="300" y="76"/>
                  </a:lnTo>
                  <a:lnTo>
                    <a:pt x="323" y="74"/>
                  </a:lnTo>
                  <a:lnTo>
                    <a:pt x="353" y="68"/>
                  </a:lnTo>
                  <a:lnTo>
                    <a:pt x="388" y="59"/>
                  </a:lnTo>
                  <a:lnTo>
                    <a:pt x="430" y="44"/>
                  </a:lnTo>
                  <a:lnTo>
                    <a:pt x="479" y="2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8" name="Freeform 55"/>
            <p:cNvSpPr/>
            <p:nvPr/>
          </p:nvSpPr>
          <p:spPr bwMode="auto">
            <a:xfrm>
              <a:off x="1557" y="1932"/>
              <a:ext cx="36" cy="166"/>
            </a:xfrm>
            <a:custGeom>
              <a:avLst/>
              <a:gdLst>
                <a:gd name="T0" fmla="*/ 1 w 72"/>
                <a:gd name="T1" fmla="*/ 0 h 332"/>
                <a:gd name="T2" fmla="*/ 1 w 72"/>
                <a:gd name="T3" fmla="*/ 1 h 332"/>
                <a:gd name="T4" fmla="*/ 1 w 72"/>
                <a:gd name="T5" fmla="*/ 1 h 332"/>
                <a:gd name="T6" fmla="*/ 1 w 72"/>
                <a:gd name="T7" fmla="*/ 1 h 332"/>
                <a:gd name="T8" fmla="*/ 1 w 72"/>
                <a:gd name="T9" fmla="*/ 1 h 332"/>
                <a:gd name="T10" fmla="*/ 1 w 72"/>
                <a:gd name="T11" fmla="*/ 1 h 332"/>
                <a:gd name="T12" fmla="*/ 0 w 72"/>
                <a:gd name="T13" fmla="*/ 1 h 332"/>
                <a:gd name="T14" fmla="*/ 0 w 72"/>
                <a:gd name="T15" fmla="*/ 1 h 332"/>
                <a:gd name="T16" fmla="*/ 1 w 72"/>
                <a:gd name="T17" fmla="*/ 1 h 332"/>
                <a:gd name="T18" fmla="*/ 1 w 72"/>
                <a:gd name="T19" fmla="*/ 1 h 332"/>
                <a:gd name="T20" fmla="*/ 1 w 72"/>
                <a:gd name="T21" fmla="*/ 1 h 332"/>
                <a:gd name="T22" fmla="*/ 1 w 72"/>
                <a:gd name="T23" fmla="*/ 1 h 332"/>
                <a:gd name="T24" fmla="*/ 1 w 72"/>
                <a:gd name="T25" fmla="*/ 1 h 332"/>
                <a:gd name="T26" fmla="*/ 1 w 72"/>
                <a:gd name="T27" fmla="*/ 1 h 332"/>
                <a:gd name="T28" fmla="*/ 1 w 72"/>
                <a:gd name="T29" fmla="*/ 1 h 332"/>
                <a:gd name="T30" fmla="*/ 1 w 72"/>
                <a:gd name="T31" fmla="*/ 1 h 332"/>
                <a:gd name="T32" fmla="*/ 1 w 72"/>
                <a:gd name="T33" fmla="*/ 1 h 332"/>
                <a:gd name="T34" fmla="*/ 1 w 72"/>
                <a:gd name="T35" fmla="*/ 1 h 332"/>
                <a:gd name="T36" fmla="*/ 1 w 72"/>
                <a:gd name="T37" fmla="*/ 1 h 332"/>
                <a:gd name="T38" fmla="*/ 1 w 72"/>
                <a:gd name="T39" fmla="*/ 1 h 332"/>
                <a:gd name="T40" fmla="*/ 1 w 72"/>
                <a:gd name="T41" fmla="*/ 1 h 332"/>
                <a:gd name="T42" fmla="*/ 1 w 72"/>
                <a:gd name="T43" fmla="*/ 1 h 332"/>
                <a:gd name="T44" fmla="*/ 1 w 72"/>
                <a:gd name="T45" fmla="*/ 1 h 332"/>
                <a:gd name="T46" fmla="*/ 1 w 72"/>
                <a:gd name="T47" fmla="*/ 1 h 332"/>
                <a:gd name="T48" fmla="*/ 1 w 72"/>
                <a:gd name="T49" fmla="*/ 1 h 332"/>
                <a:gd name="T50" fmla="*/ 1 w 72"/>
                <a:gd name="T51" fmla="*/ 1 h 332"/>
                <a:gd name="T52" fmla="*/ 1 w 72"/>
                <a:gd name="T53" fmla="*/ 1 h 332"/>
                <a:gd name="T54" fmla="*/ 1 w 72"/>
                <a:gd name="T55" fmla="*/ 1 h 332"/>
                <a:gd name="T56" fmla="*/ 1 w 72"/>
                <a:gd name="T57" fmla="*/ 1 h 332"/>
                <a:gd name="T58" fmla="*/ 1 w 72"/>
                <a:gd name="T59" fmla="*/ 1 h 332"/>
                <a:gd name="T60" fmla="*/ 1 w 72"/>
                <a:gd name="T61" fmla="*/ 1 h 332"/>
                <a:gd name="T62" fmla="*/ 1 w 72"/>
                <a:gd name="T63" fmla="*/ 1 h 332"/>
                <a:gd name="T64" fmla="*/ 1 w 72"/>
                <a:gd name="T65" fmla="*/ 1 h 332"/>
                <a:gd name="T66" fmla="*/ 1 w 72"/>
                <a:gd name="T67" fmla="*/ 1 h 332"/>
                <a:gd name="T68" fmla="*/ 1 w 72"/>
                <a:gd name="T69" fmla="*/ 1 h 332"/>
                <a:gd name="T70" fmla="*/ 1 w 72"/>
                <a:gd name="T71" fmla="*/ 1 h 332"/>
                <a:gd name="T72" fmla="*/ 1 w 72"/>
                <a:gd name="T73" fmla="*/ 1 h 332"/>
                <a:gd name="T74" fmla="*/ 1 w 72"/>
                <a:gd name="T75" fmla="*/ 1 h 332"/>
                <a:gd name="T76" fmla="*/ 1 w 72"/>
                <a:gd name="T77" fmla="*/ 1 h 332"/>
                <a:gd name="T78" fmla="*/ 1 w 72"/>
                <a:gd name="T79" fmla="*/ 1 h 332"/>
                <a:gd name="T80" fmla="*/ 1 w 72"/>
                <a:gd name="T81" fmla="*/ 1 h 332"/>
                <a:gd name="T82" fmla="*/ 1 w 72"/>
                <a:gd name="T83" fmla="*/ 1 h 332"/>
                <a:gd name="T84" fmla="*/ 1 w 72"/>
                <a:gd name="T85" fmla="*/ 1 h 332"/>
                <a:gd name="T86" fmla="*/ 1 w 72"/>
                <a:gd name="T87" fmla="*/ 1 h 332"/>
                <a:gd name="T88" fmla="*/ 1 w 72"/>
                <a:gd name="T89" fmla="*/ 1 h 332"/>
                <a:gd name="T90" fmla="*/ 1 w 72"/>
                <a:gd name="T91" fmla="*/ 1 h 332"/>
                <a:gd name="T92" fmla="*/ 1 w 72"/>
                <a:gd name="T93" fmla="*/ 1 h 332"/>
                <a:gd name="T94" fmla="*/ 1 w 72"/>
                <a:gd name="T95" fmla="*/ 1 h 332"/>
                <a:gd name="T96" fmla="*/ 1 w 72"/>
                <a:gd name="T97" fmla="*/ 0 h 332"/>
                <a:gd name="T98" fmla="*/ 1 w 72"/>
                <a:gd name="T99" fmla="*/ 0 h 332"/>
                <a:gd name="T100" fmla="*/ 1 w 72"/>
                <a:gd name="T101" fmla="*/ 0 h 332"/>
                <a:gd name="T102" fmla="*/ 1 w 72"/>
                <a:gd name="T103" fmla="*/ 0 h 332"/>
                <a:gd name="T104" fmla="*/ 1 w 72"/>
                <a:gd name="T105" fmla="*/ 0 h 332"/>
                <a:gd name="T106" fmla="*/ 1 w 72"/>
                <a:gd name="T107" fmla="*/ 0 h 3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332"/>
                <a:gd name="T164" fmla="*/ 72 w 72"/>
                <a:gd name="T165" fmla="*/ 332 h 33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332">
                  <a:moveTo>
                    <a:pt x="58" y="0"/>
                  </a:moveTo>
                  <a:lnTo>
                    <a:pt x="41" y="12"/>
                  </a:lnTo>
                  <a:lnTo>
                    <a:pt x="28" y="26"/>
                  </a:lnTo>
                  <a:lnTo>
                    <a:pt x="17" y="42"/>
                  </a:lnTo>
                  <a:lnTo>
                    <a:pt x="9" y="61"/>
                  </a:lnTo>
                  <a:lnTo>
                    <a:pt x="4" y="79"/>
                  </a:lnTo>
                  <a:lnTo>
                    <a:pt x="0" y="97"/>
                  </a:lnTo>
                  <a:lnTo>
                    <a:pt x="0" y="117"/>
                  </a:lnTo>
                  <a:lnTo>
                    <a:pt x="2" y="135"/>
                  </a:lnTo>
                  <a:lnTo>
                    <a:pt x="5" y="145"/>
                  </a:lnTo>
                  <a:lnTo>
                    <a:pt x="8" y="154"/>
                  </a:lnTo>
                  <a:lnTo>
                    <a:pt x="10" y="164"/>
                  </a:lnTo>
                  <a:lnTo>
                    <a:pt x="15" y="172"/>
                  </a:lnTo>
                  <a:lnTo>
                    <a:pt x="24" y="186"/>
                  </a:lnTo>
                  <a:lnTo>
                    <a:pt x="31" y="201"/>
                  </a:lnTo>
                  <a:lnTo>
                    <a:pt x="36" y="216"/>
                  </a:lnTo>
                  <a:lnTo>
                    <a:pt x="39" y="232"/>
                  </a:lnTo>
                  <a:lnTo>
                    <a:pt x="44" y="256"/>
                  </a:lnTo>
                  <a:lnTo>
                    <a:pt x="52" y="282"/>
                  </a:lnTo>
                  <a:lnTo>
                    <a:pt x="61" y="307"/>
                  </a:lnTo>
                  <a:lnTo>
                    <a:pt x="67" y="331"/>
                  </a:lnTo>
                  <a:lnTo>
                    <a:pt x="69" y="332"/>
                  </a:lnTo>
                  <a:lnTo>
                    <a:pt x="70" y="331"/>
                  </a:lnTo>
                  <a:lnTo>
                    <a:pt x="71" y="330"/>
                  </a:lnTo>
                  <a:lnTo>
                    <a:pt x="72" y="329"/>
                  </a:lnTo>
                  <a:lnTo>
                    <a:pt x="71" y="311"/>
                  </a:lnTo>
                  <a:lnTo>
                    <a:pt x="69" y="293"/>
                  </a:lnTo>
                  <a:lnTo>
                    <a:pt x="66" y="276"/>
                  </a:lnTo>
                  <a:lnTo>
                    <a:pt x="62" y="259"/>
                  </a:lnTo>
                  <a:lnTo>
                    <a:pt x="59" y="248"/>
                  </a:lnTo>
                  <a:lnTo>
                    <a:pt x="57" y="238"/>
                  </a:lnTo>
                  <a:lnTo>
                    <a:pt x="56" y="229"/>
                  </a:lnTo>
                  <a:lnTo>
                    <a:pt x="56" y="218"/>
                  </a:lnTo>
                  <a:lnTo>
                    <a:pt x="56" y="209"/>
                  </a:lnTo>
                  <a:lnTo>
                    <a:pt x="56" y="200"/>
                  </a:lnTo>
                  <a:lnTo>
                    <a:pt x="54" y="190"/>
                  </a:lnTo>
                  <a:lnTo>
                    <a:pt x="52" y="182"/>
                  </a:lnTo>
                  <a:lnTo>
                    <a:pt x="45" y="164"/>
                  </a:lnTo>
                  <a:lnTo>
                    <a:pt x="37" y="148"/>
                  </a:lnTo>
                  <a:lnTo>
                    <a:pt x="30" y="132"/>
                  </a:lnTo>
                  <a:lnTo>
                    <a:pt x="24" y="114"/>
                  </a:lnTo>
                  <a:lnTo>
                    <a:pt x="22" y="100"/>
                  </a:lnTo>
                  <a:lnTo>
                    <a:pt x="22" y="85"/>
                  </a:lnTo>
                  <a:lnTo>
                    <a:pt x="23" y="69"/>
                  </a:lnTo>
                  <a:lnTo>
                    <a:pt x="26" y="53"/>
                  </a:lnTo>
                  <a:lnTo>
                    <a:pt x="31" y="38"/>
                  </a:lnTo>
                  <a:lnTo>
                    <a:pt x="39" y="23"/>
                  </a:lnTo>
                  <a:lnTo>
                    <a:pt x="47" y="1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29" name="Freeform 56"/>
            <p:cNvSpPr/>
            <p:nvPr/>
          </p:nvSpPr>
          <p:spPr bwMode="auto">
            <a:xfrm>
              <a:off x="1593" y="2032"/>
              <a:ext cx="150" cy="78"/>
            </a:xfrm>
            <a:custGeom>
              <a:avLst/>
              <a:gdLst>
                <a:gd name="T0" fmla="*/ 0 w 301"/>
                <a:gd name="T1" fmla="*/ 0 h 157"/>
                <a:gd name="T2" fmla="*/ 0 w 301"/>
                <a:gd name="T3" fmla="*/ 0 h 157"/>
                <a:gd name="T4" fmla="*/ 0 w 301"/>
                <a:gd name="T5" fmla="*/ 0 h 157"/>
                <a:gd name="T6" fmla="*/ 0 w 301"/>
                <a:gd name="T7" fmla="*/ 0 h 157"/>
                <a:gd name="T8" fmla="*/ 0 w 301"/>
                <a:gd name="T9" fmla="*/ 0 h 157"/>
                <a:gd name="T10" fmla="*/ 0 w 301"/>
                <a:gd name="T11" fmla="*/ 0 h 157"/>
                <a:gd name="T12" fmla="*/ 0 w 301"/>
                <a:gd name="T13" fmla="*/ 0 h 157"/>
                <a:gd name="T14" fmla="*/ 0 w 301"/>
                <a:gd name="T15" fmla="*/ 0 h 157"/>
                <a:gd name="T16" fmla="*/ 0 w 301"/>
                <a:gd name="T17" fmla="*/ 0 h 157"/>
                <a:gd name="T18" fmla="*/ 0 w 301"/>
                <a:gd name="T19" fmla="*/ 0 h 157"/>
                <a:gd name="T20" fmla="*/ 0 w 301"/>
                <a:gd name="T21" fmla="*/ 0 h 157"/>
                <a:gd name="T22" fmla="*/ 0 w 301"/>
                <a:gd name="T23" fmla="*/ 0 h 157"/>
                <a:gd name="T24" fmla="*/ 0 w 301"/>
                <a:gd name="T25" fmla="*/ 0 h 157"/>
                <a:gd name="T26" fmla="*/ 0 w 301"/>
                <a:gd name="T27" fmla="*/ 0 h 157"/>
                <a:gd name="T28" fmla="*/ 0 w 301"/>
                <a:gd name="T29" fmla="*/ 0 h 157"/>
                <a:gd name="T30" fmla="*/ 0 w 301"/>
                <a:gd name="T31" fmla="*/ 0 h 157"/>
                <a:gd name="T32" fmla="*/ 0 w 301"/>
                <a:gd name="T33" fmla="*/ 0 h 157"/>
                <a:gd name="T34" fmla="*/ 0 w 301"/>
                <a:gd name="T35" fmla="*/ 0 h 157"/>
                <a:gd name="T36" fmla="*/ 0 w 301"/>
                <a:gd name="T37" fmla="*/ 0 h 157"/>
                <a:gd name="T38" fmla="*/ 0 w 301"/>
                <a:gd name="T39" fmla="*/ 0 h 157"/>
                <a:gd name="T40" fmla="*/ 0 w 301"/>
                <a:gd name="T41" fmla="*/ 0 h 157"/>
                <a:gd name="T42" fmla="*/ 0 w 301"/>
                <a:gd name="T43" fmla="*/ 0 h 157"/>
                <a:gd name="T44" fmla="*/ 0 w 301"/>
                <a:gd name="T45" fmla="*/ 0 h 157"/>
                <a:gd name="T46" fmla="*/ 0 w 301"/>
                <a:gd name="T47" fmla="*/ 0 h 157"/>
                <a:gd name="T48" fmla="*/ 0 w 301"/>
                <a:gd name="T49" fmla="*/ 0 h 157"/>
                <a:gd name="T50" fmla="*/ 0 w 301"/>
                <a:gd name="T51" fmla="*/ 0 h 157"/>
                <a:gd name="T52" fmla="*/ 0 w 301"/>
                <a:gd name="T53" fmla="*/ 0 h 157"/>
                <a:gd name="T54" fmla="*/ 0 w 301"/>
                <a:gd name="T55" fmla="*/ 0 h 157"/>
                <a:gd name="T56" fmla="*/ 0 w 301"/>
                <a:gd name="T57" fmla="*/ 0 h 157"/>
                <a:gd name="T58" fmla="*/ 0 w 301"/>
                <a:gd name="T59" fmla="*/ 0 h 157"/>
                <a:gd name="T60" fmla="*/ 0 w 301"/>
                <a:gd name="T61" fmla="*/ 0 h 157"/>
                <a:gd name="T62" fmla="*/ 0 w 301"/>
                <a:gd name="T63" fmla="*/ 0 h 157"/>
                <a:gd name="T64" fmla="*/ 0 w 301"/>
                <a:gd name="T65" fmla="*/ 0 h 157"/>
                <a:gd name="T66" fmla="*/ 0 w 301"/>
                <a:gd name="T67" fmla="*/ 0 h 157"/>
                <a:gd name="T68" fmla="*/ 0 w 301"/>
                <a:gd name="T69" fmla="*/ 0 h 157"/>
                <a:gd name="T70" fmla="*/ 0 w 301"/>
                <a:gd name="T71" fmla="*/ 0 h 157"/>
                <a:gd name="T72" fmla="*/ 0 w 301"/>
                <a:gd name="T73" fmla="*/ 0 h 157"/>
                <a:gd name="T74" fmla="*/ 0 w 301"/>
                <a:gd name="T75" fmla="*/ 0 h 157"/>
                <a:gd name="T76" fmla="*/ 0 w 301"/>
                <a:gd name="T77" fmla="*/ 0 h 157"/>
                <a:gd name="T78" fmla="*/ 0 w 301"/>
                <a:gd name="T79" fmla="*/ 0 h 157"/>
                <a:gd name="T80" fmla="*/ 0 w 301"/>
                <a:gd name="T81" fmla="*/ 0 h 157"/>
                <a:gd name="T82" fmla="*/ 0 w 301"/>
                <a:gd name="T83" fmla="*/ 0 h 157"/>
                <a:gd name="T84" fmla="*/ 0 w 301"/>
                <a:gd name="T85" fmla="*/ 0 h 157"/>
                <a:gd name="T86" fmla="*/ 0 w 301"/>
                <a:gd name="T87" fmla="*/ 0 h 157"/>
                <a:gd name="T88" fmla="*/ 0 w 301"/>
                <a:gd name="T89" fmla="*/ 0 h 157"/>
                <a:gd name="T90" fmla="*/ 0 w 301"/>
                <a:gd name="T91" fmla="*/ 0 h 157"/>
                <a:gd name="T92" fmla="*/ 0 w 301"/>
                <a:gd name="T93" fmla="*/ 0 h 157"/>
                <a:gd name="T94" fmla="*/ 0 w 301"/>
                <a:gd name="T95" fmla="*/ 0 h 157"/>
                <a:gd name="T96" fmla="*/ 0 w 301"/>
                <a:gd name="T97" fmla="*/ 0 h 157"/>
                <a:gd name="T98" fmla="*/ 0 w 301"/>
                <a:gd name="T99" fmla="*/ 0 h 15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1"/>
                <a:gd name="T151" fmla="*/ 0 h 157"/>
                <a:gd name="T152" fmla="*/ 301 w 301"/>
                <a:gd name="T153" fmla="*/ 157 h 15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1" h="157">
                  <a:moveTo>
                    <a:pt x="301" y="0"/>
                  </a:moveTo>
                  <a:lnTo>
                    <a:pt x="296" y="21"/>
                  </a:lnTo>
                  <a:lnTo>
                    <a:pt x="288" y="38"/>
                  </a:lnTo>
                  <a:lnTo>
                    <a:pt x="280" y="54"/>
                  </a:lnTo>
                  <a:lnTo>
                    <a:pt x="268" y="69"/>
                  </a:lnTo>
                  <a:lnTo>
                    <a:pt x="257" y="81"/>
                  </a:lnTo>
                  <a:lnTo>
                    <a:pt x="241" y="92"/>
                  </a:lnTo>
                  <a:lnTo>
                    <a:pt x="224" y="101"/>
                  </a:lnTo>
                  <a:lnTo>
                    <a:pt x="205" y="111"/>
                  </a:lnTo>
                  <a:lnTo>
                    <a:pt x="182" y="119"/>
                  </a:lnTo>
                  <a:lnTo>
                    <a:pt x="158" y="126"/>
                  </a:lnTo>
                  <a:lnTo>
                    <a:pt x="132" y="131"/>
                  </a:lnTo>
                  <a:lnTo>
                    <a:pt x="108" y="135"/>
                  </a:lnTo>
                  <a:lnTo>
                    <a:pt x="82" y="138"/>
                  </a:lnTo>
                  <a:lnTo>
                    <a:pt x="56" y="139"/>
                  </a:lnTo>
                  <a:lnTo>
                    <a:pt x="31" y="138"/>
                  </a:lnTo>
                  <a:lnTo>
                    <a:pt x="7" y="135"/>
                  </a:lnTo>
                  <a:lnTo>
                    <a:pt x="4" y="135"/>
                  </a:lnTo>
                  <a:lnTo>
                    <a:pt x="1" y="137"/>
                  </a:lnTo>
                  <a:lnTo>
                    <a:pt x="0" y="140"/>
                  </a:lnTo>
                  <a:lnTo>
                    <a:pt x="1" y="143"/>
                  </a:lnTo>
                  <a:lnTo>
                    <a:pt x="13" y="150"/>
                  </a:lnTo>
                  <a:lnTo>
                    <a:pt x="25" y="153"/>
                  </a:lnTo>
                  <a:lnTo>
                    <a:pt x="38" y="155"/>
                  </a:lnTo>
                  <a:lnTo>
                    <a:pt x="52" y="157"/>
                  </a:lnTo>
                  <a:lnTo>
                    <a:pt x="65" y="155"/>
                  </a:lnTo>
                  <a:lnTo>
                    <a:pt x="79" y="154"/>
                  </a:lnTo>
                  <a:lnTo>
                    <a:pt x="92" y="153"/>
                  </a:lnTo>
                  <a:lnTo>
                    <a:pt x="106" y="151"/>
                  </a:lnTo>
                  <a:lnTo>
                    <a:pt x="122" y="147"/>
                  </a:lnTo>
                  <a:lnTo>
                    <a:pt x="138" y="144"/>
                  </a:lnTo>
                  <a:lnTo>
                    <a:pt x="152" y="139"/>
                  </a:lnTo>
                  <a:lnTo>
                    <a:pt x="167" y="135"/>
                  </a:lnTo>
                  <a:lnTo>
                    <a:pt x="183" y="129"/>
                  </a:lnTo>
                  <a:lnTo>
                    <a:pt x="197" y="122"/>
                  </a:lnTo>
                  <a:lnTo>
                    <a:pt x="211" y="115"/>
                  </a:lnTo>
                  <a:lnTo>
                    <a:pt x="226" y="108"/>
                  </a:lnTo>
                  <a:lnTo>
                    <a:pt x="243" y="99"/>
                  </a:lnTo>
                  <a:lnTo>
                    <a:pt x="257" y="88"/>
                  </a:lnTo>
                  <a:lnTo>
                    <a:pt x="270" y="76"/>
                  </a:lnTo>
                  <a:lnTo>
                    <a:pt x="280" y="62"/>
                  </a:lnTo>
                  <a:lnTo>
                    <a:pt x="288" y="48"/>
                  </a:lnTo>
                  <a:lnTo>
                    <a:pt x="294" y="33"/>
                  </a:lnTo>
                  <a:lnTo>
                    <a:pt x="298" y="17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0" name="Freeform 57"/>
            <p:cNvSpPr/>
            <p:nvPr/>
          </p:nvSpPr>
          <p:spPr bwMode="auto">
            <a:xfrm>
              <a:off x="1566" y="1895"/>
              <a:ext cx="36" cy="134"/>
            </a:xfrm>
            <a:custGeom>
              <a:avLst/>
              <a:gdLst>
                <a:gd name="T0" fmla="*/ 0 w 71"/>
                <a:gd name="T1" fmla="*/ 0 h 267"/>
                <a:gd name="T2" fmla="*/ 1 w 71"/>
                <a:gd name="T3" fmla="*/ 1 h 267"/>
                <a:gd name="T4" fmla="*/ 1 w 71"/>
                <a:gd name="T5" fmla="*/ 1 h 267"/>
                <a:gd name="T6" fmla="*/ 1 w 71"/>
                <a:gd name="T7" fmla="*/ 1 h 267"/>
                <a:gd name="T8" fmla="*/ 1 w 71"/>
                <a:gd name="T9" fmla="*/ 1 h 267"/>
                <a:gd name="T10" fmla="*/ 1 w 71"/>
                <a:gd name="T11" fmla="*/ 1 h 267"/>
                <a:gd name="T12" fmla="*/ 1 w 71"/>
                <a:gd name="T13" fmla="*/ 1 h 267"/>
                <a:gd name="T14" fmla="*/ 1 w 71"/>
                <a:gd name="T15" fmla="*/ 1 h 267"/>
                <a:gd name="T16" fmla="*/ 1 w 71"/>
                <a:gd name="T17" fmla="*/ 1 h 267"/>
                <a:gd name="T18" fmla="*/ 1 w 71"/>
                <a:gd name="T19" fmla="*/ 1 h 267"/>
                <a:gd name="T20" fmla="*/ 1 w 71"/>
                <a:gd name="T21" fmla="*/ 1 h 267"/>
                <a:gd name="T22" fmla="*/ 1 w 71"/>
                <a:gd name="T23" fmla="*/ 1 h 267"/>
                <a:gd name="T24" fmla="*/ 1 w 71"/>
                <a:gd name="T25" fmla="*/ 1 h 267"/>
                <a:gd name="T26" fmla="*/ 1 w 71"/>
                <a:gd name="T27" fmla="*/ 1 h 267"/>
                <a:gd name="T28" fmla="*/ 1 w 71"/>
                <a:gd name="T29" fmla="*/ 1 h 267"/>
                <a:gd name="T30" fmla="*/ 1 w 71"/>
                <a:gd name="T31" fmla="*/ 1 h 267"/>
                <a:gd name="T32" fmla="*/ 1 w 71"/>
                <a:gd name="T33" fmla="*/ 1 h 267"/>
                <a:gd name="T34" fmla="*/ 1 w 71"/>
                <a:gd name="T35" fmla="*/ 1 h 267"/>
                <a:gd name="T36" fmla="*/ 1 w 71"/>
                <a:gd name="T37" fmla="*/ 1 h 267"/>
                <a:gd name="T38" fmla="*/ 1 w 71"/>
                <a:gd name="T39" fmla="*/ 1 h 267"/>
                <a:gd name="T40" fmla="*/ 1 w 71"/>
                <a:gd name="T41" fmla="*/ 1 h 267"/>
                <a:gd name="T42" fmla="*/ 1 w 71"/>
                <a:gd name="T43" fmla="*/ 1 h 267"/>
                <a:gd name="T44" fmla="*/ 1 w 71"/>
                <a:gd name="T45" fmla="*/ 1 h 267"/>
                <a:gd name="T46" fmla="*/ 1 w 71"/>
                <a:gd name="T47" fmla="*/ 1 h 267"/>
                <a:gd name="T48" fmla="*/ 1 w 71"/>
                <a:gd name="T49" fmla="*/ 1 h 267"/>
                <a:gd name="T50" fmla="*/ 1 w 71"/>
                <a:gd name="T51" fmla="*/ 1 h 267"/>
                <a:gd name="T52" fmla="*/ 1 w 71"/>
                <a:gd name="T53" fmla="*/ 1 h 267"/>
                <a:gd name="T54" fmla="*/ 1 w 71"/>
                <a:gd name="T55" fmla="*/ 1 h 267"/>
                <a:gd name="T56" fmla="*/ 1 w 71"/>
                <a:gd name="T57" fmla="*/ 1 h 267"/>
                <a:gd name="T58" fmla="*/ 1 w 71"/>
                <a:gd name="T59" fmla="*/ 1 h 267"/>
                <a:gd name="T60" fmla="*/ 1 w 71"/>
                <a:gd name="T61" fmla="*/ 1 h 267"/>
                <a:gd name="T62" fmla="*/ 1 w 71"/>
                <a:gd name="T63" fmla="*/ 1 h 267"/>
                <a:gd name="T64" fmla="*/ 1 w 71"/>
                <a:gd name="T65" fmla="*/ 1 h 267"/>
                <a:gd name="T66" fmla="*/ 1 w 71"/>
                <a:gd name="T67" fmla="*/ 1 h 267"/>
                <a:gd name="T68" fmla="*/ 1 w 71"/>
                <a:gd name="T69" fmla="*/ 1 h 267"/>
                <a:gd name="T70" fmla="*/ 1 w 71"/>
                <a:gd name="T71" fmla="*/ 1 h 267"/>
                <a:gd name="T72" fmla="*/ 1 w 71"/>
                <a:gd name="T73" fmla="*/ 0 h 267"/>
                <a:gd name="T74" fmla="*/ 1 w 71"/>
                <a:gd name="T75" fmla="*/ 0 h 267"/>
                <a:gd name="T76" fmla="*/ 1 w 71"/>
                <a:gd name="T77" fmla="*/ 0 h 267"/>
                <a:gd name="T78" fmla="*/ 0 w 71"/>
                <a:gd name="T79" fmla="*/ 0 h 267"/>
                <a:gd name="T80" fmla="*/ 0 w 71"/>
                <a:gd name="T81" fmla="*/ 0 h 267"/>
                <a:gd name="T82" fmla="*/ 0 w 71"/>
                <a:gd name="T83" fmla="*/ 0 h 26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1"/>
                <a:gd name="T127" fmla="*/ 0 h 267"/>
                <a:gd name="T128" fmla="*/ 71 w 71"/>
                <a:gd name="T129" fmla="*/ 267 h 26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1" h="267">
                  <a:moveTo>
                    <a:pt x="0" y="0"/>
                  </a:moveTo>
                  <a:lnTo>
                    <a:pt x="10" y="7"/>
                  </a:lnTo>
                  <a:lnTo>
                    <a:pt x="19" y="15"/>
                  </a:lnTo>
                  <a:lnTo>
                    <a:pt x="29" y="23"/>
                  </a:lnTo>
                  <a:lnTo>
                    <a:pt x="36" y="31"/>
                  </a:lnTo>
                  <a:lnTo>
                    <a:pt x="44" y="40"/>
                  </a:lnTo>
                  <a:lnTo>
                    <a:pt x="49" y="49"/>
                  </a:lnTo>
                  <a:lnTo>
                    <a:pt x="54" y="60"/>
                  </a:lnTo>
                  <a:lnTo>
                    <a:pt x="58" y="70"/>
                  </a:lnTo>
                  <a:lnTo>
                    <a:pt x="60" y="91"/>
                  </a:lnTo>
                  <a:lnTo>
                    <a:pt x="56" y="113"/>
                  </a:lnTo>
                  <a:lnTo>
                    <a:pt x="48" y="135"/>
                  </a:lnTo>
                  <a:lnTo>
                    <a:pt x="41" y="155"/>
                  </a:lnTo>
                  <a:lnTo>
                    <a:pt x="36" y="183"/>
                  </a:lnTo>
                  <a:lnTo>
                    <a:pt x="38" y="212"/>
                  </a:lnTo>
                  <a:lnTo>
                    <a:pt x="43" y="241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45" y="246"/>
                  </a:lnTo>
                  <a:lnTo>
                    <a:pt x="41" y="227"/>
                  </a:lnTo>
                  <a:lnTo>
                    <a:pt x="40" y="207"/>
                  </a:lnTo>
                  <a:lnTo>
                    <a:pt x="39" y="185"/>
                  </a:lnTo>
                  <a:lnTo>
                    <a:pt x="43" y="161"/>
                  </a:lnTo>
                  <a:lnTo>
                    <a:pt x="49" y="138"/>
                  </a:lnTo>
                  <a:lnTo>
                    <a:pt x="58" y="116"/>
                  </a:lnTo>
                  <a:lnTo>
                    <a:pt x="67" y="93"/>
                  </a:lnTo>
                  <a:lnTo>
                    <a:pt x="71" y="76"/>
                  </a:lnTo>
                  <a:lnTo>
                    <a:pt x="70" y="61"/>
                  </a:lnTo>
                  <a:lnTo>
                    <a:pt x="65" y="48"/>
                  </a:lnTo>
                  <a:lnTo>
                    <a:pt x="56" y="36"/>
                  </a:lnTo>
                  <a:lnTo>
                    <a:pt x="45" y="25"/>
                  </a:lnTo>
                  <a:lnTo>
                    <a:pt x="31" y="16"/>
                  </a:lnTo>
                  <a:lnTo>
                    <a:pt x="17" y="8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1" name="Freeform 58"/>
            <p:cNvSpPr/>
            <p:nvPr/>
          </p:nvSpPr>
          <p:spPr bwMode="auto">
            <a:xfrm>
              <a:off x="1578" y="1931"/>
              <a:ext cx="23" cy="13"/>
            </a:xfrm>
            <a:custGeom>
              <a:avLst/>
              <a:gdLst>
                <a:gd name="T0" fmla="*/ 0 w 45"/>
                <a:gd name="T1" fmla="*/ 0 h 27"/>
                <a:gd name="T2" fmla="*/ 0 w 45"/>
                <a:gd name="T3" fmla="*/ 0 h 27"/>
                <a:gd name="T4" fmla="*/ 0 w 45"/>
                <a:gd name="T5" fmla="*/ 0 h 27"/>
                <a:gd name="T6" fmla="*/ 0 w 45"/>
                <a:gd name="T7" fmla="*/ 0 h 27"/>
                <a:gd name="T8" fmla="*/ 1 w 45"/>
                <a:gd name="T9" fmla="*/ 0 h 27"/>
                <a:gd name="T10" fmla="*/ 1 w 45"/>
                <a:gd name="T11" fmla="*/ 0 h 27"/>
                <a:gd name="T12" fmla="*/ 1 w 45"/>
                <a:gd name="T13" fmla="*/ 0 h 27"/>
                <a:gd name="T14" fmla="*/ 1 w 45"/>
                <a:gd name="T15" fmla="*/ 0 h 27"/>
                <a:gd name="T16" fmla="*/ 1 w 45"/>
                <a:gd name="T17" fmla="*/ 0 h 27"/>
                <a:gd name="T18" fmla="*/ 1 w 45"/>
                <a:gd name="T19" fmla="*/ 0 h 27"/>
                <a:gd name="T20" fmla="*/ 1 w 45"/>
                <a:gd name="T21" fmla="*/ 0 h 27"/>
                <a:gd name="T22" fmla="*/ 1 w 45"/>
                <a:gd name="T23" fmla="*/ 0 h 27"/>
                <a:gd name="T24" fmla="*/ 1 w 45"/>
                <a:gd name="T25" fmla="*/ 0 h 27"/>
                <a:gd name="T26" fmla="*/ 1 w 45"/>
                <a:gd name="T27" fmla="*/ 0 h 27"/>
                <a:gd name="T28" fmla="*/ 1 w 45"/>
                <a:gd name="T29" fmla="*/ 0 h 27"/>
                <a:gd name="T30" fmla="*/ 1 w 45"/>
                <a:gd name="T31" fmla="*/ 0 h 27"/>
                <a:gd name="T32" fmla="*/ 1 w 45"/>
                <a:gd name="T33" fmla="*/ 0 h 27"/>
                <a:gd name="T34" fmla="*/ 1 w 45"/>
                <a:gd name="T35" fmla="*/ 0 h 27"/>
                <a:gd name="T36" fmla="*/ 1 w 45"/>
                <a:gd name="T37" fmla="*/ 0 h 27"/>
                <a:gd name="T38" fmla="*/ 1 w 45"/>
                <a:gd name="T39" fmla="*/ 0 h 27"/>
                <a:gd name="T40" fmla="*/ 1 w 45"/>
                <a:gd name="T41" fmla="*/ 0 h 27"/>
                <a:gd name="T42" fmla="*/ 1 w 45"/>
                <a:gd name="T43" fmla="*/ 0 h 27"/>
                <a:gd name="T44" fmla="*/ 1 w 45"/>
                <a:gd name="T45" fmla="*/ 0 h 27"/>
                <a:gd name="T46" fmla="*/ 1 w 45"/>
                <a:gd name="T47" fmla="*/ 0 h 27"/>
                <a:gd name="T48" fmla="*/ 1 w 45"/>
                <a:gd name="T49" fmla="*/ 0 h 27"/>
                <a:gd name="T50" fmla="*/ 1 w 45"/>
                <a:gd name="T51" fmla="*/ 0 h 27"/>
                <a:gd name="T52" fmla="*/ 1 w 45"/>
                <a:gd name="T53" fmla="*/ 0 h 27"/>
                <a:gd name="T54" fmla="*/ 1 w 45"/>
                <a:gd name="T55" fmla="*/ 0 h 27"/>
                <a:gd name="T56" fmla="*/ 1 w 45"/>
                <a:gd name="T57" fmla="*/ 0 h 27"/>
                <a:gd name="T58" fmla="*/ 1 w 45"/>
                <a:gd name="T59" fmla="*/ 0 h 27"/>
                <a:gd name="T60" fmla="*/ 1 w 45"/>
                <a:gd name="T61" fmla="*/ 0 h 27"/>
                <a:gd name="T62" fmla="*/ 1 w 45"/>
                <a:gd name="T63" fmla="*/ 0 h 27"/>
                <a:gd name="T64" fmla="*/ 0 w 45"/>
                <a:gd name="T65" fmla="*/ 0 h 27"/>
                <a:gd name="T66" fmla="*/ 0 w 45"/>
                <a:gd name="T67" fmla="*/ 0 h 27"/>
                <a:gd name="T68" fmla="*/ 0 w 45"/>
                <a:gd name="T69" fmla="*/ 0 h 27"/>
                <a:gd name="T70" fmla="*/ 0 w 45"/>
                <a:gd name="T71" fmla="*/ 0 h 27"/>
                <a:gd name="T72" fmla="*/ 0 w 45"/>
                <a:gd name="T73" fmla="*/ 0 h 27"/>
                <a:gd name="T74" fmla="*/ 0 w 45"/>
                <a:gd name="T75" fmla="*/ 0 h 2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"/>
                <a:gd name="T115" fmla="*/ 0 h 27"/>
                <a:gd name="T116" fmla="*/ 45 w 45"/>
                <a:gd name="T117" fmla="*/ 27 h 2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" h="27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2"/>
                  </a:lnTo>
                  <a:lnTo>
                    <a:pt x="4" y="15"/>
                  </a:lnTo>
                  <a:lnTo>
                    <a:pt x="6" y="18"/>
                  </a:lnTo>
                  <a:lnTo>
                    <a:pt x="9" y="20"/>
                  </a:lnTo>
                  <a:lnTo>
                    <a:pt x="11" y="22"/>
                  </a:lnTo>
                  <a:lnTo>
                    <a:pt x="15" y="23"/>
                  </a:lnTo>
                  <a:lnTo>
                    <a:pt x="19" y="24"/>
                  </a:lnTo>
                  <a:lnTo>
                    <a:pt x="23" y="26"/>
                  </a:lnTo>
                  <a:lnTo>
                    <a:pt x="27" y="26"/>
                  </a:lnTo>
                  <a:lnTo>
                    <a:pt x="31" y="27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1" y="23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2" y="14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18" y="11"/>
                  </a:lnTo>
                  <a:lnTo>
                    <a:pt x="14" y="11"/>
                  </a:lnTo>
                  <a:lnTo>
                    <a:pt x="11" y="9"/>
                  </a:lnTo>
                  <a:lnTo>
                    <a:pt x="7" y="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2" name="Freeform 59"/>
            <p:cNvSpPr/>
            <p:nvPr/>
          </p:nvSpPr>
          <p:spPr bwMode="auto">
            <a:xfrm>
              <a:off x="1639" y="1948"/>
              <a:ext cx="59" cy="14"/>
            </a:xfrm>
            <a:custGeom>
              <a:avLst/>
              <a:gdLst>
                <a:gd name="T0" fmla="*/ 0 w 119"/>
                <a:gd name="T1" fmla="*/ 0 h 27"/>
                <a:gd name="T2" fmla="*/ 0 w 119"/>
                <a:gd name="T3" fmla="*/ 1 h 27"/>
                <a:gd name="T4" fmla="*/ 0 w 119"/>
                <a:gd name="T5" fmla="*/ 1 h 27"/>
                <a:gd name="T6" fmla="*/ 0 w 119"/>
                <a:gd name="T7" fmla="*/ 1 h 27"/>
                <a:gd name="T8" fmla="*/ 0 w 119"/>
                <a:gd name="T9" fmla="*/ 1 h 27"/>
                <a:gd name="T10" fmla="*/ 0 w 119"/>
                <a:gd name="T11" fmla="*/ 1 h 27"/>
                <a:gd name="T12" fmla="*/ 0 w 119"/>
                <a:gd name="T13" fmla="*/ 1 h 27"/>
                <a:gd name="T14" fmla="*/ 0 w 119"/>
                <a:gd name="T15" fmla="*/ 1 h 27"/>
                <a:gd name="T16" fmla="*/ 0 w 119"/>
                <a:gd name="T17" fmla="*/ 1 h 27"/>
                <a:gd name="T18" fmla="*/ 0 w 119"/>
                <a:gd name="T19" fmla="*/ 1 h 27"/>
                <a:gd name="T20" fmla="*/ 0 w 119"/>
                <a:gd name="T21" fmla="*/ 1 h 27"/>
                <a:gd name="T22" fmla="*/ 0 w 119"/>
                <a:gd name="T23" fmla="*/ 1 h 27"/>
                <a:gd name="T24" fmla="*/ 0 w 119"/>
                <a:gd name="T25" fmla="*/ 1 h 27"/>
                <a:gd name="T26" fmla="*/ 0 w 119"/>
                <a:gd name="T27" fmla="*/ 1 h 27"/>
                <a:gd name="T28" fmla="*/ 0 w 119"/>
                <a:gd name="T29" fmla="*/ 1 h 27"/>
                <a:gd name="T30" fmla="*/ 0 w 119"/>
                <a:gd name="T31" fmla="*/ 1 h 27"/>
                <a:gd name="T32" fmla="*/ 0 w 119"/>
                <a:gd name="T33" fmla="*/ 1 h 27"/>
                <a:gd name="T34" fmla="*/ 0 w 119"/>
                <a:gd name="T35" fmla="*/ 1 h 27"/>
                <a:gd name="T36" fmla="*/ 0 w 119"/>
                <a:gd name="T37" fmla="*/ 1 h 27"/>
                <a:gd name="T38" fmla="*/ 0 w 119"/>
                <a:gd name="T39" fmla="*/ 1 h 27"/>
                <a:gd name="T40" fmla="*/ 0 w 119"/>
                <a:gd name="T41" fmla="*/ 1 h 27"/>
                <a:gd name="T42" fmla="*/ 0 w 119"/>
                <a:gd name="T43" fmla="*/ 1 h 27"/>
                <a:gd name="T44" fmla="*/ 0 w 119"/>
                <a:gd name="T45" fmla="*/ 1 h 27"/>
                <a:gd name="T46" fmla="*/ 0 w 119"/>
                <a:gd name="T47" fmla="*/ 1 h 27"/>
                <a:gd name="T48" fmla="*/ 0 w 119"/>
                <a:gd name="T49" fmla="*/ 1 h 27"/>
                <a:gd name="T50" fmla="*/ 0 w 119"/>
                <a:gd name="T51" fmla="*/ 1 h 27"/>
                <a:gd name="T52" fmla="*/ 0 w 119"/>
                <a:gd name="T53" fmla="*/ 1 h 27"/>
                <a:gd name="T54" fmla="*/ 0 w 119"/>
                <a:gd name="T55" fmla="*/ 1 h 27"/>
                <a:gd name="T56" fmla="*/ 0 w 119"/>
                <a:gd name="T57" fmla="*/ 1 h 27"/>
                <a:gd name="T58" fmla="*/ 0 w 119"/>
                <a:gd name="T59" fmla="*/ 1 h 27"/>
                <a:gd name="T60" fmla="*/ 0 w 119"/>
                <a:gd name="T61" fmla="*/ 1 h 27"/>
                <a:gd name="T62" fmla="*/ 0 w 119"/>
                <a:gd name="T63" fmla="*/ 1 h 27"/>
                <a:gd name="T64" fmla="*/ 0 w 119"/>
                <a:gd name="T65" fmla="*/ 1 h 27"/>
                <a:gd name="T66" fmla="*/ 0 w 119"/>
                <a:gd name="T67" fmla="*/ 1 h 27"/>
                <a:gd name="T68" fmla="*/ 0 w 119"/>
                <a:gd name="T69" fmla="*/ 1 h 27"/>
                <a:gd name="T70" fmla="*/ 0 w 119"/>
                <a:gd name="T71" fmla="*/ 0 h 27"/>
                <a:gd name="T72" fmla="*/ 0 w 119"/>
                <a:gd name="T73" fmla="*/ 0 h 27"/>
                <a:gd name="T74" fmla="*/ 0 w 119"/>
                <a:gd name="T75" fmla="*/ 0 h 27"/>
                <a:gd name="T76" fmla="*/ 0 w 119"/>
                <a:gd name="T77" fmla="*/ 0 h 27"/>
                <a:gd name="T78" fmla="*/ 0 w 119"/>
                <a:gd name="T79" fmla="*/ 0 h 27"/>
                <a:gd name="T80" fmla="*/ 0 w 119"/>
                <a:gd name="T81" fmla="*/ 0 h 27"/>
                <a:gd name="T82" fmla="*/ 0 w 11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9"/>
                <a:gd name="T127" fmla="*/ 0 h 27"/>
                <a:gd name="T128" fmla="*/ 119 w 11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9" h="27">
                  <a:moveTo>
                    <a:pt x="0" y="0"/>
                  </a:moveTo>
                  <a:lnTo>
                    <a:pt x="1" y="6"/>
                  </a:lnTo>
                  <a:lnTo>
                    <a:pt x="4" y="10"/>
                  </a:lnTo>
                  <a:lnTo>
                    <a:pt x="9" y="15"/>
                  </a:lnTo>
                  <a:lnTo>
                    <a:pt x="14" y="17"/>
                  </a:lnTo>
                  <a:lnTo>
                    <a:pt x="21" y="21"/>
                  </a:lnTo>
                  <a:lnTo>
                    <a:pt x="27" y="22"/>
                  </a:lnTo>
                  <a:lnTo>
                    <a:pt x="34" y="24"/>
                  </a:lnTo>
                  <a:lnTo>
                    <a:pt x="39" y="25"/>
                  </a:lnTo>
                  <a:lnTo>
                    <a:pt x="48" y="27"/>
                  </a:lnTo>
                  <a:lnTo>
                    <a:pt x="59" y="27"/>
                  </a:lnTo>
                  <a:lnTo>
                    <a:pt x="69" y="27"/>
                  </a:lnTo>
                  <a:lnTo>
                    <a:pt x="79" y="27"/>
                  </a:lnTo>
                  <a:lnTo>
                    <a:pt x="90" y="26"/>
                  </a:lnTo>
                  <a:lnTo>
                    <a:pt x="100" y="24"/>
                  </a:lnTo>
                  <a:lnTo>
                    <a:pt x="109" y="22"/>
                  </a:lnTo>
                  <a:lnTo>
                    <a:pt x="118" y="18"/>
                  </a:lnTo>
                  <a:lnTo>
                    <a:pt x="119" y="17"/>
                  </a:lnTo>
                  <a:lnTo>
                    <a:pt x="118" y="17"/>
                  </a:lnTo>
                  <a:lnTo>
                    <a:pt x="109" y="18"/>
                  </a:lnTo>
                  <a:lnTo>
                    <a:pt x="100" y="19"/>
                  </a:lnTo>
                  <a:lnTo>
                    <a:pt x="92" y="18"/>
                  </a:lnTo>
                  <a:lnTo>
                    <a:pt x="83" y="18"/>
                  </a:lnTo>
                  <a:lnTo>
                    <a:pt x="74" y="17"/>
                  </a:lnTo>
                  <a:lnTo>
                    <a:pt x="66" y="15"/>
                  </a:lnTo>
                  <a:lnTo>
                    <a:pt x="57" y="14"/>
                  </a:lnTo>
                  <a:lnTo>
                    <a:pt x="48" y="11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30" y="7"/>
                  </a:lnTo>
                  <a:lnTo>
                    <a:pt x="25" y="4"/>
                  </a:lnTo>
                  <a:lnTo>
                    <a:pt x="18" y="2"/>
                  </a:lnTo>
                  <a:lnTo>
                    <a:pt x="13" y="1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3" name="Freeform 60"/>
            <p:cNvSpPr/>
            <p:nvPr/>
          </p:nvSpPr>
          <p:spPr bwMode="auto">
            <a:xfrm>
              <a:off x="1631" y="1916"/>
              <a:ext cx="91" cy="32"/>
            </a:xfrm>
            <a:custGeom>
              <a:avLst/>
              <a:gdLst>
                <a:gd name="T0" fmla="*/ 0 w 180"/>
                <a:gd name="T1" fmla="*/ 0 h 65"/>
                <a:gd name="T2" fmla="*/ 0 w 180"/>
                <a:gd name="T3" fmla="*/ 0 h 65"/>
                <a:gd name="T4" fmla="*/ 0 w 180"/>
                <a:gd name="T5" fmla="*/ 0 h 65"/>
                <a:gd name="T6" fmla="*/ 0 w 180"/>
                <a:gd name="T7" fmla="*/ 0 h 65"/>
                <a:gd name="T8" fmla="*/ 0 w 180"/>
                <a:gd name="T9" fmla="*/ 0 h 65"/>
                <a:gd name="T10" fmla="*/ 1 w 180"/>
                <a:gd name="T11" fmla="*/ 0 h 65"/>
                <a:gd name="T12" fmla="*/ 1 w 180"/>
                <a:gd name="T13" fmla="*/ 0 h 65"/>
                <a:gd name="T14" fmla="*/ 1 w 180"/>
                <a:gd name="T15" fmla="*/ 0 h 65"/>
                <a:gd name="T16" fmla="*/ 1 w 180"/>
                <a:gd name="T17" fmla="*/ 0 h 65"/>
                <a:gd name="T18" fmla="*/ 1 w 180"/>
                <a:gd name="T19" fmla="*/ 0 h 65"/>
                <a:gd name="T20" fmla="*/ 1 w 180"/>
                <a:gd name="T21" fmla="*/ 0 h 65"/>
                <a:gd name="T22" fmla="*/ 1 w 180"/>
                <a:gd name="T23" fmla="*/ 0 h 65"/>
                <a:gd name="T24" fmla="*/ 1 w 180"/>
                <a:gd name="T25" fmla="*/ 0 h 65"/>
                <a:gd name="T26" fmla="*/ 1 w 180"/>
                <a:gd name="T27" fmla="*/ 0 h 65"/>
                <a:gd name="T28" fmla="*/ 1 w 180"/>
                <a:gd name="T29" fmla="*/ 0 h 65"/>
                <a:gd name="T30" fmla="*/ 1 w 180"/>
                <a:gd name="T31" fmla="*/ 0 h 65"/>
                <a:gd name="T32" fmla="*/ 1 w 180"/>
                <a:gd name="T33" fmla="*/ 0 h 65"/>
                <a:gd name="T34" fmla="*/ 1 w 180"/>
                <a:gd name="T35" fmla="*/ 0 h 65"/>
                <a:gd name="T36" fmla="*/ 1 w 180"/>
                <a:gd name="T37" fmla="*/ 0 h 65"/>
                <a:gd name="T38" fmla="*/ 1 w 180"/>
                <a:gd name="T39" fmla="*/ 0 h 65"/>
                <a:gd name="T40" fmla="*/ 1 w 180"/>
                <a:gd name="T41" fmla="*/ 0 h 65"/>
                <a:gd name="T42" fmla="*/ 1 w 180"/>
                <a:gd name="T43" fmla="*/ 0 h 65"/>
                <a:gd name="T44" fmla="*/ 1 w 180"/>
                <a:gd name="T45" fmla="*/ 0 h 65"/>
                <a:gd name="T46" fmla="*/ 1 w 180"/>
                <a:gd name="T47" fmla="*/ 0 h 65"/>
                <a:gd name="T48" fmla="*/ 1 w 180"/>
                <a:gd name="T49" fmla="*/ 0 h 65"/>
                <a:gd name="T50" fmla="*/ 1 w 180"/>
                <a:gd name="T51" fmla="*/ 0 h 65"/>
                <a:gd name="T52" fmla="*/ 1 w 180"/>
                <a:gd name="T53" fmla="*/ 0 h 65"/>
                <a:gd name="T54" fmla="*/ 1 w 180"/>
                <a:gd name="T55" fmla="*/ 0 h 65"/>
                <a:gd name="T56" fmla="*/ 1 w 180"/>
                <a:gd name="T57" fmla="*/ 0 h 65"/>
                <a:gd name="T58" fmla="*/ 1 w 180"/>
                <a:gd name="T59" fmla="*/ 0 h 65"/>
                <a:gd name="T60" fmla="*/ 1 w 180"/>
                <a:gd name="T61" fmla="*/ 0 h 65"/>
                <a:gd name="T62" fmla="*/ 1 w 180"/>
                <a:gd name="T63" fmla="*/ 0 h 65"/>
                <a:gd name="T64" fmla="*/ 1 w 180"/>
                <a:gd name="T65" fmla="*/ 0 h 65"/>
                <a:gd name="T66" fmla="*/ 1 w 180"/>
                <a:gd name="T67" fmla="*/ 0 h 65"/>
                <a:gd name="T68" fmla="*/ 1 w 180"/>
                <a:gd name="T69" fmla="*/ 0 h 65"/>
                <a:gd name="T70" fmla="*/ 1 w 180"/>
                <a:gd name="T71" fmla="*/ 0 h 65"/>
                <a:gd name="T72" fmla="*/ 1 w 180"/>
                <a:gd name="T73" fmla="*/ 0 h 65"/>
                <a:gd name="T74" fmla="*/ 1 w 180"/>
                <a:gd name="T75" fmla="*/ 0 h 65"/>
                <a:gd name="T76" fmla="*/ 1 w 180"/>
                <a:gd name="T77" fmla="*/ 0 h 65"/>
                <a:gd name="T78" fmla="*/ 1 w 180"/>
                <a:gd name="T79" fmla="*/ 0 h 65"/>
                <a:gd name="T80" fmla="*/ 1 w 180"/>
                <a:gd name="T81" fmla="*/ 0 h 65"/>
                <a:gd name="T82" fmla="*/ 1 w 180"/>
                <a:gd name="T83" fmla="*/ 0 h 65"/>
                <a:gd name="T84" fmla="*/ 1 w 180"/>
                <a:gd name="T85" fmla="*/ 0 h 65"/>
                <a:gd name="T86" fmla="*/ 1 w 180"/>
                <a:gd name="T87" fmla="*/ 0 h 65"/>
                <a:gd name="T88" fmla="*/ 1 w 180"/>
                <a:gd name="T89" fmla="*/ 0 h 65"/>
                <a:gd name="T90" fmla="*/ 1 w 180"/>
                <a:gd name="T91" fmla="*/ 0 h 65"/>
                <a:gd name="T92" fmla="*/ 1 w 180"/>
                <a:gd name="T93" fmla="*/ 0 h 65"/>
                <a:gd name="T94" fmla="*/ 1 w 180"/>
                <a:gd name="T95" fmla="*/ 0 h 65"/>
                <a:gd name="T96" fmla="*/ 1 w 180"/>
                <a:gd name="T97" fmla="*/ 0 h 65"/>
                <a:gd name="T98" fmla="*/ 1 w 180"/>
                <a:gd name="T99" fmla="*/ 0 h 65"/>
                <a:gd name="T100" fmla="*/ 1 w 180"/>
                <a:gd name="T101" fmla="*/ 0 h 65"/>
                <a:gd name="T102" fmla="*/ 1 w 180"/>
                <a:gd name="T103" fmla="*/ 0 h 65"/>
                <a:gd name="T104" fmla="*/ 0 w 180"/>
                <a:gd name="T105" fmla="*/ 0 h 65"/>
                <a:gd name="T106" fmla="*/ 0 w 180"/>
                <a:gd name="T107" fmla="*/ 0 h 6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0"/>
                <a:gd name="T163" fmla="*/ 0 h 65"/>
                <a:gd name="T164" fmla="*/ 180 w 180"/>
                <a:gd name="T165" fmla="*/ 65 h 6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0" h="65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2" y="15"/>
                  </a:lnTo>
                  <a:lnTo>
                    <a:pt x="22" y="18"/>
                  </a:lnTo>
                  <a:lnTo>
                    <a:pt x="32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5" y="25"/>
                  </a:lnTo>
                  <a:lnTo>
                    <a:pt x="75" y="26"/>
                  </a:lnTo>
                  <a:lnTo>
                    <a:pt x="85" y="27"/>
                  </a:lnTo>
                  <a:lnTo>
                    <a:pt x="98" y="29"/>
                  </a:lnTo>
                  <a:lnTo>
                    <a:pt x="111" y="32"/>
                  </a:lnTo>
                  <a:lnTo>
                    <a:pt x="123" y="36"/>
                  </a:lnTo>
                  <a:lnTo>
                    <a:pt x="133" y="41"/>
                  </a:lnTo>
                  <a:lnTo>
                    <a:pt x="145" y="47"/>
                  </a:lnTo>
                  <a:lnTo>
                    <a:pt x="155" y="52"/>
                  </a:lnTo>
                  <a:lnTo>
                    <a:pt x="166" y="59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80" y="64"/>
                  </a:lnTo>
                  <a:lnTo>
                    <a:pt x="180" y="63"/>
                  </a:lnTo>
                  <a:lnTo>
                    <a:pt x="180" y="61"/>
                  </a:lnTo>
                  <a:lnTo>
                    <a:pt x="175" y="56"/>
                  </a:lnTo>
                  <a:lnTo>
                    <a:pt x="168" y="51"/>
                  </a:lnTo>
                  <a:lnTo>
                    <a:pt x="163" y="45"/>
                  </a:lnTo>
                  <a:lnTo>
                    <a:pt x="158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1" y="23"/>
                  </a:lnTo>
                  <a:lnTo>
                    <a:pt x="135" y="19"/>
                  </a:lnTo>
                  <a:lnTo>
                    <a:pt x="128" y="15"/>
                  </a:lnTo>
                  <a:lnTo>
                    <a:pt x="122" y="12"/>
                  </a:lnTo>
                  <a:lnTo>
                    <a:pt x="114" y="10"/>
                  </a:lnTo>
                  <a:lnTo>
                    <a:pt x="106" y="7"/>
                  </a:lnTo>
                  <a:lnTo>
                    <a:pt x="98" y="6"/>
                  </a:lnTo>
                  <a:lnTo>
                    <a:pt x="91" y="5"/>
                  </a:lnTo>
                  <a:lnTo>
                    <a:pt x="83" y="4"/>
                  </a:lnTo>
                  <a:lnTo>
                    <a:pt x="75" y="3"/>
                  </a:lnTo>
                  <a:lnTo>
                    <a:pt x="70" y="2"/>
                  </a:lnTo>
                  <a:lnTo>
                    <a:pt x="61" y="2"/>
                  </a:lnTo>
                  <a:lnTo>
                    <a:pt x="48" y="0"/>
                  </a:lnTo>
                  <a:lnTo>
                    <a:pt x="35" y="0"/>
                  </a:lnTo>
                  <a:lnTo>
                    <a:pt x="22" y="2"/>
                  </a:lnTo>
                  <a:lnTo>
                    <a:pt x="10" y="3"/>
                  </a:lnTo>
                  <a:lnTo>
                    <a:pt x="3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4" name="Freeform 61"/>
            <p:cNvSpPr/>
            <p:nvPr/>
          </p:nvSpPr>
          <p:spPr bwMode="auto">
            <a:xfrm>
              <a:off x="1523" y="1939"/>
              <a:ext cx="64" cy="64"/>
            </a:xfrm>
            <a:custGeom>
              <a:avLst/>
              <a:gdLst>
                <a:gd name="T0" fmla="*/ 1 w 127"/>
                <a:gd name="T1" fmla="*/ 1 h 128"/>
                <a:gd name="T2" fmla="*/ 1 w 127"/>
                <a:gd name="T3" fmla="*/ 1 h 128"/>
                <a:gd name="T4" fmla="*/ 1 w 127"/>
                <a:gd name="T5" fmla="*/ 1 h 128"/>
                <a:gd name="T6" fmla="*/ 1 w 127"/>
                <a:gd name="T7" fmla="*/ 1 h 128"/>
                <a:gd name="T8" fmla="*/ 1 w 127"/>
                <a:gd name="T9" fmla="*/ 1 h 128"/>
                <a:gd name="T10" fmla="*/ 1 w 127"/>
                <a:gd name="T11" fmla="*/ 1 h 128"/>
                <a:gd name="T12" fmla="*/ 1 w 127"/>
                <a:gd name="T13" fmla="*/ 1 h 128"/>
                <a:gd name="T14" fmla="*/ 1 w 127"/>
                <a:gd name="T15" fmla="*/ 1 h 128"/>
                <a:gd name="T16" fmla="*/ 1 w 127"/>
                <a:gd name="T17" fmla="*/ 1 h 128"/>
                <a:gd name="T18" fmla="*/ 1 w 127"/>
                <a:gd name="T19" fmla="*/ 0 h 128"/>
                <a:gd name="T20" fmla="*/ 1 w 127"/>
                <a:gd name="T21" fmla="*/ 1 h 128"/>
                <a:gd name="T22" fmla="*/ 1 w 127"/>
                <a:gd name="T23" fmla="*/ 1 h 128"/>
                <a:gd name="T24" fmla="*/ 1 w 127"/>
                <a:gd name="T25" fmla="*/ 1 h 128"/>
                <a:gd name="T26" fmla="*/ 1 w 127"/>
                <a:gd name="T27" fmla="*/ 1 h 128"/>
                <a:gd name="T28" fmla="*/ 1 w 127"/>
                <a:gd name="T29" fmla="*/ 1 h 128"/>
                <a:gd name="T30" fmla="*/ 1 w 127"/>
                <a:gd name="T31" fmla="*/ 1 h 128"/>
                <a:gd name="T32" fmla="*/ 1 w 127"/>
                <a:gd name="T33" fmla="*/ 1 h 128"/>
                <a:gd name="T34" fmla="*/ 0 w 127"/>
                <a:gd name="T35" fmla="*/ 1 h 128"/>
                <a:gd name="T36" fmla="*/ 1 w 127"/>
                <a:gd name="T37" fmla="*/ 1 h 128"/>
                <a:gd name="T38" fmla="*/ 1 w 127"/>
                <a:gd name="T39" fmla="*/ 1 h 128"/>
                <a:gd name="T40" fmla="*/ 1 w 127"/>
                <a:gd name="T41" fmla="*/ 1 h 128"/>
                <a:gd name="T42" fmla="*/ 1 w 127"/>
                <a:gd name="T43" fmla="*/ 1 h 128"/>
                <a:gd name="T44" fmla="*/ 1 w 127"/>
                <a:gd name="T45" fmla="*/ 1 h 128"/>
                <a:gd name="T46" fmla="*/ 1 w 127"/>
                <a:gd name="T47" fmla="*/ 1 h 128"/>
                <a:gd name="T48" fmla="*/ 1 w 127"/>
                <a:gd name="T49" fmla="*/ 1 h 128"/>
                <a:gd name="T50" fmla="*/ 1 w 127"/>
                <a:gd name="T51" fmla="*/ 1 h 128"/>
                <a:gd name="T52" fmla="*/ 1 w 127"/>
                <a:gd name="T53" fmla="*/ 1 h 128"/>
                <a:gd name="T54" fmla="*/ 1 w 127"/>
                <a:gd name="T55" fmla="*/ 1 h 128"/>
                <a:gd name="T56" fmla="*/ 1 w 127"/>
                <a:gd name="T57" fmla="*/ 1 h 128"/>
                <a:gd name="T58" fmla="*/ 1 w 127"/>
                <a:gd name="T59" fmla="*/ 1 h 128"/>
                <a:gd name="T60" fmla="*/ 1 w 127"/>
                <a:gd name="T61" fmla="*/ 1 h 128"/>
                <a:gd name="T62" fmla="*/ 1 w 127"/>
                <a:gd name="T63" fmla="*/ 1 h 128"/>
                <a:gd name="T64" fmla="*/ 1 w 127"/>
                <a:gd name="T65" fmla="*/ 1 h 128"/>
                <a:gd name="T66" fmla="*/ 1 w 127"/>
                <a:gd name="T67" fmla="*/ 1 h 128"/>
                <a:gd name="T68" fmla="*/ 1 w 127"/>
                <a:gd name="T69" fmla="*/ 1 h 128"/>
                <a:gd name="T70" fmla="*/ 1 w 127"/>
                <a:gd name="T71" fmla="*/ 1 h 128"/>
                <a:gd name="T72" fmla="*/ 1 w 127"/>
                <a:gd name="T73" fmla="*/ 1 h 128"/>
                <a:gd name="T74" fmla="*/ 1 w 127"/>
                <a:gd name="T75" fmla="*/ 1 h 128"/>
                <a:gd name="T76" fmla="*/ 1 w 127"/>
                <a:gd name="T77" fmla="*/ 1 h 128"/>
                <a:gd name="T78" fmla="*/ 1 w 127"/>
                <a:gd name="T79" fmla="*/ 1 h 128"/>
                <a:gd name="T80" fmla="*/ 1 w 127"/>
                <a:gd name="T81" fmla="*/ 1 h 128"/>
                <a:gd name="T82" fmla="*/ 1 w 127"/>
                <a:gd name="T83" fmla="*/ 1 h 128"/>
                <a:gd name="T84" fmla="*/ 1 w 127"/>
                <a:gd name="T85" fmla="*/ 1 h 128"/>
                <a:gd name="T86" fmla="*/ 1 w 127"/>
                <a:gd name="T87" fmla="*/ 1 h 128"/>
                <a:gd name="T88" fmla="*/ 1 w 127"/>
                <a:gd name="T89" fmla="*/ 1 h 128"/>
                <a:gd name="T90" fmla="*/ 1 w 127"/>
                <a:gd name="T91" fmla="*/ 1 h 128"/>
                <a:gd name="T92" fmla="*/ 1 w 127"/>
                <a:gd name="T93" fmla="*/ 1 h 128"/>
                <a:gd name="T94" fmla="*/ 1 w 127"/>
                <a:gd name="T95" fmla="*/ 1 h 128"/>
                <a:gd name="T96" fmla="*/ 1 w 127"/>
                <a:gd name="T97" fmla="*/ 1 h 128"/>
                <a:gd name="T98" fmla="*/ 1 w 127"/>
                <a:gd name="T99" fmla="*/ 1 h 128"/>
                <a:gd name="T100" fmla="*/ 1 w 127"/>
                <a:gd name="T101" fmla="*/ 1 h 128"/>
                <a:gd name="T102" fmla="*/ 1 w 127"/>
                <a:gd name="T103" fmla="*/ 1 h 128"/>
                <a:gd name="T104" fmla="*/ 1 w 127"/>
                <a:gd name="T105" fmla="*/ 1 h 128"/>
                <a:gd name="T106" fmla="*/ 1 w 127"/>
                <a:gd name="T107" fmla="*/ 1 h 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7"/>
                <a:gd name="T163" fmla="*/ 0 h 128"/>
                <a:gd name="T164" fmla="*/ 127 w 127"/>
                <a:gd name="T165" fmla="*/ 128 h 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7" h="128">
                  <a:moveTo>
                    <a:pt x="127" y="74"/>
                  </a:moveTo>
                  <a:lnTo>
                    <a:pt x="125" y="61"/>
                  </a:lnTo>
                  <a:lnTo>
                    <a:pt x="122" y="49"/>
                  </a:lnTo>
                  <a:lnTo>
                    <a:pt x="117" y="38"/>
                  </a:lnTo>
                  <a:lnTo>
                    <a:pt x="111" y="28"/>
                  </a:lnTo>
                  <a:lnTo>
                    <a:pt x="103" y="19"/>
                  </a:lnTo>
                  <a:lnTo>
                    <a:pt x="92" y="12"/>
                  </a:lnTo>
                  <a:lnTo>
                    <a:pt x="81" y="6"/>
                  </a:lnTo>
                  <a:lnTo>
                    <a:pt x="67" y="2"/>
                  </a:lnTo>
                  <a:lnTo>
                    <a:pt x="56" y="0"/>
                  </a:lnTo>
                  <a:lnTo>
                    <a:pt x="46" y="2"/>
                  </a:lnTo>
                  <a:lnTo>
                    <a:pt x="37" y="5"/>
                  </a:lnTo>
                  <a:lnTo>
                    <a:pt x="28" y="10"/>
                  </a:lnTo>
                  <a:lnTo>
                    <a:pt x="20" y="15"/>
                  </a:lnTo>
                  <a:lnTo>
                    <a:pt x="13" y="23"/>
                  </a:lnTo>
                  <a:lnTo>
                    <a:pt x="8" y="30"/>
                  </a:lnTo>
                  <a:lnTo>
                    <a:pt x="4" y="38"/>
                  </a:lnTo>
                  <a:lnTo>
                    <a:pt x="0" y="57"/>
                  </a:lnTo>
                  <a:lnTo>
                    <a:pt x="4" y="76"/>
                  </a:lnTo>
                  <a:lnTo>
                    <a:pt x="15" y="95"/>
                  </a:lnTo>
                  <a:lnTo>
                    <a:pt x="30" y="111"/>
                  </a:lnTo>
                  <a:lnTo>
                    <a:pt x="50" y="122"/>
                  </a:lnTo>
                  <a:lnTo>
                    <a:pt x="70" y="128"/>
                  </a:lnTo>
                  <a:lnTo>
                    <a:pt x="91" y="127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1" y="114"/>
                  </a:lnTo>
                  <a:lnTo>
                    <a:pt x="109" y="116"/>
                  </a:lnTo>
                  <a:lnTo>
                    <a:pt x="92" y="120"/>
                  </a:lnTo>
                  <a:lnTo>
                    <a:pt x="76" y="119"/>
                  </a:lnTo>
                  <a:lnTo>
                    <a:pt x="59" y="113"/>
                  </a:lnTo>
                  <a:lnTo>
                    <a:pt x="45" y="103"/>
                  </a:lnTo>
                  <a:lnTo>
                    <a:pt x="32" y="90"/>
                  </a:lnTo>
                  <a:lnTo>
                    <a:pt x="21" y="76"/>
                  </a:lnTo>
                  <a:lnTo>
                    <a:pt x="15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21" y="23"/>
                  </a:lnTo>
                  <a:lnTo>
                    <a:pt x="30" y="15"/>
                  </a:lnTo>
                  <a:lnTo>
                    <a:pt x="43" y="10"/>
                  </a:lnTo>
                  <a:lnTo>
                    <a:pt x="56" y="8"/>
                  </a:lnTo>
                  <a:lnTo>
                    <a:pt x="70" y="8"/>
                  </a:lnTo>
                  <a:lnTo>
                    <a:pt x="85" y="12"/>
                  </a:lnTo>
                  <a:lnTo>
                    <a:pt x="98" y="19"/>
                  </a:lnTo>
                  <a:lnTo>
                    <a:pt x="109" y="30"/>
                  </a:lnTo>
                  <a:lnTo>
                    <a:pt x="118" y="44"/>
                  </a:lnTo>
                  <a:lnTo>
                    <a:pt x="124" y="59"/>
                  </a:lnTo>
                  <a:lnTo>
                    <a:pt x="126" y="75"/>
                  </a:lnTo>
                  <a:lnTo>
                    <a:pt x="12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5" name="Freeform 62"/>
            <p:cNvSpPr/>
            <p:nvPr/>
          </p:nvSpPr>
          <p:spPr bwMode="auto">
            <a:xfrm>
              <a:off x="1585" y="1970"/>
              <a:ext cx="28" cy="19"/>
            </a:xfrm>
            <a:custGeom>
              <a:avLst/>
              <a:gdLst>
                <a:gd name="T0" fmla="*/ 0 w 54"/>
                <a:gd name="T1" fmla="*/ 0 h 39"/>
                <a:gd name="T2" fmla="*/ 1 w 54"/>
                <a:gd name="T3" fmla="*/ 0 h 39"/>
                <a:gd name="T4" fmla="*/ 1 w 54"/>
                <a:gd name="T5" fmla="*/ 0 h 39"/>
                <a:gd name="T6" fmla="*/ 1 w 54"/>
                <a:gd name="T7" fmla="*/ 0 h 39"/>
                <a:gd name="T8" fmla="*/ 1 w 54"/>
                <a:gd name="T9" fmla="*/ 0 h 39"/>
                <a:gd name="T10" fmla="*/ 1 w 54"/>
                <a:gd name="T11" fmla="*/ 0 h 39"/>
                <a:gd name="T12" fmla="*/ 1 w 54"/>
                <a:gd name="T13" fmla="*/ 0 h 39"/>
                <a:gd name="T14" fmla="*/ 1 w 54"/>
                <a:gd name="T15" fmla="*/ 0 h 39"/>
                <a:gd name="T16" fmla="*/ 1 w 54"/>
                <a:gd name="T17" fmla="*/ 0 h 39"/>
                <a:gd name="T18" fmla="*/ 1 w 54"/>
                <a:gd name="T19" fmla="*/ 0 h 39"/>
                <a:gd name="T20" fmla="*/ 1 w 54"/>
                <a:gd name="T21" fmla="*/ 0 h 39"/>
                <a:gd name="T22" fmla="*/ 1 w 54"/>
                <a:gd name="T23" fmla="*/ 0 h 39"/>
                <a:gd name="T24" fmla="*/ 1 w 54"/>
                <a:gd name="T25" fmla="*/ 0 h 39"/>
                <a:gd name="T26" fmla="*/ 1 w 54"/>
                <a:gd name="T27" fmla="*/ 0 h 39"/>
                <a:gd name="T28" fmla="*/ 1 w 54"/>
                <a:gd name="T29" fmla="*/ 0 h 39"/>
                <a:gd name="T30" fmla="*/ 1 w 54"/>
                <a:gd name="T31" fmla="*/ 0 h 39"/>
                <a:gd name="T32" fmla="*/ 1 w 54"/>
                <a:gd name="T33" fmla="*/ 0 h 39"/>
                <a:gd name="T34" fmla="*/ 1 w 54"/>
                <a:gd name="T35" fmla="*/ 0 h 39"/>
                <a:gd name="T36" fmla="*/ 1 w 54"/>
                <a:gd name="T37" fmla="*/ 0 h 39"/>
                <a:gd name="T38" fmla="*/ 1 w 54"/>
                <a:gd name="T39" fmla="*/ 0 h 39"/>
                <a:gd name="T40" fmla="*/ 1 w 54"/>
                <a:gd name="T41" fmla="*/ 0 h 39"/>
                <a:gd name="T42" fmla="*/ 1 w 54"/>
                <a:gd name="T43" fmla="*/ 0 h 39"/>
                <a:gd name="T44" fmla="*/ 1 w 54"/>
                <a:gd name="T45" fmla="*/ 0 h 39"/>
                <a:gd name="T46" fmla="*/ 1 w 54"/>
                <a:gd name="T47" fmla="*/ 0 h 39"/>
                <a:gd name="T48" fmla="*/ 0 w 54"/>
                <a:gd name="T49" fmla="*/ 0 h 39"/>
                <a:gd name="T50" fmla="*/ 0 w 54"/>
                <a:gd name="T51" fmla="*/ 0 h 39"/>
                <a:gd name="T52" fmla="*/ 0 w 54"/>
                <a:gd name="T53" fmla="*/ 0 h 39"/>
                <a:gd name="T54" fmla="*/ 0 w 54"/>
                <a:gd name="T55" fmla="*/ 0 h 39"/>
                <a:gd name="T56" fmla="*/ 0 w 54"/>
                <a:gd name="T57" fmla="*/ 0 h 39"/>
                <a:gd name="T58" fmla="*/ 0 w 54"/>
                <a:gd name="T59" fmla="*/ 0 h 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4"/>
                <a:gd name="T91" fmla="*/ 0 h 39"/>
                <a:gd name="T92" fmla="*/ 54 w 54"/>
                <a:gd name="T93" fmla="*/ 39 h 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4" h="39">
                  <a:moveTo>
                    <a:pt x="0" y="15"/>
                  </a:moveTo>
                  <a:lnTo>
                    <a:pt x="5" y="8"/>
                  </a:lnTo>
                  <a:lnTo>
                    <a:pt x="15" y="8"/>
                  </a:lnTo>
                  <a:lnTo>
                    <a:pt x="25" y="12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7" y="24"/>
                  </a:lnTo>
                  <a:lnTo>
                    <a:pt x="39" y="27"/>
                  </a:lnTo>
                  <a:lnTo>
                    <a:pt x="41" y="31"/>
                  </a:lnTo>
                  <a:lnTo>
                    <a:pt x="43" y="33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49" y="39"/>
                  </a:lnTo>
                  <a:lnTo>
                    <a:pt x="52" y="39"/>
                  </a:lnTo>
                  <a:lnTo>
                    <a:pt x="53" y="38"/>
                  </a:lnTo>
                  <a:lnTo>
                    <a:pt x="54" y="35"/>
                  </a:lnTo>
                  <a:lnTo>
                    <a:pt x="54" y="33"/>
                  </a:lnTo>
                  <a:lnTo>
                    <a:pt x="52" y="21"/>
                  </a:lnTo>
                  <a:lnTo>
                    <a:pt x="47" y="11"/>
                  </a:lnTo>
                  <a:lnTo>
                    <a:pt x="37" y="3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6" name="Freeform 63"/>
            <p:cNvSpPr/>
            <p:nvPr/>
          </p:nvSpPr>
          <p:spPr bwMode="auto">
            <a:xfrm>
              <a:off x="1609" y="1966"/>
              <a:ext cx="69" cy="61"/>
            </a:xfrm>
            <a:custGeom>
              <a:avLst/>
              <a:gdLst>
                <a:gd name="T0" fmla="*/ 1 w 138"/>
                <a:gd name="T1" fmla="*/ 1 h 121"/>
                <a:gd name="T2" fmla="*/ 1 w 138"/>
                <a:gd name="T3" fmla="*/ 1 h 121"/>
                <a:gd name="T4" fmla="*/ 1 w 138"/>
                <a:gd name="T5" fmla="*/ 1 h 121"/>
                <a:gd name="T6" fmla="*/ 1 w 138"/>
                <a:gd name="T7" fmla="*/ 1 h 121"/>
                <a:gd name="T8" fmla="*/ 1 w 138"/>
                <a:gd name="T9" fmla="*/ 1 h 121"/>
                <a:gd name="T10" fmla="*/ 1 w 138"/>
                <a:gd name="T11" fmla="*/ 1 h 121"/>
                <a:gd name="T12" fmla="*/ 1 w 138"/>
                <a:gd name="T13" fmla="*/ 1 h 121"/>
                <a:gd name="T14" fmla="*/ 1 w 138"/>
                <a:gd name="T15" fmla="*/ 1 h 121"/>
                <a:gd name="T16" fmla="*/ 1 w 138"/>
                <a:gd name="T17" fmla="*/ 1 h 121"/>
                <a:gd name="T18" fmla="*/ 1 w 138"/>
                <a:gd name="T19" fmla="*/ 1 h 121"/>
                <a:gd name="T20" fmla="*/ 1 w 138"/>
                <a:gd name="T21" fmla="*/ 1 h 121"/>
                <a:gd name="T22" fmla="*/ 1 w 138"/>
                <a:gd name="T23" fmla="*/ 1 h 121"/>
                <a:gd name="T24" fmla="*/ 1 w 138"/>
                <a:gd name="T25" fmla="*/ 1 h 121"/>
                <a:gd name="T26" fmla="*/ 1 w 138"/>
                <a:gd name="T27" fmla="*/ 1 h 121"/>
                <a:gd name="T28" fmla="*/ 1 w 138"/>
                <a:gd name="T29" fmla="*/ 1 h 121"/>
                <a:gd name="T30" fmla="*/ 0 w 138"/>
                <a:gd name="T31" fmla="*/ 1 h 121"/>
                <a:gd name="T32" fmla="*/ 1 w 138"/>
                <a:gd name="T33" fmla="*/ 1 h 121"/>
                <a:gd name="T34" fmla="*/ 1 w 138"/>
                <a:gd name="T35" fmla="*/ 1 h 121"/>
                <a:gd name="T36" fmla="*/ 1 w 138"/>
                <a:gd name="T37" fmla="*/ 1 h 121"/>
                <a:gd name="T38" fmla="*/ 1 w 138"/>
                <a:gd name="T39" fmla="*/ 1 h 121"/>
                <a:gd name="T40" fmla="*/ 1 w 138"/>
                <a:gd name="T41" fmla="*/ 1 h 121"/>
                <a:gd name="T42" fmla="*/ 1 w 138"/>
                <a:gd name="T43" fmla="*/ 1 h 121"/>
                <a:gd name="T44" fmla="*/ 1 w 138"/>
                <a:gd name="T45" fmla="*/ 1 h 121"/>
                <a:gd name="T46" fmla="*/ 1 w 138"/>
                <a:gd name="T47" fmla="*/ 1 h 121"/>
                <a:gd name="T48" fmla="*/ 1 w 138"/>
                <a:gd name="T49" fmla="*/ 1 h 121"/>
                <a:gd name="T50" fmla="*/ 1 w 138"/>
                <a:gd name="T51" fmla="*/ 1 h 121"/>
                <a:gd name="T52" fmla="*/ 1 w 138"/>
                <a:gd name="T53" fmla="*/ 1 h 121"/>
                <a:gd name="T54" fmla="*/ 1 w 138"/>
                <a:gd name="T55" fmla="*/ 1 h 121"/>
                <a:gd name="T56" fmla="*/ 1 w 138"/>
                <a:gd name="T57" fmla="*/ 1 h 121"/>
                <a:gd name="T58" fmla="*/ 1 w 138"/>
                <a:gd name="T59" fmla="*/ 1 h 121"/>
                <a:gd name="T60" fmla="*/ 1 w 138"/>
                <a:gd name="T61" fmla="*/ 1 h 121"/>
                <a:gd name="T62" fmla="*/ 1 w 138"/>
                <a:gd name="T63" fmla="*/ 1 h 121"/>
                <a:gd name="T64" fmla="*/ 1 w 138"/>
                <a:gd name="T65" fmla="*/ 1 h 121"/>
                <a:gd name="T66" fmla="*/ 1 w 138"/>
                <a:gd name="T67" fmla="*/ 1 h 121"/>
                <a:gd name="T68" fmla="*/ 1 w 138"/>
                <a:gd name="T69" fmla="*/ 1 h 1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8"/>
                <a:gd name="T106" fmla="*/ 0 h 121"/>
                <a:gd name="T107" fmla="*/ 138 w 138"/>
                <a:gd name="T108" fmla="*/ 121 h 1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8" h="121">
                  <a:moveTo>
                    <a:pt x="7" y="53"/>
                  </a:moveTo>
                  <a:lnTo>
                    <a:pt x="10" y="38"/>
                  </a:lnTo>
                  <a:lnTo>
                    <a:pt x="16" y="26"/>
                  </a:lnTo>
                  <a:lnTo>
                    <a:pt x="25" y="16"/>
                  </a:lnTo>
                  <a:lnTo>
                    <a:pt x="37" y="9"/>
                  </a:lnTo>
                  <a:lnTo>
                    <a:pt x="50" y="5"/>
                  </a:lnTo>
                  <a:lnTo>
                    <a:pt x="64" y="4"/>
                  </a:lnTo>
                  <a:lnTo>
                    <a:pt x="80" y="7"/>
                  </a:lnTo>
                  <a:lnTo>
                    <a:pt x="94" y="11"/>
                  </a:lnTo>
                  <a:lnTo>
                    <a:pt x="110" y="20"/>
                  </a:lnTo>
                  <a:lnTo>
                    <a:pt x="119" y="34"/>
                  </a:lnTo>
                  <a:lnTo>
                    <a:pt x="125" y="49"/>
                  </a:lnTo>
                  <a:lnTo>
                    <a:pt x="127" y="65"/>
                  </a:lnTo>
                  <a:lnTo>
                    <a:pt x="125" y="77"/>
                  </a:lnTo>
                  <a:lnTo>
                    <a:pt x="121" y="87"/>
                  </a:lnTo>
                  <a:lnTo>
                    <a:pt x="115" y="95"/>
                  </a:lnTo>
                  <a:lnTo>
                    <a:pt x="106" y="101"/>
                  </a:lnTo>
                  <a:lnTo>
                    <a:pt x="95" y="106"/>
                  </a:lnTo>
                  <a:lnTo>
                    <a:pt x="84" y="108"/>
                  </a:lnTo>
                  <a:lnTo>
                    <a:pt x="71" y="109"/>
                  </a:lnTo>
                  <a:lnTo>
                    <a:pt x="58" y="108"/>
                  </a:lnTo>
                  <a:lnTo>
                    <a:pt x="48" y="106"/>
                  </a:lnTo>
                  <a:lnTo>
                    <a:pt x="38" y="102"/>
                  </a:lnTo>
                  <a:lnTo>
                    <a:pt x="29" y="98"/>
                  </a:lnTo>
                  <a:lnTo>
                    <a:pt x="23" y="91"/>
                  </a:lnTo>
                  <a:lnTo>
                    <a:pt x="16" y="84"/>
                  </a:lnTo>
                  <a:lnTo>
                    <a:pt x="10" y="77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5" y="73"/>
                  </a:lnTo>
                  <a:lnTo>
                    <a:pt x="11" y="86"/>
                  </a:lnTo>
                  <a:lnTo>
                    <a:pt x="19" y="96"/>
                  </a:lnTo>
                  <a:lnTo>
                    <a:pt x="29" y="107"/>
                  </a:lnTo>
                  <a:lnTo>
                    <a:pt x="41" y="114"/>
                  </a:lnTo>
                  <a:lnTo>
                    <a:pt x="54" y="118"/>
                  </a:lnTo>
                  <a:lnTo>
                    <a:pt x="70" y="121"/>
                  </a:lnTo>
                  <a:lnTo>
                    <a:pt x="86" y="118"/>
                  </a:lnTo>
                  <a:lnTo>
                    <a:pt x="99" y="115"/>
                  </a:lnTo>
                  <a:lnTo>
                    <a:pt x="110" y="110"/>
                  </a:lnTo>
                  <a:lnTo>
                    <a:pt x="120" y="103"/>
                  </a:lnTo>
                  <a:lnTo>
                    <a:pt x="128" y="96"/>
                  </a:lnTo>
                  <a:lnTo>
                    <a:pt x="133" y="88"/>
                  </a:lnTo>
                  <a:lnTo>
                    <a:pt x="137" y="79"/>
                  </a:lnTo>
                  <a:lnTo>
                    <a:pt x="138" y="68"/>
                  </a:lnTo>
                  <a:lnTo>
                    <a:pt x="137" y="56"/>
                  </a:lnTo>
                  <a:lnTo>
                    <a:pt x="133" y="43"/>
                  </a:lnTo>
                  <a:lnTo>
                    <a:pt x="128" y="32"/>
                  </a:lnTo>
                  <a:lnTo>
                    <a:pt x="120" y="23"/>
                  </a:lnTo>
                  <a:lnTo>
                    <a:pt x="110" y="13"/>
                  </a:lnTo>
                  <a:lnTo>
                    <a:pt x="99" y="8"/>
                  </a:lnTo>
                  <a:lnTo>
                    <a:pt x="86" y="3"/>
                  </a:lnTo>
                  <a:lnTo>
                    <a:pt x="72" y="1"/>
                  </a:lnTo>
                  <a:lnTo>
                    <a:pt x="58" y="0"/>
                  </a:lnTo>
                  <a:lnTo>
                    <a:pt x="46" y="1"/>
                  </a:lnTo>
                  <a:lnTo>
                    <a:pt x="36" y="4"/>
                  </a:lnTo>
                  <a:lnTo>
                    <a:pt x="28" y="10"/>
                  </a:lnTo>
                  <a:lnTo>
                    <a:pt x="20" y="16"/>
                  </a:lnTo>
                  <a:lnTo>
                    <a:pt x="14" y="24"/>
                  </a:lnTo>
                  <a:lnTo>
                    <a:pt x="9" y="33"/>
                  </a:lnTo>
                  <a:lnTo>
                    <a:pt x="6" y="42"/>
                  </a:lnTo>
                  <a:lnTo>
                    <a:pt x="6" y="53"/>
                  </a:lnTo>
                  <a:lnTo>
                    <a:pt x="7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7" name="Freeform 64"/>
            <p:cNvSpPr/>
            <p:nvPr/>
          </p:nvSpPr>
          <p:spPr bwMode="auto">
            <a:xfrm>
              <a:off x="1668" y="1989"/>
              <a:ext cx="74" cy="14"/>
            </a:xfrm>
            <a:custGeom>
              <a:avLst/>
              <a:gdLst>
                <a:gd name="T0" fmla="*/ 1 w 146"/>
                <a:gd name="T1" fmla="*/ 0 h 28"/>
                <a:gd name="T2" fmla="*/ 1 w 146"/>
                <a:gd name="T3" fmla="*/ 1 h 28"/>
                <a:gd name="T4" fmla="*/ 1 w 146"/>
                <a:gd name="T5" fmla="*/ 1 h 28"/>
                <a:gd name="T6" fmla="*/ 1 w 146"/>
                <a:gd name="T7" fmla="*/ 1 h 28"/>
                <a:gd name="T8" fmla="*/ 1 w 146"/>
                <a:gd name="T9" fmla="*/ 1 h 28"/>
                <a:gd name="T10" fmla="*/ 1 w 146"/>
                <a:gd name="T11" fmla="*/ 1 h 28"/>
                <a:gd name="T12" fmla="*/ 1 w 146"/>
                <a:gd name="T13" fmla="*/ 1 h 28"/>
                <a:gd name="T14" fmla="*/ 1 w 146"/>
                <a:gd name="T15" fmla="*/ 1 h 28"/>
                <a:gd name="T16" fmla="*/ 1 w 146"/>
                <a:gd name="T17" fmla="*/ 1 h 28"/>
                <a:gd name="T18" fmla="*/ 1 w 146"/>
                <a:gd name="T19" fmla="*/ 1 h 28"/>
                <a:gd name="T20" fmla="*/ 0 w 146"/>
                <a:gd name="T21" fmla="*/ 1 h 28"/>
                <a:gd name="T22" fmla="*/ 0 w 146"/>
                <a:gd name="T23" fmla="*/ 1 h 28"/>
                <a:gd name="T24" fmla="*/ 1 w 146"/>
                <a:gd name="T25" fmla="*/ 1 h 28"/>
                <a:gd name="T26" fmla="*/ 1 w 146"/>
                <a:gd name="T27" fmla="*/ 1 h 28"/>
                <a:gd name="T28" fmla="*/ 1 w 146"/>
                <a:gd name="T29" fmla="*/ 1 h 28"/>
                <a:gd name="T30" fmla="*/ 1 w 146"/>
                <a:gd name="T31" fmla="*/ 1 h 28"/>
                <a:gd name="T32" fmla="*/ 1 w 146"/>
                <a:gd name="T33" fmla="*/ 1 h 28"/>
                <a:gd name="T34" fmla="*/ 1 w 146"/>
                <a:gd name="T35" fmla="*/ 1 h 28"/>
                <a:gd name="T36" fmla="*/ 1 w 146"/>
                <a:gd name="T37" fmla="*/ 1 h 28"/>
                <a:gd name="T38" fmla="*/ 1 w 146"/>
                <a:gd name="T39" fmla="*/ 1 h 28"/>
                <a:gd name="T40" fmla="*/ 1 w 146"/>
                <a:gd name="T41" fmla="*/ 0 h 28"/>
                <a:gd name="T42" fmla="*/ 1 w 146"/>
                <a:gd name="T43" fmla="*/ 0 h 28"/>
                <a:gd name="T44" fmla="*/ 1 w 146"/>
                <a:gd name="T45" fmla="*/ 0 h 28"/>
                <a:gd name="T46" fmla="*/ 1 w 146"/>
                <a:gd name="T47" fmla="*/ 0 h 28"/>
                <a:gd name="T48" fmla="*/ 1 w 146"/>
                <a:gd name="T49" fmla="*/ 0 h 28"/>
                <a:gd name="T50" fmla="*/ 1 w 146"/>
                <a:gd name="T51" fmla="*/ 0 h 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6"/>
                <a:gd name="T79" fmla="*/ 0 h 28"/>
                <a:gd name="T80" fmla="*/ 146 w 146"/>
                <a:gd name="T81" fmla="*/ 28 h 2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6" h="28">
                  <a:moveTo>
                    <a:pt x="146" y="0"/>
                  </a:moveTo>
                  <a:lnTo>
                    <a:pt x="128" y="2"/>
                  </a:lnTo>
                  <a:lnTo>
                    <a:pt x="110" y="4"/>
                  </a:lnTo>
                  <a:lnTo>
                    <a:pt x="92" y="6"/>
                  </a:lnTo>
                  <a:lnTo>
                    <a:pt x="75" y="9"/>
                  </a:lnTo>
                  <a:lnTo>
                    <a:pt x="57" y="12"/>
                  </a:lnTo>
                  <a:lnTo>
                    <a:pt x="39" y="15"/>
                  </a:lnTo>
                  <a:lnTo>
                    <a:pt x="22" y="18"/>
                  </a:lnTo>
                  <a:lnTo>
                    <a:pt x="4" y="23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1" y="25"/>
                  </a:lnTo>
                  <a:lnTo>
                    <a:pt x="39" y="21"/>
                  </a:lnTo>
                  <a:lnTo>
                    <a:pt x="56" y="18"/>
                  </a:lnTo>
                  <a:lnTo>
                    <a:pt x="74" y="13"/>
                  </a:lnTo>
                  <a:lnTo>
                    <a:pt x="92" y="10"/>
                  </a:lnTo>
                  <a:lnTo>
                    <a:pt x="110" y="6"/>
                  </a:lnTo>
                  <a:lnTo>
                    <a:pt x="128" y="3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8" name="Freeform 65"/>
            <p:cNvSpPr/>
            <p:nvPr/>
          </p:nvSpPr>
          <p:spPr bwMode="auto">
            <a:xfrm>
              <a:off x="1728" y="1847"/>
              <a:ext cx="60" cy="159"/>
            </a:xfrm>
            <a:custGeom>
              <a:avLst/>
              <a:gdLst>
                <a:gd name="T0" fmla="*/ 1 w 119"/>
                <a:gd name="T1" fmla="*/ 0 h 319"/>
                <a:gd name="T2" fmla="*/ 1 w 119"/>
                <a:gd name="T3" fmla="*/ 0 h 319"/>
                <a:gd name="T4" fmla="*/ 1 w 119"/>
                <a:gd name="T5" fmla="*/ 0 h 319"/>
                <a:gd name="T6" fmla="*/ 1 w 119"/>
                <a:gd name="T7" fmla="*/ 0 h 319"/>
                <a:gd name="T8" fmla="*/ 1 w 119"/>
                <a:gd name="T9" fmla="*/ 0 h 319"/>
                <a:gd name="T10" fmla="*/ 1 w 119"/>
                <a:gd name="T11" fmla="*/ 0 h 319"/>
                <a:gd name="T12" fmla="*/ 1 w 119"/>
                <a:gd name="T13" fmla="*/ 0 h 319"/>
                <a:gd name="T14" fmla="*/ 1 w 119"/>
                <a:gd name="T15" fmla="*/ 0 h 319"/>
                <a:gd name="T16" fmla="*/ 1 w 119"/>
                <a:gd name="T17" fmla="*/ 0 h 319"/>
                <a:gd name="T18" fmla="*/ 1 w 119"/>
                <a:gd name="T19" fmla="*/ 0 h 319"/>
                <a:gd name="T20" fmla="*/ 1 w 119"/>
                <a:gd name="T21" fmla="*/ 0 h 319"/>
                <a:gd name="T22" fmla="*/ 1 w 119"/>
                <a:gd name="T23" fmla="*/ 0 h 319"/>
                <a:gd name="T24" fmla="*/ 1 w 119"/>
                <a:gd name="T25" fmla="*/ 0 h 319"/>
                <a:gd name="T26" fmla="*/ 1 w 119"/>
                <a:gd name="T27" fmla="*/ 0 h 319"/>
                <a:gd name="T28" fmla="*/ 1 w 119"/>
                <a:gd name="T29" fmla="*/ 0 h 319"/>
                <a:gd name="T30" fmla="*/ 1 w 119"/>
                <a:gd name="T31" fmla="*/ 0 h 319"/>
                <a:gd name="T32" fmla="*/ 1 w 119"/>
                <a:gd name="T33" fmla="*/ 0 h 319"/>
                <a:gd name="T34" fmla="*/ 1 w 119"/>
                <a:gd name="T35" fmla="*/ 0 h 319"/>
                <a:gd name="T36" fmla="*/ 1 w 119"/>
                <a:gd name="T37" fmla="*/ 0 h 319"/>
                <a:gd name="T38" fmla="*/ 1 w 119"/>
                <a:gd name="T39" fmla="*/ 0 h 319"/>
                <a:gd name="T40" fmla="*/ 1 w 119"/>
                <a:gd name="T41" fmla="*/ 0 h 319"/>
                <a:gd name="T42" fmla="*/ 1 w 119"/>
                <a:gd name="T43" fmla="*/ 0 h 319"/>
                <a:gd name="T44" fmla="*/ 1 w 119"/>
                <a:gd name="T45" fmla="*/ 0 h 319"/>
                <a:gd name="T46" fmla="*/ 1 w 119"/>
                <a:gd name="T47" fmla="*/ 0 h 319"/>
                <a:gd name="T48" fmla="*/ 1 w 119"/>
                <a:gd name="T49" fmla="*/ 0 h 319"/>
                <a:gd name="T50" fmla="*/ 1 w 119"/>
                <a:gd name="T51" fmla="*/ 0 h 319"/>
                <a:gd name="T52" fmla="*/ 1 w 119"/>
                <a:gd name="T53" fmla="*/ 0 h 319"/>
                <a:gd name="T54" fmla="*/ 1 w 119"/>
                <a:gd name="T55" fmla="*/ 0 h 319"/>
                <a:gd name="T56" fmla="*/ 1 w 119"/>
                <a:gd name="T57" fmla="*/ 0 h 319"/>
                <a:gd name="T58" fmla="*/ 1 w 119"/>
                <a:gd name="T59" fmla="*/ 0 h 319"/>
                <a:gd name="T60" fmla="*/ 0 w 119"/>
                <a:gd name="T61" fmla="*/ 0 h 319"/>
                <a:gd name="T62" fmla="*/ 0 w 119"/>
                <a:gd name="T63" fmla="*/ 0 h 319"/>
                <a:gd name="T64" fmla="*/ 0 w 119"/>
                <a:gd name="T65" fmla="*/ 0 h 3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9"/>
                <a:gd name="T100" fmla="*/ 0 h 319"/>
                <a:gd name="T101" fmla="*/ 119 w 119"/>
                <a:gd name="T102" fmla="*/ 319 h 3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9" h="319">
                  <a:moveTo>
                    <a:pt x="0" y="1"/>
                  </a:moveTo>
                  <a:lnTo>
                    <a:pt x="13" y="4"/>
                  </a:lnTo>
                  <a:lnTo>
                    <a:pt x="26" y="8"/>
                  </a:lnTo>
                  <a:lnTo>
                    <a:pt x="39" y="12"/>
                  </a:lnTo>
                  <a:lnTo>
                    <a:pt x="51" y="16"/>
                  </a:lnTo>
                  <a:lnTo>
                    <a:pt x="62" y="23"/>
                  </a:lnTo>
                  <a:lnTo>
                    <a:pt x="73" y="29"/>
                  </a:lnTo>
                  <a:lnTo>
                    <a:pt x="83" y="37"/>
                  </a:lnTo>
                  <a:lnTo>
                    <a:pt x="92" y="46"/>
                  </a:lnTo>
                  <a:lnTo>
                    <a:pt x="104" y="63"/>
                  </a:lnTo>
                  <a:lnTo>
                    <a:pt x="108" y="83"/>
                  </a:lnTo>
                  <a:lnTo>
                    <a:pt x="104" y="101"/>
                  </a:lnTo>
                  <a:lnTo>
                    <a:pt x="88" y="118"/>
                  </a:lnTo>
                  <a:lnTo>
                    <a:pt x="83" y="121"/>
                  </a:lnTo>
                  <a:lnTo>
                    <a:pt x="78" y="124"/>
                  </a:lnTo>
                  <a:lnTo>
                    <a:pt x="73" y="127"/>
                  </a:lnTo>
                  <a:lnTo>
                    <a:pt x="67" y="130"/>
                  </a:lnTo>
                  <a:lnTo>
                    <a:pt x="62" y="134"/>
                  </a:lnTo>
                  <a:lnTo>
                    <a:pt x="57" y="137"/>
                  </a:lnTo>
                  <a:lnTo>
                    <a:pt x="52" y="141"/>
                  </a:lnTo>
                  <a:lnTo>
                    <a:pt x="47" y="145"/>
                  </a:lnTo>
                  <a:lnTo>
                    <a:pt x="35" y="158"/>
                  </a:lnTo>
                  <a:lnTo>
                    <a:pt x="29" y="172"/>
                  </a:lnTo>
                  <a:lnTo>
                    <a:pt x="25" y="187"/>
                  </a:lnTo>
                  <a:lnTo>
                    <a:pt x="25" y="203"/>
                  </a:lnTo>
                  <a:lnTo>
                    <a:pt x="26" y="214"/>
                  </a:lnTo>
                  <a:lnTo>
                    <a:pt x="29" y="227"/>
                  </a:lnTo>
                  <a:lnTo>
                    <a:pt x="31" y="238"/>
                  </a:lnTo>
                  <a:lnTo>
                    <a:pt x="32" y="251"/>
                  </a:lnTo>
                  <a:lnTo>
                    <a:pt x="31" y="267"/>
                  </a:lnTo>
                  <a:lnTo>
                    <a:pt x="26" y="285"/>
                  </a:lnTo>
                  <a:lnTo>
                    <a:pt x="20" y="302"/>
                  </a:lnTo>
                  <a:lnTo>
                    <a:pt x="14" y="318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18"/>
                  </a:lnTo>
                  <a:lnTo>
                    <a:pt x="21" y="303"/>
                  </a:lnTo>
                  <a:lnTo>
                    <a:pt x="26" y="289"/>
                  </a:lnTo>
                  <a:lnTo>
                    <a:pt x="31" y="275"/>
                  </a:lnTo>
                  <a:lnTo>
                    <a:pt x="35" y="260"/>
                  </a:lnTo>
                  <a:lnTo>
                    <a:pt x="36" y="248"/>
                  </a:lnTo>
                  <a:lnTo>
                    <a:pt x="36" y="234"/>
                  </a:lnTo>
                  <a:lnTo>
                    <a:pt x="35" y="220"/>
                  </a:lnTo>
                  <a:lnTo>
                    <a:pt x="35" y="207"/>
                  </a:lnTo>
                  <a:lnTo>
                    <a:pt x="38" y="191"/>
                  </a:lnTo>
                  <a:lnTo>
                    <a:pt x="44" y="177"/>
                  </a:lnTo>
                  <a:lnTo>
                    <a:pt x="55" y="165"/>
                  </a:lnTo>
                  <a:lnTo>
                    <a:pt x="67" y="154"/>
                  </a:lnTo>
                  <a:lnTo>
                    <a:pt x="80" y="144"/>
                  </a:lnTo>
                  <a:lnTo>
                    <a:pt x="93" y="134"/>
                  </a:lnTo>
                  <a:lnTo>
                    <a:pt x="105" y="122"/>
                  </a:lnTo>
                  <a:lnTo>
                    <a:pt x="114" y="109"/>
                  </a:lnTo>
                  <a:lnTo>
                    <a:pt x="119" y="88"/>
                  </a:lnTo>
                  <a:lnTo>
                    <a:pt x="117" y="68"/>
                  </a:lnTo>
                  <a:lnTo>
                    <a:pt x="106" y="50"/>
                  </a:lnTo>
                  <a:lnTo>
                    <a:pt x="90" y="35"/>
                  </a:lnTo>
                  <a:lnTo>
                    <a:pt x="70" y="22"/>
                  </a:lnTo>
                  <a:lnTo>
                    <a:pt x="47" y="12"/>
                  </a:lnTo>
                  <a:lnTo>
                    <a:pt x="23" y="5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39" name="Freeform 66"/>
            <p:cNvSpPr/>
            <p:nvPr/>
          </p:nvSpPr>
          <p:spPr bwMode="auto">
            <a:xfrm>
              <a:off x="1572" y="1835"/>
              <a:ext cx="96" cy="107"/>
            </a:xfrm>
            <a:custGeom>
              <a:avLst/>
              <a:gdLst>
                <a:gd name="T0" fmla="*/ 1 w 191"/>
                <a:gd name="T1" fmla="*/ 0 h 214"/>
                <a:gd name="T2" fmla="*/ 1 w 191"/>
                <a:gd name="T3" fmla="*/ 0 h 214"/>
                <a:gd name="T4" fmla="*/ 1 w 191"/>
                <a:gd name="T5" fmla="*/ 1 h 214"/>
                <a:gd name="T6" fmla="*/ 1 w 191"/>
                <a:gd name="T7" fmla="*/ 1 h 214"/>
                <a:gd name="T8" fmla="*/ 1 w 191"/>
                <a:gd name="T9" fmla="*/ 1 h 214"/>
                <a:gd name="T10" fmla="*/ 1 w 191"/>
                <a:gd name="T11" fmla="*/ 1 h 214"/>
                <a:gd name="T12" fmla="*/ 1 w 191"/>
                <a:gd name="T13" fmla="*/ 1 h 214"/>
                <a:gd name="T14" fmla="*/ 1 w 191"/>
                <a:gd name="T15" fmla="*/ 1 h 214"/>
                <a:gd name="T16" fmla="*/ 1 w 191"/>
                <a:gd name="T17" fmla="*/ 1 h 214"/>
                <a:gd name="T18" fmla="*/ 1 w 191"/>
                <a:gd name="T19" fmla="*/ 1 h 214"/>
                <a:gd name="T20" fmla="*/ 1 w 191"/>
                <a:gd name="T21" fmla="*/ 1 h 214"/>
                <a:gd name="T22" fmla="*/ 1 w 191"/>
                <a:gd name="T23" fmla="*/ 1 h 214"/>
                <a:gd name="T24" fmla="*/ 1 w 191"/>
                <a:gd name="T25" fmla="*/ 1 h 214"/>
                <a:gd name="T26" fmla="*/ 0 w 191"/>
                <a:gd name="T27" fmla="*/ 1 h 214"/>
                <a:gd name="T28" fmla="*/ 1 w 191"/>
                <a:gd name="T29" fmla="*/ 1 h 214"/>
                <a:gd name="T30" fmla="*/ 1 w 191"/>
                <a:gd name="T31" fmla="*/ 1 h 214"/>
                <a:gd name="T32" fmla="*/ 1 w 191"/>
                <a:gd name="T33" fmla="*/ 1 h 214"/>
                <a:gd name="T34" fmla="*/ 1 w 191"/>
                <a:gd name="T35" fmla="*/ 1 h 214"/>
                <a:gd name="T36" fmla="*/ 1 w 191"/>
                <a:gd name="T37" fmla="*/ 1 h 214"/>
                <a:gd name="T38" fmla="*/ 1 w 191"/>
                <a:gd name="T39" fmla="*/ 1 h 214"/>
                <a:gd name="T40" fmla="*/ 1 w 191"/>
                <a:gd name="T41" fmla="*/ 1 h 214"/>
                <a:gd name="T42" fmla="*/ 1 w 191"/>
                <a:gd name="T43" fmla="*/ 1 h 214"/>
                <a:gd name="T44" fmla="*/ 1 w 191"/>
                <a:gd name="T45" fmla="*/ 1 h 214"/>
                <a:gd name="T46" fmla="*/ 1 w 191"/>
                <a:gd name="T47" fmla="*/ 1 h 214"/>
                <a:gd name="T48" fmla="*/ 1 w 191"/>
                <a:gd name="T49" fmla="*/ 1 h 214"/>
                <a:gd name="T50" fmla="*/ 1 w 191"/>
                <a:gd name="T51" fmla="*/ 1 h 214"/>
                <a:gd name="T52" fmla="*/ 1 w 191"/>
                <a:gd name="T53" fmla="*/ 1 h 214"/>
                <a:gd name="T54" fmla="*/ 1 w 191"/>
                <a:gd name="T55" fmla="*/ 1 h 214"/>
                <a:gd name="T56" fmla="*/ 1 w 191"/>
                <a:gd name="T57" fmla="*/ 1 h 214"/>
                <a:gd name="T58" fmla="*/ 1 w 191"/>
                <a:gd name="T59" fmla="*/ 1 h 214"/>
                <a:gd name="T60" fmla="*/ 1 w 191"/>
                <a:gd name="T61" fmla="*/ 1 h 214"/>
                <a:gd name="T62" fmla="*/ 1 w 191"/>
                <a:gd name="T63" fmla="*/ 1 h 214"/>
                <a:gd name="T64" fmla="*/ 1 w 191"/>
                <a:gd name="T65" fmla="*/ 1 h 214"/>
                <a:gd name="T66" fmla="*/ 1 w 191"/>
                <a:gd name="T67" fmla="*/ 1 h 214"/>
                <a:gd name="T68" fmla="*/ 1 w 191"/>
                <a:gd name="T69" fmla="*/ 1 h 214"/>
                <a:gd name="T70" fmla="*/ 1 w 191"/>
                <a:gd name="T71" fmla="*/ 1 h 214"/>
                <a:gd name="T72" fmla="*/ 1 w 191"/>
                <a:gd name="T73" fmla="*/ 0 h 214"/>
                <a:gd name="T74" fmla="*/ 1 w 191"/>
                <a:gd name="T75" fmla="*/ 0 h 214"/>
                <a:gd name="T76" fmla="*/ 1 w 191"/>
                <a:gd name="T77" fmla="*/ 0 h 214"/>
                <a:gd name="T78" fmla="*/ 1 w 191"/>
                <a:gd name="T79" fmla="*/ 0 h 214"/>
                <a:gd name="T80" fmla="*/ 1 w 191"/>
                <a:gd name="T81" fmla="*/ 0 h 214"/>
                <a:gd name="T82" fmla="*/ 1 w 191"/>
                <a:gd name="T83" fmla="*/ 0 h 2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1"/>
                <a:gd name="T127" fmla="*/ 0 h 214"/>
                <a:gd name="T128" fmla="*/ 191 w 191"/>
                <a:gd name="T129" fmla="*/ 214 h 2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1" h="214">
                  <a:moveTo>
                    <a:pt x="191" y="0"/>
                  </a:moveTo>
                  <a:lnTo>
                    <a:pt x="168" y="0"/>
                  </a:lnTo>
                  <a:lnTo>
                    <a:pt x="148" y="3"/>
                  </a:lnTo>
                  <a:lnTo>
                    <a:pt x="127" y="9"/>
                  </a:lnTo>
                  <a:lnTo>
                    <a:pt x="108" y="17"/>
                  </a:lnTo>
                  <a:lnTo>
                    <a:pt x="88" y="28"/>
                  </a:lnTo>
                  <a:lnTo>
                    <a:pt x="70" y="40"/>
                  </a:lnTo>
                  <a:lnTo>
                    <a:pt x="54" y="53"/>
                  </a:lnTo>
                  <a:lnTo>
                    <a:pt x="40" y="67"/>
                  </a:lnTo>
                  <a:lnTo>
                    <a:pt x="27" y="82"/>
                  </a:lnTo>
                  <a:lnTo>
                    <a:pt x="17" y="99"/>
                  </a:lnTo>
                  <a:lnTo>
                    <a:pt x="8" y="118"/>
                  </a:lnTo>
                  <a:lnTo>
                    <a:pt x="3" y="137"/>
                  </a:lnTo>
                  <a:lnTo>
                    <a:pt x="0" y="158"/>
                  </a:lnTo>
                  <a:lnTo>
                    <a:pt x="1" y="177"/>
                  </a:lnTo>
                  <a:lnTo>
                    <a:pt x="6" y="196"/>
                  </a:lnTo>
                  <a:lnTo>
                    <a:pt x="17" y="213"/>
                  </a:lnTo>
                  <a:lnTo>
                    <a:pt x="19" y="214"/>
                  </a:lnTo>
                  <a:lnTo>
                    <a:pt x="23" y="212"/>
                  </a:lnTo>
                  <a:lnTo>
                    <a:pt x="26" y="210"/>
                  </a:lnTo>
                  <a:lnTo>
                    <a:pt x="27" y="206"/>
                  </a:lnTo>
                  <a:lnTo>
                    <a:pt x="26" y="194"/>
                  </a:lnTo>
                  <a:lnTo>
                    <a:pt x="23" y="182"/>
                  </a:lnTo>
                  <a:lnTo>
                    <a:pt x="21" y="169"/>
                  </a:lnTo>
                  <a:lnTo>
                    <a:pt x="17" y="158"/>
                  </a:lnTo>
                  <a:lnTo>
                    <a:pt x="17" y="139"/>
                  </a:lnTo>
                  <a:lnTo>
                    <a:pt x="21" y="119"/>
                  </a:lnTo>
                  <a:lnTo>
                    <a:pt x="28" y="100"/>
                  </a:lnTo>
                  <a:lnTo>
                    <a:pt x="38" y="83"/>
                  </a:lnTo>
                  <a:lnTo>
                    <a:pt x="49" y="66"/>
                  </a:lnTo>
                  <a:lnTo>
                    <a:pt x="65" y="50"/>
                  </a:lnTo>
                  <a:lnTo>
                    <a:pt x="82" y="36"/>
                  </a:lnTo>
                  <a:lnTo>
                    <a:pt x="101" y="23"/>
                  </a:lnTo>
                  <a:lnTo>
                    <a:pt x="123" y="14"/>
                  </a:lnTo>
                  <a:lnTo>
                    <a:pt x="145" y="6"/>
                  </a:lnTo>
                  <a:lnTo>
                    <a:pt x="167" y="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0" name="Freeform 67"/>
            <p:cNvSpPr/>
            <p:nvPr/>
          </p:nvSpPr>
          <p:spPr bwMode="auto">
            <a:xfrm>
              <a:off x="1668" y="1817"/>
              <a:ext cx="162" cy="163"/>
            </a:xfrm>
            <a:custGeom>
              <a:avLst/>
              <a:gdLst>
                <a:gd name="T0" fmla="*/ 0 w 325"/>
                <a:gd name="T1" fmla="*/ 0 h 327"/>
                <a:gd name="T2" fmla="*/ 0 w 325"/>
                <a:gd name="T3" fmla="*/ 0 h 327"/>
                <a:gd name="T4" fmla="*/ 0 w 325"/>
                <a:gd name="T5" fmla="*/ 0 h 327"/>
                <a:gd name="T6" fmla="*/ 0 w 325"/>
                <a:gd name="T7" fmla="*/ 0 h 327"/>
                <a:gd name="T8" fmla="*/ 0 w 325"/>
                <a:gd name="T9" fmla="*/ 0 h 327"/>
                <a:gd name="T10" fmla="*/ 0 w 325"/>
                <a:gd name="T11" fmla="*/ 0 h 327"/>
                <a:gd name="T12" fmla="*/ 0 w 325"/>
                <a:gd name="T13" fmla="*/ 0 h 327"/>
                <a:gd name="T14" fmla="*/ 0 w 325"/>
                <a:gd name="T15" fmla="*/ 0 h 327"/>
                <a:gd name="T16" fmla="*/ 0 w 325"/>
                <a:gd name="T17" fmla="*/ 0 h 327"/>
                <a:gd name="T18" fmla="*/ 0 w 325"/>
                <a:gd name="T19" fmla="*/ 0 h 327"/>
                <a:gd name="T20" fmla="*/ 0 w 325"/>
                <a:gd name="T21" fmla="*/ 0 h 327"/>
                <a:gd name="T22" fmla="*/ 0 w 325"/>
                <a:gd name="T23" fmla="*/ 0 h 327"/>
                <a:gd name="T24" fmla="*/ 0 w 325"/>
                <a:gd name="T25" fmla="*/ 0 h 327"/>
                <a:gd name="T26" fmla="*/ 0 w 325"/>
                <a:gd name="T27" fmla="*/ 0 h 327"/>
                <a:gd name="T28" fmla="*/ 0 w 325"/>
                <a:gd name="T29" fmla="*/ 0 h 327"/>
                <a:gd name="T30" fmla="*/ 0 w 325"/>
                <a:gd name="T31" fmla="*/ 0 h 327"/>
                <a:gd name="T32" fmla="*/ 0 w 325"/>
                <a:gd name="T33" fmla="*/ 0 h 327"/>
                <a:gd name="T34" fmla="*/ 0 w 325"/>
                <a:gd name="T35" fmla="*/ 0 h 327"/>
                <a:gd name="T36" fmla="*/ 0 w 325"/>
                <a:gd name="T37" fmla="*/ 0 h 327"/>
                <a:gd name="T38" fmla="*/ 0 w 325"/>
                <a:gd name="T39" fmla="*/ 0 h 327"/>
                <a:gd name="T40" fmla="*/ 0 w 325"/>
                <a:gd name="T41" fmla="*/ 0 h 327"/>
                <a:gd name="T42" fmla="*/ 0 w 325"/>
                <a:gd name="T43" fmla="*/ 0 h 327"/>
                <a:gd name="T44" fmla="*/ 0 w 325"/>
                <a:gd name="T45" fmla="*/ 0 h 327"/>
                <a:gd name="T46" fmla="*/ 0 w 325"/>
                <a:gd name="T47" fmla="*/ 0 h 327"/>
                <a:gd name="T48" fmla="*/ 0 w 325"/>
                <a:gd name="T49" fmla="*/ 0 h 327"/>
                <a:gd name="T50" fmla="*/ 0 w 325"/>
                <a:gd name="T51" fmla="*/ 0 h 327"/>
                <a:gd name="T52" fmla="*/ 0 w 325"/>
                <a:gd name="T53" fmla="*/ 0 h 327"/>
                <a:gd name="T54" fmla="*/ 0 w 325"/>
                <a:gd name="T55" fmla="*/ 0 h 327"/>
                <a:gd name="T56" fmla="*/ 0 w 325"/>
                <a:gd name="T57" fmla="*/ 0 h 327"/>
                <a:gd name="T58" fmla="*/ 0 w 325"/>
                <a:gd name="T59" fmla="*/ 0 h 327"/>
                <a:gd name="T60" fmla="*/ 0 w 325"/>
                <a:gd name="T61" fmla="*/ 0 h 327"/>
                <a:gd name="T62" fmla="*/ 0 w 325"/>
                <a:gd name="T63" fmla="*/ 0 h 327"/>
                <a:gd name="T64" fmla="*/ 0 w 325"/>
                <a:gd name="T65" fmla="*/ 0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5"/>
                <a:gd name="T100" fmla="*/ 0 h 327"/>
                <a:gd name="T101" fmla="*/ 325 w 325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5" h="327">
                  <a:moveTo>
                    <a:pt x="0" y="32"/>
                  </a:moveTo>
                  <a:lnTo>
                    <a:pt x="16" y="24"/>
                  </a:lnTo>
                  <a:lnTo>
                    <a:pt x="32" y="17"/>
                  </a:lnTo>
                  <a:lnTo>
                    <a:pt x="49" y="14"/>
                  </a:lnTo>
                  <a:lnTo>
                    <a:pt x="67" y="11"/>
                  </a:lnTo>
                  <a:lnTo>
                    <a:pt x="84" y="9"/>
                  </a:lnTo>
                  <a:lnTo>
                    <a:pt x="101" y="9"/>
                  </a:lnTo>
                  <a:lnTo>
                    <a:pt x="119" y="11"/>
                  </a:lnTo>
                  <a:lnTo>
                    <a:pt x="136" y="14"/>
                  </a:lnTo>
                  <a:lnTo>
                    <a:pt x="152" y="19"/>
                  </a:lnTo>
                  <a:lnTo>
                    <a:pt x="169" y="23"/>
                  </a:lnTo>
                  <a:lnTo>
                    <a:pt x="185" y="30"/>
                  </a:lnTo>
                  <a:lnTo>
                    <a:pt x="202" y="37"/>
                  </a:lnTo>
                  <a:lnTo>
                    <a:pt x="217" y="45"/>
                  </a:lnTo>
                  <a:lnTo>
                    <a:pt x="232" y="54"/>
                  </a:lnTo>
                  <a:lnTo>
                    <a:pt x="246" y="65"/>
                  </a:lnTo>
                  <a:lnTo>
                    <a:pt x="259" y="75"/>
                  </a:lnTo>
                  <a:lnTo>
                    <a:pt x="270" y="87"/>
                  </a:lnTo>
                  <a:lnTo>
                    <a:pt x="280" y="99"/>
                  </a:lnTo>
                  <a:lnTo>
                    <a:pt x="289" y="113"/>
                  </a:lnTo>
                  <a:lnTo>
                    <a:pt x="295" y="128"/>
                  </a:lnTo>
                  <a:lnTo>
                    <a:pt x="302" y="143"/>
                  </a:lnTo>
                  <a:lnTo>
                    <a:pt x="305" y="159"/>
                  </a:lnTo>
                  <a:lnTo>
                    <a:pt x="309" y="174"/>
                  </a:lnTo>
                  <a:lnTo>
                    <a:pt x="312" y="189"/>
                  </a:lnTo>
                  <a:lnTo>
                    <a:pt x="312" y="207"/>
                  </a:lnTo>
                  <a:lnTo>
                    <a:pt x="311" y="227"/>
                  </a:lnTo>
                  <a:lnTo>
                    <a:pt x="307" y="246"/>
                  </a:lnTo>
                  <a:lnTo>
                    <a:pt x="300" y="263"/>
                  </a:lnTo>
                  <a:lnTo>
                    <a:pt x="291" y="280"/>
                  </a:lnTo>
                  <a:lnTo>
                    <a:pt x="280" y="297"/>
                  </a:lnTo>
                  <a:lnTo>
                    <a:pt x="267" y="312"/>
                  </a:lnTo>
                  <a:lnTo>
                    <a:pt x="252" y="326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2" y="327"/>
                  </a:lnTo>
                  <a:lnTo>
                    <a:pt x="280" y="302"/>
                  </a:lnTo>
                  <a:lnTo>
                    <a:pt x="302" y="273"/>
                  </a:lnTo>
                  <a:lnTo>
                    <a:pt x="316" y="241"/>
                  </a:lnTo>
                  <a:lnTo>
                    <a:pt x="324" y="207"/>
                  </a:lnTo>
                  <a:lnTo>
                    <a:pt x="325" y="173"/>
                  </a:lnTo>
                  <a:lnTo>
                    <a:pt x="318" y="138"/>
                  </a:lnTo>
                  <a:lnTo>
                    <a:pt x="304" y="106"/>
                  </a:lnTo>
                  <a:lnTo>
                    <a:pt x="283" y="75"/>
                  </a:lnTo>
                  <a:lnTo>
                    <a:pt x="270" y="61"/>
                  </a:lnTo>
                  <a:lnTo>
                    <a:pt x="256" y="47"/>
                  </a:lnTo>
                  <a:lnTo>
                    <a:pt x="241" y="36"/>
                  </a:lnTo>
                  <a:lnTo>
                    <a:pt x="224" y="27"/>
                  </a:lnTo>
                  <a:lnTo>
                    <a:pt x="207" y="19"/>
                  </a:lnTo>
                  <a:lnTo>
                    <a:pt x="189" y="12"/>
                  </a:lnTo>
                  <a:lnTo>
                    <a:pt x="171" y="6"/>
                  </a:lnTo>
                  <a:lnTo>
                    <a:pt x="151" y="2"/>
                  </a:lnTo>
                  <a:lnTo>
                    <a:pt x="132" y="1"/>
                  </a:lnTo>
                  <a:lnTo>
                    <a:pt x="112" y="0"/>
                  </a:lnTo>
                  <a:lnTo>
                    <a:pt x="93" y="1"/>
                  </a:lnTo>
                  <a:lnTo>
                    <a:pt x="73" y="5"/>
                  </a:lnTo>
                  <a:lnTo>
                    <a:pt x="54" y="9"/>
                  </a:lnTo>
                  <a:lnTo>
                    <a:pt x="36" y="15"/>
                  </a:lnTo>
                  <a:lnTo>
                    <a:pt x="18" y="23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1" name="Freeform 68"/>
            <p:cNvSpPr/>
            <p:nvPr/>
          </p:nvSpPr>
          <p:spPr bwMode="auto">
            <a:xfrm>
              <a:off x="1687" y="1841"/>
              <a:ext cx="142" cy="67"/>
            </a:xfrm>
            <a:custGeom>
              <a:avLst/>
              <a:gdLst>
                <a:gd name="T0" fmla="*/ 0 w 285"/>
                <a:gd name="T1" fmla="*/ 0 h 133"/>
                <a:gd name="T2" fmla="*/ 0 w 285"/>
                <a:gd name="T3" fmla="*/ 1 h 133"/>
                <a:gd name="T4" fmla="*/ 0 w 285"/>
                <a:gd name="T5" fmla="*/ 1 h 133"/>
                <a:gd name="T6" fmla="*/ 0 w 285"/>
                <a:gd name="T7" fmla="*/ 1 h 133"/>
                <a:gd name="T8" fmla="*/ 0 w 285"/>
                <a:gd name="T9" fmla="*/ 1 h 133"/>
                <a:gd name="T10" fmla="*/ 0 w 285"/>
                <a:gd name="T11" fmla="*/ 1 h 133"/>
                <a:gd name="T12" fmla="*/ 0 w 285"/>
                <a:gd name="T13" fmla="*/ 1 h 133"/>
                <a:gd name="T14" fmla="*/ 0 w 285"/>
                <a:gd name="T15" fmla="*/ 1 h 133"/>
                <a:gd name="T16" fmla="*/ 0 w 285"/>
                <a:gd name="T17" fmla="*/ 1 h 133"/>
                <a:gd name="T18" fmla="*/ 0 w 285"/>
                <a:gd name="T19" fmla="*/ 1 h 133"/>
                <a:gd name="T20" fmla="*/ 0 w 285"/>
                <a:gd name="T21" fmla="*/ 1 h 133"/>
                <a:gd name="T22" fmla="*/ 0 w 285"/>
                <a:gd name="T23" fmla="*/ 1 h 133"/>
                <a:gd name="T24" fmla="*/ 0 w 285"/>
                <a:gd name="T25" fmla="*/ 1 h 133"/>
                <a:gd name="T26" fmla="*/ 0 w 285"/>
                <a:gd name="T27" fmla="*/ 1 h 133"/>
                <a:gd name="T28" fmla="*/ 0 w 285"/>
                <a:gd name="T29" fmla="*/ 1 h 133"/>
                <a:gd name="T30" fmla="*/ 0 w 285"/>
                <a:gd name="T31" fmla="*/ 1 h 133"/>
                <a:gd name="T32" fmla="*/ 0 w 285"/>
                <a:gd name="T33" fmla="*/ 1 h 133"/>
                <a:gd name="T34" fmla="*/ 0 w 285"/>
                <a:gd name="T35" fmla="*/ 1 h 133"/>
                <a:gd name="T36" fmla="*/ 0 w 285"/>
                <a:gd name="T37" fmla="*/ 1 h 133"/>
                <a:gd name="T38" fmla="*/ 0 w 285"/>
                <a:gd name="T39" fmla="*/ 1 h 133"/>
                <a:gd name="T40" fmla="*/ 0 w 285"/>
                <a:gd name="T41" fmla="*/ 1 h 133"/>
                <a:gd name="T42" fmla="*/ 0 w 285"/>
                <a:gd name="T43" fmla="*/ 1 h 133"/>
                <a:gd name="T44" fmla="*/ 0 w 285"/>
                <a:gd name="T45" fmla="*/ 1 h 133"/>
                <a:gd name="T46" fmla="*/ 0 w 285"/>
                <a:gd name="T47" fmla="*/ 1 h 133"/>
                <a:gd name="T48" fmla="*/ 0 w 285"/>
                <a:gd name="T49" fmla="*/ 1 h 133"/>
                <a:gd name="T50" fmla="*/ 0 w 285"/>
                <a:gd name="T51" fmla="*/ 1 h 133"/>
                <a:gd name="T52" fmla="*/ 0 w 285"/>
                <a:gd name="T53" fmla="*/ 1 h 133"/>
                <a:gd name="T54" fmla="*/ 0 w 285"/>
                <a:gd name="T55" fmla="*/ 1 h 133"/>
                <a:gd name="T56" fmla="*/ 0 w 285"/>
                <a:gd name="T57" fmla="*/ 1 h 133"/>
                <a:gd name="T58" fmla="*/ 0 w 285"/>
                <a:gd name="T59" fmla="*/ 1 h 133"/>
                <a:gd name="T60" fmla="*/ 0 w 285"/>
                <a:gd name="T61" fmla="*/ 1 h 133"/>
                <a:gd name="T62" fmla="*/ 0 w 285"/>
                <a:gd name="T63" fmla="*/ 1 h 133"/>
                <a:gd name="T64" fmla="*/ 0 w 285"/>
                <a:gd name="T65" fmla="*/ 1 h 133"/>
                <a:gd name="T66" fmla="*/ 0 w 285"/>
                <a:gd name="T67" fmla="*/ 1 h 133"/>
                <a:gd name="T68" fmla="*/ 0 w 285"/>
                <a:gd name="T69" fmla="*/ 1 h 133"/>
                <a:gd name="T70" fmla="*/ 0 w 285"/>
                <a:gd name="T71" fmla="*/ 1 h 133"/>
                <a:gd name="T72" fmla="*/ 0 w 285"/>
                <a:gd name="T73" fmla="*/ 0 h 133"/>
                <a:gd name="T74" fmla="*/ 0 w 285"/>
                <a:gd name="T75" fmla="*/ 0 h 133"/>
                <a:gd name="T76" fmla="*/ 0 w 285"/>
                <a:gd name="T77" fmla="*/ 0 h 133"/>
                <a:gd name="T78" fmla="*/ 0 w 285"/>
                <a:gd name="T79" fmla="*/ 0 h 133"/>
                <a:gd name="T80" fmla="*/ 0 w 285"/>
                <a:gd name="T81" fmla="*/ 0 h 133"/>
                <a:gd name="T82" fmla="*/ 0 w 285"/>
                <a:gd name="T83" fmla="*/ 0 h 13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5"/>
                <a:gd name="T127" fmla="*/ 0 h 133"/>
                <a:gd name="T128" fmla="*/ 285 w 285"/>
                <a:gd name="T129" fmla="*/ 133 h 13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5" h="133">
                  <a:moveTo>
                    <a:pt x="0" y="0"/>
                  </a:moveTo>
                  <a:lnTo>
                    <a:pt x="20" y="9"/>
                  </a:lnTo>
                  <a:lnTo>
                    <a:pt x="39" y="15"/>
                  </a:lnTo>
                  <a:lnTo>
                    <a:pt x="60" y="18"/>
                  </a:lnTo>
                  <a:lnTo>
                    <a:pt x="80" y="20"/>
                  </a:lnTo>
                  <a:lnTo>
                    <a:pt x="101" y="23"/>
                  </a:lnTo>
                  <a:lnTo>
                    <a:pt x="122" y="24"/>
                  </a:lnTo>
                  <a:lnTo>
                    <a:pt x="143" y="26"/>
                  </a:lnTo>
                  <a:lnTo>
                    <a:pt x="163" y="29"/>
                  </a:lnTo>
                  <a:lnTo>
                    <a:pt x="183" y="35"/>
                  </a:lnTo>
                  <a:lnTo>
                    <a:pt x="202" y="44"/>
                  </a:lnTo>
                  <a:lnTo>
                    <a:pt x="220" y="56"/>
                  </a:lnTo>
                  <a:lnTo>
                    <a:pt x="236" y="70"/>
                  </a:lnTo>
                  <a:lnTo>
                    <a:pt x="252" y="85"/>
                  </a:lnTo>
                  <a:lnTo>
                    <a:pt x="265" y="100"/>
                  </a:lnTo>
                  <a:lnTo>
                    <a:pt x="276" y="117"/>
                  </a:lnTo>
                  <a:lnTo>
                    <a:pt x="285" y="133"/>
                  </a:lnTo>
                  <a:lnTo>
                    <a:pt x="276" y="116"/>
                  </a:lnTo>
                  <a:lnTo>
                    <a:pt x="267" y="101"/>
                  </a:lnTo>
                  <a:lnTo>
                    <a:pt x="255" y="86"/>
                  </a:lnTo>
                  <a:lnTo>
                    <a:pt x="243" y="72"/>
                  </a:lnTo>
                  <a:lnTo>
                    <a:pt x="228" y="59"/>
                  </a:lnTo>
                  <a:lnTo>
                    <a:pt x="213" y="48"/>
                  </a:lnTo>
                  <a:lnTo>
                    <a:pt x="196" y="38"/>
                  </a:lnTo>
                  <a:lnTo>
                    <a:pt x="178" y="27"/>
                  </a:lnTo>
                  <a:lnTo>
                    <a:pt x="157" y="19"/>
                  </a:lnTo>
                  <a:lnTo>
                    <a:pt x="136" y="15"/>
                  </a:lnTo>
                  <a:lnTo>
                    <a:pt x="113" y="12"/>
                  </a:lnTo>
                  <a:lnTo>
                    <a:pt x="91" y="10"/>
                  </a:lnTo>
                  <a:lnTo>
                    <a:pt x="68" y="10"/>
                  </a:lnTo>
                  <a:lnTo>
                    <a:pt x="44" y="8"/>
                  </a:lnTo>
                  <a:lnTo>
                    <a:pt x="22" y="5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2" name="Freeform 69"/>
            <p:cNvSpPr/>
            <p:nvPr/>
          </p:nvSpPr>
          <p:spPr bwMode="auto">
            <a:xfrm>
              <a:off x="1736" y="1963"/>
              <a:ext cx="61" cy="69"/>
            </a:xfrm>
            <a:custGeom>
              <a:avLst/>
              <a:gdLst>
                <a:gd name="T0" fmla="*/ 1 w 122"/>
                <a:gd name="T1" fmla="*/ 1 h 138"/>
                <a:gd name="T2" fmla="*/ 1 w 122"/>
                <a:gd name="T3" fmla="*/ 1 h 138"/>
                <a:gd name="T4" fmla="*/ 1 w 122"/>
                <a:gd name="T5" fmla="*/ 1 h 138"/>
                <a:gd name="T6" fmla="*/ 1 w 122"/>
                <a:gd name="T7" fmla="*/ 1 h 138"/>
                <a:gd name="T8" fmla="*/ 1 w 122"/>
                <a:gd name="T9" fmla="*/ 1 h 138"/>
                <a:gd name="T10" fmla="*/ 1 w 122"/>
                <a:gd name="T11" fmla="*/ 1 h 138"/>
                <a:gd name="T12" fmla="*/ 1 w 122"/>
                <a:gd name="T13" fmla="*/ 1 h 138"/>
                <a:gd name="T14" fmla="*/ 1 w 122"/>
                <a:gd name="T15" fmla="*/ 1 h 138"/>
                <a:gd name="T16" fmla="*/ 1 w 122"/>
                <a:gd name="T17" fmla="*/ 1 h 138"/>
                <a:gd name="T18" fmla="*/ 1 w 122"/>
                <a:gd name="T19" fmla="*/ 1 h 138"/>
                <a:gd name="T20" fmla="*/ 1 w 122"/>
                <a:gd name="T21" fmla="*/ 1 h 138"/>
                <a:gd name="T22" fmla="*/ 1 w 122"/>
                <a:gd name="T23" fmla="*/ 1 h 138"/>
                <a:gd name="T24" fmla="*/ 1 w 122"/>
                <a:gd name="T25" fmla="*/ 1 h 138"/>
                <a:gd name="T26" fmla="*/ 1 w 122"/>
                <a:gd name="T27" fmla="*/ 1 h 138"/>
                <a:gd name="T28" fmla="*/ 1 w 122"/>
                <a:gd name="T29" fmla="*/ 1 h 138"/>
                <a:gd name="T30" fmla="*/ 1 w 122"/>
                <a:gd name="T31" fmla="*/ 1 h 138"/>
                <a:gd name="T32" fmla="*/ 1 w 122"/>
                <a:gd name="T33" fmla="*/ 1 h 138"/>
                <a:gd name="T34" fmla="*/ 1 w 122"/>
                <a:gd name="T35" fmla="*/ 1 h 138"/>
                <a:gd name="T36" fmla="*/ 1 w 122"/>
                <a:gd name="T37" fmla="*/ 1 h 138"/>
                <a:gd name="T38" fmla="*/ 1 w 122"/>
                <a:gd name="T39" fmla="*/ 1 h 138"/>
                <a:gd name="T40" fmla="*/ 1 w 122"/>
                <a:gd name="T41" fmla="*/ 1 h 138"/>
                <a:gd name="T42" fmla="*/ 1 w 122"/>
                <a:gd name="T43" fmla="*/ 1 h 138"/>
                <a:gd name="T44" fmla="*/ 1 w 122"/>
                <a:gd name="T45" fmla="*/ 1 h 138"/>
                <a:gd name="T46" fmla="*/ 1 w 122"/>
                <a:gd name="T47" fmla="*/ 1 h 138"/>
                <a:gd name="T48" fmla="*/ 1 w 122"/>
                <a:gd name="T49" fmla="*/ 1 h 138"/>
                <a:gd name="T50" fmla="*/ 1 w 122"/>
                <a:gd name="T51" fmla="*/ 1 h 138"/>
                <a:gd name="T52" fmla="*/ 1 w 122"/>
                <a:gd name="T53" fmla="*/ 1 h 138"/>
                <a:gd name="T54" fmla="*/ 1 w 122"/>
                <a:gd name="T55" fmla="*/ 1 h 138"/>
                <a:gd name="T56" fmla="*/ 1 w 122"/>
                <a:gd name="T57" fmla="*/ 1 h 138"/>
                <a:gd name="T58" fmla="*/ 1 w 122"/>
                <a:gd name="T59" fmla="*/ 1 h 138"/>
                <a:gd name="T60" fmla="*/ 1 w 122"/>
                <a:gd name="T61" fmla="*/ 1 h 138"/>
                <a:gd name="T62" fmla="*/ 1 w 122"/>
                <a:gd name="T63" fmla="*/ 1 h 138"/>
                <a:gd name="T64" fmla="*/ 1 w 122"/>
                <a:gd name="T65" fmla="*/ 1 h 138"/>
                <a:gd name="T66" fmla="*/ 1 w 122"/>
                <a:gd name="T67" fmla="*/ 1 h 138"/>
                <a:gd name="T68" fmla="*/ 1 w 122"/>
                <a:gd name="T69" fmla="*/ 1 h 138"/>
                <a:gd name="T70" fmla="*/ 1 w 122"/>
                <a:gd name="T71" fmla="*/ 1 h 138"/>
                <a:gd name="T72" fmla="*/ 1 w 122"/>
                <a:gd name="T73" fmla="*/ 0 h 138"/>
                <a:gd name="T74" fmla="*/ 1 w 122"/>
                <a:gd name="T75" fmla="*/ 0 h 138"/>
                <a:gd name="T76" fmla="*/ 1 w 122"/>
                <a:gd name="T77" fmla="*/ 1 h 138"/>
                <a:gd name="T78" fmla="*/ 1 w 122"/>
                <a:gd name="T79" fmla="*/ 1 h 138"/>
                <a:gd name="T80" fmla="*/ 1 w 122"/>
                <a:gd name="T81" fmla="*/ 1 h 138"/>
                <a:gd name="T82" fmla="*/ 1 w 122"/>
                <a:gd name="T83" fmla="*/ 1 h 138"/>
                <a:gd name="T84" fmla="*/ 1 w 122"/>
                <a:gd name="T85" fmla="*/ 1 h 138"/>
                <a:gd name="T86" fmla="*/ 1 w 122"/>
                <a:gd name="T87" fmla="*/ 1 h 138"/>
                <a:gd name="T88" fmla="*/ 1 w 122"/>
                <a:gd name="T89" fmla="*/ 1 h 138"/>
                <a:gd name="T90" fmla="*/ 1 w 122"/>
                <a:gd name="T91" fmla="*/ 1 h 138"/>
                <a:gd name="T92" fmla="*/ 1 w 122"/>
                <a:gd name="T93" fmla="*/ 1 h 138"/>
                <a:gd name="T94" fmla="*/ 1 w 122"/>
                <a:gd name="T95" fmla="*/ 1 h 138"/>
                <a:gd name="T96" fmla="*/ 0 w 122"/>
                <a:gd name="T97" fmla="*/ 1 h 138"/>
                <a:gd name="T98" fmla="*/ 0 w 122"/>
                <a:gd name="T99" fmla="*/ 1 h 138"/>
                <a:gd name="T100" fmla="*/ 1 w 122"/>
                <a:gd name="T101" fmla="*/ 1 h 138"/>
                <a:gd name="T102" fmla="*/ 1 w 122"/>
                <a:gd name="T103" fmla="*/ 1 h 138"/>
                <a:gd name="T104" fmla="*/ 1 w 122"/>
                <a:gd name="T105" fmla="*/ 1 h 138"/>
                <a:gd name="T106" fmla="*/ 1 w 122"/>
                <a:gd name="T107" fmla="*/ 1 h 1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"/>
                <a:gd name="T163" fmla="*/ 0 h 138"/>
                <a:gd name="T164" fmla="*/ 122 w 122"/>
                <a:gd name="T165" fmla="*/ 138 h 1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" h="138">
                  <a:moveTo>
                    <a:pt x="1" y="76"/>
                  </a:moveTo>
                  <a:lnTo>
                    <a:pt x="8" y="64"/>
                  </a:lnTo>
                  <a:lnTo>
                    <a:pt x="13" y="53"/>
                  </a:lnTo>
                  <a:lnTo>
                    <a:pt x="19" y="42"/>
                  </a:lnTo>
                  <a:lnTo>
                    <a:pt x="27" y="31"/>
                  </a:lnTo>
                  <a:lnTo>
                    <a:pt x="35" y="22"/>
                  </a:lnTo>
                  <a:lnTo>
                    <a:pt x="44" y="15"/>
                  </a:lnTo>
                  <a:lnTo>
                    <a:pt x="54" y="10"/>
                  </a:lnTo>
                  <a:lnTo>
                    <a:pt x="66" y="8"/>
                  </a:lnTo>
                  <a:lnTo>
                    <a:pt x="76" y="8"/>
                  </a:lnTo>
                  <a:lnTo>
                    <a:pt x="85" y="11"/>
                  </a:lnTo>
                  <a:lnTo>
                    <a:pt x="93" y="18"/>
                  </a:lnTo>
                  <a:lnTo>
                    <a:pt x="100" y="30"/>
                  </a:lnTo>
                  <a:lnTo>
                    <a:pt x="102" y="44"/>
                  </a:lnTo>
                  <a:lnTo>
                    <a:pt x="100" y="60"/>
                  </a:lnTo>
                  <a:lnTo>
                    <a:pt x="92" y="75"/>
                  </a:lnTo>
                  <a:lnTo>
                    <a:pt x="80" y="88"/>
                  </a:lnTo>
                  <a:lnTo>
                    <a:pt x="66" y="102"/>
                  </a:lnTo>
                  <a:lnTo>
                    <a:pt x="52" y="114"/>
                  </a:lnTo>
                  <a:lnTo>
                    <a:pt x="36" y="123"/>
                  </a:lnTo>
                  <a:lnTo>
                    <a:pt x="22" y="130"/>
                  </a:lnTo>
                  <a:lnTo>
                    <a:pt x="19" y="132"/>
                  </a:lnTo>
                  <a:lnTo>
                    <a:pt x="17" y="135"/>
                  </a:lnTo>
                  <a:lnTo>
                    <a:pt x="17" y="137"/>
                  </a:lnTo>
                  <a:lnTo>
                    <a:pt x="18" y="138"/>
                  </a:lnTo>
                  <a:lnTo>
                    <a:pt x="40" y="136"/>
                  </a:lnTo>
                  <a:lnTo>
                    <a:pt x="62" y="128"/>
                  </a:lnTo>
                  <a:lnTo>
                    <a:pt x="82" y="115"/>
                  </a:lnTo>
                  <a:lnTo>
                    <a:pt x="100" y="98"/>
                  </a:lnTo>
                  <a:lnTo>
                    <a:pt x="113" y="79"/>
                  </a:lnTo>
                  <a:lnTo>
                    <a:pt x="122" y="60"/>
                  </a:lnTo>
                  <a:lnTo>
                    <a:pt x="122" y="40"/>
                  </a:lnTo>
                  <a:lnTo>
                    <a:pt x="115" y="20"/>
                  </a:lnTo>
                  <a:lnTo>
                    <a:pt x="109" y="11"/>
                  </a:lnTo>
                  <a:lnTo>
                    <a:pt x="102" y="5"/>
                  </a:lnTo>
                  <a:lnTo>
                    <a:pt x="93" y="2"/>
                  </a:lnTo>
                  <a:lnTo>
                    <a:pt x="85" y="0"/>
                  </a:lnTo>
                  <a:lnTo>
                    <a:pt x="76" y="0"/>
                  </a:lnTo>
                  <a:lnTo>
                    <a:pt x="66" y="1"/>
                  </a:lnTo>
                  <a:lnTo>
                    <a:pt x="57" y="3"/>
                  </a:lnTo>
                  <a:lnTo>
                    <a:pt x="47" y="8"/>
                  </a:lnTo>
                  <a:lnTo>
                    <a:pt x="38" y="12"/>
                  </a:lnTo>
                  <a:lnTo>
                    <a:pt x="31" y="20"/>
                  </a:lnTo>
                  <a:lnTo>
                    <a:pt x="25" y="29"/>
                  </a:lnTo>
                  <a:lnTo>
                    <a:pt x="18" y="38"/>
                  </a:lnTo>
                  <a:lnTo>
                    <a:pt x="13" y="48"/>
                  </a:lnTo>
                  <a:lnTo>
                    <a:pt x="9" y="58"/>
                  </a:lnTo>
                  <a:lnTo>
                    <a:pt x="4" y="68"/>
                  </a:lnTo>
                  <a:lnTo>
                    <a:pt x="0" y="76"/>
                  </a:lnTo>
                  <a:lnTo>
                    <a:pt x="1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3" name="Freeform 70"/>
            <p:cNvSpPr/>
            <p:nvPr/>
          </p:nvSpPr>
          <p:spPr bwMode="auto">
            <a:xfrm>
              <a:off x="1391" y="2402"/>
              <a:ext cx="52" cy="77"/>
            </a:xfrm>
            <a:custGeom>
              <a:avLst/>
              <a:gdLst>
                <a:gd name="T0" fmla="*/ 0 w 105"/>
                <a:gd name="T1" fmla="*/ 0 h 153"/>
                <a:gd name="T2" fmla="*/ 0 w 105"/>
                <a:gd name="T3" fmla="*/ 1 h 153"/>
                <a:gd name="T4" fmla="*/ 0 w 105"/>
                <a:gd name="T5" fmla="*/ 1 h 153"/>
                <a:gd name="T6" fmla="*/ 0 w 105"/>
                <a:gd name="T7" fmla="*/ 1 h 153"/>
                <a:gd name="T8" fmla="*/ 0 w 105"/>
                <a:gd name="T9" fmla="*/ 1 h 153"/>
                <a:gd name="T10" fmla="*/ 0 w 105"/>
                <a:gd name="T11" fmla="*/ 1 h 153"/>
                <a:gd name="T12" fmla="*/ 0 w 105"/>
                <a:gd name="T13" fmla="*/ 1 h 153"/>
                <a:gd name="T14" fmla="*/ 0 w 105"/>
                <a:gd name="T15" fmla="*/ 1 h 153"/>
                <a:gd name="T16" fmla="*/ 0 w 105"/>
                <a:gd name="T17" fmla="*/ 1 h 153"/>
                <a:gd name="T18" fmla="*/ 0 w 105"/>
                <a:gd name="T19" fmla="*/ 1 h 153"/>
                <a:gd name="T20" fmla="*/ 0 w 105"/>
                <a:gd name="T21" fmla="*/ 1 h 153"/>
                <a:gd name="T22" fmla="*/ 0 w 105"/>
                <a:gd name="T23" fmla="*/ 1 h 153"/>
                <a:gd name="T24" fmla="*/ 0 w 105"/>
                <a:gd name="T25" fmla="*/ 1 h 153"/>
                <a:gd name="T26" fmla="*/ 0 w 105"/>
                <a:gd name="T27" fmla="*/ 1 h 153"/>
                <a:gd name="T28" fmla="*/ 0 w 105"/>
                <a:gd name="T29" fmla="*/ 1 h 153"/>
                <a:gd name="T30" fmla="*/ 0 w 105"/>
                <a:gd name="T31" fmla="*/ 1 h 153"/>
                <a:gd name="T32" fmla="*/ 0 w 105"/>
                <a:gd name="T33" fmla="*/ 1 h 153"/>
                <a:gd name="T34" fmla="*/ 0 w 105"/>
                <a:gd name="T35" fmla="*/ 1 h 153"/>
                <a:gd name="T36" fmla="*/ 0 w 105"/>
                <a:gd name="T37" fmla="*/ 1 h 153"/>
                <a:gd name="T38" fmla="*/ 0 w 105"/>
                <a:gd name="T39" fmla="*/ 1 h 153"/>
                <a:gd name="T40" fmla="*/ 0 w 105"/>
                <a:gd name="T41" fmla="*/ 1 h 153"/>
                <a:gd name="T42" fmla="*/ 0 w 105"/>
                <a:gd name="T43" fmla="*/ 1 h 153"/>
                <a:gd name="T44" fmla="*/ 0 w 105"/>
                <a:gd name="T45" fmla="*/ 1 h 153"/>
                <a:gd name="T46" fmla="*/ 0 w 105"/>
                <a:gd name="T47" fmla="*/ 1 h 153"/>
                <a:gd name="T48" fmla="*/ 0 w 105"/>
                <a:gd name="T49" fmla="*/ 1 h 153"/>
                <a:gd name="T50" fmla="*/ 0 w 105"/>
                <a:gd name="T51" fmla="*/ 1 h 153"/>
                <a:gd name="T52" fmla="*/ 0 w 105"/>
                <a:gd name="T53" fmla="*/ 1 h 153"/>
                <a:gd name="T54" fmla="*/ 0 w 105"/>
                <a:gd name="T55" fmla="*/ 1 h 153"/>
                <a:gd name="T56" fmla="*/ 0 w 105"/>
                <a:gd name="T57" fmla="*/ 1 h 153"/>
                <a:gd name="T58" fmla="*/ 0 w 105"/>
                <a:gd name="T59" fmla="*/ 1 h 153"/>
                <a:gd name="T60" fmla="*/ 0 w 105"/>
                <a:gd name="T61" fmla="*/ 1 h 153"/>
                <a:gd name="T62" fmla="*/ 0 w 105"/>
                <a:gd name="T63" fmla="*/ 1 h 153"/>
                <a:gd name="T64" fmla="*/ 0 w 105"/>
                <a:gd name="T65" fmla="*/ 0 h 153"/>
                <a:gd name="T66" fmla="*/ 0 w 105"/>
                <a:gd name="T67" fmla="*/ 0 h 153"/>
                <a:gd name="T68" fmla="*/ 0 w 105"/>
                <a:gd name="T69" fmla="*/ 0 h 153"/>
                <a:gd name="T70" fmla="*/ 0 w 105"/>
                <a:gd name="T71" fmla="*/ 0 h 153"/>
                <a:gd name="T72" fmla="*/ 0 w 105"/>
                <a:gd name="T73" fmla="*/ 0 h 153"/>
                <a:gd name="T74" fmla="*/ 0 w 105"/>
                <a:gd name="T75" fmla="*/ 0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5"/>
                <a:gd name="T115" fmla="*/ 0 h 153"/>
                <a:gd name="T116" fmla="*/ 105 w 105"/>
                <a:gd name="T117" fmla="*/ 153 h 1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5" h="153">
                  <a:moveTo>
                    <a:pt x="105" y="0"/>
                  </a:moveTo>
                  <a:lnTo>
                    <a:pt x="102" y="27"/>
                  </a:lnTo>
                  <a:lnTo>
                    <a:pt x="96" y="53"/>
                  </a:lnTo>
                  <a:lnTo>
                    <a:pt x="86" y="77"/>
                  </a:lnTo>
                  <a:lnTo>
                    <a:pt x="69" y="100"/>
                  </a:lnTo>
                  <a:lnTo>
                    <a:pt x="62" y="107"/>
                  </a:lnTo>
                  <a:lnTo>
                    <a:pt x="57" y="115"/>
                  </a:lnTo>
                  <a:lnTo>
                    <a:pt x="49" y="122"/>
                  </a:lnTo>
                  <a:lnTo>
                    <a:pt x="43" y="129"/>
                  </a:lnTo>
                  <a:lnTo>
                    <a:pt x="35" y="134"/>
                  </a:lnTo>
                  <a:lnTo>
                    <a:pt x="26" y="139"/>
                  </a:lnTo>
                  <a:lnTo>
                    <a:pt x="17" y="141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1" y="146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10" y="153"/>
                  </a:lnTo>
                  <a:lnTo>
                    <a:pt x="19" y="153"/>
                  </a:lnTo>
                  <a:lnTo>
                    <a:pt x="29" y="148"/>
                  </a:lnTo>
                  <a:lnTo>
                    <a:pt x="38" y="142"/>
                  </a:lnTo>
                  <a:lnTo>
                    <a:pt x="47" y="136"/>
                  </a:lnTo>
                  <a:lnTo>
                    <a:pt x="54" y="127"/>
                  </a:lnTo>
                  <a:lnTo>
                    <a:pt x="61" y="121"/>
                  </a:lnTo>
                  <a:lnTo>
                    <a:pt x="66" y="115"/>
                  </a:lnTo>
                  <a:lnTo>
                    <a:pt x="76" y="102"/>
                  </a:lnTo>
                  <a:lnTo>
                    <a:pt x="84" y="88"/>
                  </a:lnTo>
                  <a:lnTo>
                    <a:pt x="91" y="74"/>
                  </a:lnTo>
                  <a:lnTo>
                    <a:pt x="97" y="61"/>
                  </a:lnTo>
                  <a:lnTo>
                    <a:pt x="101" y="46"/>
                  </a:lnTo>
                  <a:lnTo>
                    <a:pt x="104" y="31"/>
                  </a:lnTo>
                  <a:lnTo>
                    <a:pt x="105" y="16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4" name="Freeform 71"/>
            <p:cNvSpPr/>
            <p:nvPr/>
          </p:nvSpPr>
          <p:spPr bwMode="auto">
            <a:xfrm>
              <a:off x="1399" y="2418"/>
              <a:ext cx="68" cy="105"/>
            </a:xfrm>
            <a:custGeom>
              <a:avLst/>
              <a:gdLst>
                <a:gd name="T0" fmla="*/ 1 w 136"/>
                <a:gd name="T1" fmla="*/ 0 h 210"/>
                <a:gd name="T2" fmla="*/ 1 w 136"/>
                <a:gd name="T3" fmla="*/ 1 h 210"/>
                <a:gd name="T4" fmla="*/ 1 w 136"/>
                <a:gd name="T5" fmla="*/ 1 h 210"/>
                <a:gd name="T6" fmla="*/ 1 w 136"/>
                <a:gd name="T7" fmla="*/ 1 h 210"/>
                <a:gd name="T8" fmla="*/ 1 w 136"/>
                <a:gd name="T9" fmla="*/ 1 h 210"/>
                <a:gd name="T10" fmla="*/ 1 w 136"/>
                <a:gd name="T11" fmla="*/ 1 h 210"/>
                <a:gd name="T12" fmla="*/ 1 w 136"/>
                <a:gd name="T13" fmla="*/ 1 h 210"/>
                <a:gd name="T14" fmla="*/ 1 w 136"/>
                <a:gd name="T15" fmla="*/ 1 h 210"/>
                <a:gd name="T16" fmla="*/ 1 w 136"/>
                <a:gd name="T17" fmla="*/ 1 h 210"/>
                <a:gd name="T18" fmla="*/ 1 w 136"/>
                <a:gd name="T19" fmla="*/ 1 h 210"/>
                <a:gd name="T20" fmla="*/ 1 w 136"/>
                <a:gd name="T21" fmla="*/ 1 h 210"/>
                <a:gd name="T22" fmla="*/ 1 w 136"/>
                <a:gd name="T23" fmla="*/ 1 h 210"/>
                <a:gd name="T24" fmla="*/ 1 w 136"/>
                <a:gd name="T25" fmla="*/ 1 h 210"/>
                <a:gd name="T26" fmla="*/ 1 w 136"/>
                <a:gd name="T27" fmla="*/ 1 h 210"/>
                <a:gd name="T28" fmla="*/ 1 w 136"/>
                <a:gd name="T29" fmla="*/ 1 h 210"/>
                <a:gd name="T30" fmla="*/ 1 w 136"/>
                <a:gd name="T31" fmla="*/ 1 h 210"/>
                <a:gd name="T32" fmla="*/ 1 w 136"/>
                <a:gd name="T33" fmla="*/ 1 h 210"/>
                <a:gd name="T34" fmla="*/ 1 w 136"/>
                <a:gd name="T35" fmla="*/ 1 h 210"/>
                <a:gd name="T36" fmla="*/ 0 w 136"/>
                <a:gd name="T37" fmla="*/ 1 h 210"/>
                <a:gd name="T38" fmla="*/ 0 w 136"/>
                <a:gd name="T39" fmla="*/ 1 h 210"/>
                <a:gd name="T40" fmla="*/ 1 w 136"/>
                <a:gd name="T41" fmla="*/ 1 h 210"/>
                <a:gd name="T42" fmla="*/ 1 w 136"/>
                <a:gd name="T43" fmla="*/ 1 h 210"/>
                <a:gd name="T44" fmla="*/ 1 w 136"/>
                <a:gd name="T45" fmla="*/ 1 h 210"/>
                <a:gd name="T46" fmla="*/ 1 w 136"/>
                <a:gd name="T47" fmla="*/ 1 h 210"/>
                <a:gd name="T48" fmla="*/ 1 w 136"/>
                <a:gd name="T49" fmla="*/ 1 h 210"/>
                <a:gd name="T50" fmla="*/ 1 w 136"/>
                <a:gd name="T51" fmla="*/ 1 h 210"/>
                <a:gd name="T52" fmla="*/ 1 w 136"/>
                <a:gd name="T53" fmla="*/ 1 h 210"/>
                <a:gd name="T54" fmla="*/ 1 w 136"/>
                <a:gd name="T55" fmla="*/ 1 h 210"/>
                <a:gd name="T56" fmla="*/ 1 w 136"/>
                <a:gd name="T57" fmla="*/ 1 h 210"/>
                <a:gd name="T58" fmla="*/ 1 w 136"/>
                <a:gd name="T59" fmla="*/ 1 h 210"/>
                <a:gd name="T60" fmla="*/ 1 w 136"/>
                <a:gd name="T61" fmla="*/ 1 h 210"/>
                <a:gd name="T62" fmla="*/ 1 w 136"/>
                <a:gd name="T63" fmla="*/ 1 h 210"/>
                <a:gd name="T64" fmla="*/ 1 w 136"/>
                <a:gd name="T65" fmla="*/ 0 h 210"/>
                <a:gd name="T66" fmla="*/ 1 w 136"/>
                <a:gd name="T67" fmla="*/ 0 h 210"/>
                <a:gd name="T68" fmla="*/ 1 w 136"/>
                <a:gd name="T69" fmla="*/ 0 h 210"/>
                <a:gd name="T70" fmla="*/ 1 w 136"/>
                <a:gd name="T71" fmla="*/ 0 h 210"/>
                <a:gd name="T72" fmla="*/ 1 w 136"/>
                <a:gd name="T73" fmla="*/ 0 h 210"/>
                <a:gd name="T74" fmla="*/ 1 w 136"/>
                <a:gd name="T75" fmla="*/ 0 h 21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6"/>
                <a:gd name="T115" fmla="*/ 0 h 210"/>
                <a:gd name="T116" fmla="*/ 136 w 136"/>
                <a:gd name="T117" fmla="*/ 210 h 21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6" h="210">
                  <a:moveTo>
                    <a:pt x="136" y="0"/>
                  </a:moveTo>
                  <a:lnTo>
                    <a:pt x="134" y="17"/>
                  </a:lnTo>
                  <a:lnTo>
                    <a:pt x="132" y="34"/>
                  </a:lnTo>
                  <a:lnTo>
                    <a:pt x="129" y="52"/>
                  </a:lnTo>
                  <a:lnTo>
                    <a:pt x="125" y="68"/>
                  </a:lnTo>
                  <a:lnTo>
                    <a:pt x="119" y="84"/>
                  </a:lnTo>
                  <a:lnTo>
                    <a:pt x="111" y="100"/>
                  </a:lnTo>
                  <a:lnTo>
                    <a:pt x="102" y="115"/>
                  </a:lnTo>
                  <a:lnTo>
                    <a:pt x="90" y="129"/>
                  </a:lnTo>
                  <a:lnTo>
                    <a:pt x="80" y="138"/>
                  </a:lnTo>
                  <a:lnTo>
                    <a:pt x="70" y="146"/>
                  </a:lnTo>
                  <a:lnTo>
                    <a:pt x="58" y="154"/>
                  </a:lnTo>
                  <a:lnTo>
                    <a:pt x="46" y="161"/>
                  </a:lnTo>
                  <a:lnTo>
                    <a:pt x="35" y="169"/>
                  </a:lnTo>
                  <a:lnTo>
                    <a:pt x="23" y="177"/>
                  </a:lnTo>
                  <a:lnTo>
                    <a:pt x="13" y="185"/>
                  </a:lnTo>
                  <a:lnTo>
                    <a:pt x="3" y="195"/>
                  </a:lnTo>
                  <a:lnTo>
                    <a:pt x="1" y="198"/>
                  </a:lnTo>
                  <a:lnTo>
                    <a:pt x="0" y="204"/>
                  </a:lnTo>
                  <a:lnTo>
                    <a:pt x="0" y="208"/>
                  </a:lnTo>
                  <a:lnTo>
                    <a:pt x="3" y="210"/>
                  </a:lnTo>
                  <a:lnTo>
                    <a:pt x="19" y="205"/>
                  </a:lnTo>
                  <a:lnTo>
                    <a:pt x="35" y="198"/>
                  </a:lnTo>
                  <a:lnTo>
                    <a:pt x="50" y="188"/>
                  </a:lnTo>
                  <a:lnTo>
                    <a:pt x="64" y="176"/>
                  </a:lnTo>
                  <a:lnTo>
                    <a:pt x="77" y="163"/>
                  </a:lnTo>
                  <a:lnTo>
                    <a:pt x="90" y="150"/>
                  </a:lnTo>
                  <a:lnTo>
                    <a:pt x="101" y="136"/>
                  </a:lnTo>
                  <a:lnTo>
                    <a:pt x="108" y="124"/>
                  </a:lnTo>
                  <a:lnTo>
                    <a:pt x="123" y="95"/>
                  </a:lnTo>
                  <a:lnTo>
                    <a:pt x="132" y="63"/>
                  </a:lnTo>
                  <a:lnTo>
                    <a:pt x="136" y="32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5" name="Freeform 72"/>
            <p:cNvSpPr/>
            <p:nvPr/>
          </p:nvSpPr>
          <p:spPr bwMode="auto">
            <a:xfrm>
              <a:off x="1248" y="2228"/>
              <a:ext cx="195" cy="197"/>
            </a:xfrm>
            <a:custGeom>
              <a:avLst/>
              <a:gdLst>
                <a:gd name="T0" fmla="*/ 0 w 392"/>
                <a:gd name="T1" fmla="*/ 0 h 395"/>
                <a:gd name="T2" fmla="*/ 0 w 392"/>
                <a:gd name="T3" fmla="*/ 0 h 395"/>
                <a:gd name="T4" fmla="*/ 0 w 392"/>
                <a:gd name="T5" fmla="*/ 0 h 395"/>
                <a:gd name="T6" fmla="*/ 0 w 392"/>
                <a:gd name="T7" fmla="*/ 0 h 395"/>
                <a:gd name="T8" fmla="*/ 0 w 392"/>
                <a:gd name="T9" fmla="*/ 0 h 395"/>
                <a:gd name="T10" fmla="*/ 0 w 392"/>
                <a:gd name="T11" fmla="*/ 0 h 395"/>
                <a:gd name="T12" fmla="*/ 0 w 392"/>
                <a:gd name="T13" fmla="*/ 0 h 395"/>
                <a:gd name="T14" fmla="*/ 0 w 392"/>
                <a:gd name="T15" fmla="*/ 0 h 395"/>
                <a:gd name="T16" fmla="*/ 0 w 392"/>
                <a:gd name="T17" fmla="*/ 0 h 395"/>
                <a:gd name="T18" fmla="*/ 0 w 392"/>
                <a:gd name="T19" fmla="*/ 0 h 395"/>
                <a:gd name="T20" fmla="*/ 0 w 392"/>
                <a:gd name="T21" fmla="*/ 0 h 395"/>
                <a:gd name="T22" fmla="*/ 0 w 392"/>
                <a:gd name="T23" fmla="*/ 0 h 395"/>
                <a:gd name="T24" fmla="*/ 0 w 392"/>
                <a:gd name="T25" fmla="*/ 0 h 395"/>
                <a:gd name="T26" fmla="*/ 0 w 392"/>
                <a:gd name="T27" fmla="*/ 0 h 395"/>
                <a:gd name="T28" fmla="*/ 0 w 392"/>
                <a:gd name="T29" fmla="*/ 0 h 395"/>
                <a:gd name="T30" fmla="*/ 0 w 392"/>
                <a:gd name="T31" fmla="*/ 0 h 395"/>
                <a:gd name="T32" fmla="*/ 0 w 392"/>
                <a:gd name="T33" fmla="*/ 0 h 395"/>
                <a:gd name="T34" fmla="*/ 0 w 392"/>
                <a:gd name="T35" fmla="*/ 0 h 395"/>
                <a:gd name="T36" fmla="*/ 0 w 392"/>
                <a:gd name="T37" fmla="*/ 0 h 395"/>
                <a:gd name="T38" fmla="*/ 0 w 392"/>
                <a:gd name="T39" fmla="*/ 0 h 395"/>
                <a:gd name="T40" fmla="*/ 0 w 392"/>
                <a:gd name="T41" fmla="*/ 0 h 395"/>
                <a:gd name="T42" fmla="*/ 0 w 392"/>
                <a:gd name="T43" fmla="*/ 0 h 395"/>
                <a:gd name="T44" fmla="*/ 0 w 392"/>
                <a:gd name="T45" fmla="*/ 0 h 395"/>
                <a:gd name="T46" fmla="*/ 0 w 392"/>
                <a:gd name="T47" fmla="*/ 0 h 395"/>
                <a:gd name="T48" fmla="*/ 0 w 392"/>
                <a:gd name="T49" fmla="*/ 0 h 395"/>
                <a:gd name="T50" fmla="*/ 0 w 392"/>
                <a:gd name="T51" fmla="*/ 0 h 395"/>
                <a:gd name="T52" fmla="*/ 0 w 392"/>
                <a:gd name="T53" fmla="*/ 0 h 395"/>
                <a:gd name="T54" fmla="*/ 0 w 392"/>
                <a:gd name="T55" fmla="*/ 0 h 395"/>
                <a:gd name="T56" fmla="*/ 0 w 392"/>
                <a:gd name="T57" fmla="*/ 0 h 395"/>
                <a:gd name="T58" fmla="*/ 0 w 392"/>
                <a:gd name="T59" fmla="*/ 0 h 395"/>
                <a:gd name="T60" fmla="*/ 0 w 392"/>
                <a:gd name="T61" fmla="*/ 0 h 395"/>
                <a:gd name="T62" fmla="*/ 0 w 392"/>
                <a:gd name="T63" fmla="*/ 0 h 395"/>
                <a:gd name="T64" fmla="*/ 0 w 392"/>
                <a:gd name="T65" fmla="*/ 0 h 395"/>
                <a:gd name="T66" fmla="*/ 0 w 392"/>
                <a:gd name="T67" fmla="*/ 0 h 395"/>
                <a:gd name="T68" fmla="*/ 0 w 392"/>
                <a:gd name="T69" fmla="*/ 0 h 395"/>
                <a:gd name="T70" fmla="*/ 0 w 392"/>
                <a:gd name="T71" fmla="*/ 0 h 395"/>
                <a:gd name="T72" fmla="*/ 0 w 392"/>
                <a:gd name="T73" fmla="*/ 0 h 395"/>
                <a:gd name="T74" fmla="*/ 0 w 392"/>
                <a:gd name="T75" fmla="*/ 0 h 395"/>
                <a:gd name="T76" fmla="*/ 0 w 392"/>
                <a:gd name="T77" fmla="*/ 0 h 395"/>
                <a:gd name="T78" fmla="*/ 0 w 392"/>
                <a:gd name="T79" fmla="*/ 0 h 395"/>
                <a:gd name="T80" fmla="*/ 0 w 392"/>
                <a:gd name="T81" fmla="*/ 0 h 395"/>
                <a:gd name="T82" fmla="*/ 0 w 392"/>
                <a:gd name="T83" fmla="*/ 0 h 395"/>
                <a:gd name="T84" fmla="*/ 0 w 392"/>
                <a:gd name="T85" fmla="*/ 0 h 395"/>
                <a:gd name="T86" fmla="*/ 0 w 392"/>
                <a:gd name="T87" fmla="*/ 0 h 395"/>
                <a:gd name="T88" fmla="*/ 0 w 392"/>
                <a:gd name="T89" fmla="*/ 0 h 39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2"/>
                <a:gd name="T136" fmla="*/ 0 h 395"/>
                <a:gd name="T137" fmla="*/ 392 w 392"/>
                <a:gd name="T138" fmla="*/ 395 h 39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2" h="395">
                  <a:moveTo>
                    <a:pt x="392" y="394"/>
                  </a:moveTo>
                  <a:lnTo>
                    <a:pt x="380" y="381"/>
                  </a:lnTo>
                  <a:lnTo>
                    <a:pt x="370" y="368"/>
                  </a:lnTo>
                  <a:lnTo>
                    <a:pt x="360" y="354"/>
                  </a:lnTo>
                  <a:lnTo>
                    <a:pt x="351" y="341"/>
                  </a:lnTo>
                  <a:lnTo>
                    <a:pt x="341" y="327"/>
                  </a:lnTo>
                  <a:lnTo>
                    <a:pt x="332" y="313"/>
                  </a:lnTo>
                  <a:lnTo>
                    <a:pt x="323" y="299"/>
                  </a:lnTo>
                  <a:lnTo>
                    <a:pt x="316" y="284"/>
                  </a:lnTo>
                  <a:lnTo>
                    <a:pt x="309" y="266"/>
                  </a:lnTo>
                  <a:lnTo>
                    <a:pt x="305" y="246"/>
                  </a:lnTo>
                  <a:lnTo>
                    <a:pt x="301" y="227"/>
                  </a:lnTo>
                  <a:lnTo>
                    <a:pt x="297" y="207"/>
                  </a:lnTo>
                  <a:lnTo>
                    <a:pt x="292" y="190"/>
                  </a:lnTo>
                  <a:lnTo>
                    <a:pt x="286" y="172"/>
                  </a:lnTo>
                  <a:lnTo>
                    <a:pt x="278" y="156"/>
                  </a:lnTo>
                  <a:lnTo>
                    <a:pt x="268" y="141"/>
                  </a:lnTo>
                  <a:lnTo>
                    <a:pt x="261" y="134"/>
                  </a:lnTo>
                  <a:lnTo>
                    <a:pt x="255" y="129"/>
                  </a:lnTo>
                  <a:lnTo>
                    <a:pt x="248" y="122"/>
                  </a:lnTo>
                  <a:lnTo>
                    <a:pt x="240" y="116"/>
                  </a:lnTo>
                  <a:lnTo>
                    <a:pt x="233" y="110"/>
                  </a:lnTo>
                  <a:lnTo>
                    <a:pt x="226" y="104"/>
                  </a:lnTo>
                  <a:lnTo>
                    <a:pt x="218" y="98"/>
                  </a:lnTo>
                  <a:lnTo>
                    <a:pt x="212" y="92"/>
                  </a:lnTo>
                  <a:lnTo>
                    <a:pt x="205" y="86"/>
                  </a:lnTo>
                  <a:lnTo>
                    <a:pt x="199" y="81"/>
                  </a:lnTo>
                  <a:lnTo>
                    <a:pt x="192" y="77"/>
                  </a:lnTo>
                  <a:lnTo>
                    <a:pt x="186" y="73"/>
                  </a:lnTo>
                  <a:lnTo>
                    <a:pt x="179" y="70"/>
                  </a:lnTo>
                  <a:lnTo>
                    <a:pt x="172" y="66"/>
                  </a:lnTo>
                  <a:lnTo>
                    <a:pt x="165" y="63"/>
                  </a:lnTo>
                  <a:lnTo>
                    <a:pt x="157" y="61"/>
                  </a:lnTo>
                  <a:lnTo>
                    <a:pt x="138" y="54"/>
                  </a:lnTo>
                  <a:lnTo>
                    <a:pt x="118" y="47"/>
                  </a:lnTo>
                  <a:lnTo>
                    <a:pt x="99" y="41"/>
                  </a:lnTo>
                  <a:lnTo>
                    <a:pt x="80" y="34"/>
                  </a:lnTo>
                  <a:lnTo>
                    <a:pt x="60" y="27"/>
                  </a:lnTo>
                  <a:lnTo>
                    <a:pt x="42" y="19"/>
                  </a:lnTo>
                  <a:lnTo>
                    <a:pt x="24" y="10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0" y="7"/>
                  </a:lnTo>
                  <a:lnTo>
                    <a:pt x="2" y="9"/>
                  </a:lnTo>
                  <a:lnTo>
                    <a:pt x="15" y="19"/>
                  </a:lnTo>
                  <a:lnTo>
                    <a:pt x="29" y="28"/>
                  </a:lnTo>
                  <a:lnTo>
                    <a:pt x="45" y="38"/>
                  </a:lnTo>
                  <a:lnTo>
                    <a:pt x="59" y="46"/>
                  </a:lnTo>
                  <a:lnTo>
                    <a:pt x="74" y="53"/>
                  </a:lnTo>
                  <a:lnTo>
                    <a:pt x="91" y="59"/>
                  </a:lnTo>
                  <a:lnTo>
                    <a:pt x="107" y="66"/>
                  </a:lnTo>
                  <a:lnTo>
                    <a:pt x="124" y="72"/>
                  </a:lnTo>
                  <a:lnTo>
                    <a:pt x="134" y="76"/>
                  </a:lnTo>
                  <a:lnTo>
                    <a:pt x="144" y="79"/>
                  </a:lnTo>
                  <a:lnTo>
                    <a:pt x="153" y="83"/>
                  </a:lnTo>
                  <a:lnTo>
                    <a:pt x="164" y="86"/>
                  </a:lnTo>
                  <a:lnTo>
                    <a:pt x="173" y="91"/>
                  </a:lnTo>
                  <a:lnTo>
                    <a:pt x="182" y="95"/>
                  </a:lnTo>
                  <a:lnTo>
                    <a:pt x="190" y="101"/>
                  </a:lnTo>
                  <a:lnTo>
                    <a:pt x="199" y="108"/>
                  </a:lnTo>
                  <a:lnTo>
                    <a:pt x="205" y="114"/>
                  </a:lnTo>
                  <a:lnTo>
                    <a:pt x="213" y="119"/>
                  </a:lnTo>
                  <a:lnTo>
                    <a:pt x="221" y="124"/>
                  </a:lnTo>
                  <a:lnTo>
                    <a:pt x="229" y="130"/>
                  </a:lnTo>
                  <a:lnTo>
                    <a:pt x="236" y="134"/>
                  </a:lnTo>
                  <a:lnTo>
                    <a:pt x="244" y="140"/>
                  </a:lnTo>
                  <a:lnTo>
                    <a:pt x="252" y="145"/>
                  </a:lnTo>
                  <a:lnTo>
                    <a:pt x="260" y="150"/>
                  </a:lnTo>
                  <a:lnTo>
                    <a:pt x="274" y="164"/>
                  </a:lnTo>
                  <a:lnTo>
                    <a:pt x="283" y="182"/>
                  </a:lnTo>
                  <a:lnTo>
                    <a:pt x="290" y="199"/>
                  </a:lnTo>
                  <a:lnTo>
                    <a:pt x="295" y="218"/>
                  </a:lnTo>
                  <a:lnTo>
                    <a:pt x="297" y="238"/>
                  </a:lnTo>
                  <a:lnTo>
                    <a:pt x="301" y="256"/>
                  </a:lnTo>
                  <a:lnTo>
                    <a:pt x="306" y="275"/>
                  </a:lnTo>
                  <a:lnTo>
                    <a:pt x="314" y="292"/>
                  </a:lnTo>
                  <a:lnTo>
                    <a:pt x="322" y="306"/>
                  </a:lnTo>
                  <a:lnTo>
                    <a:pt x="331" y="319"/>
                  </a:lnTo>
                  <a:lnTo>
                    <a:pt x="340" y="332"/>
                  </a:lnTo>
                  <a:lnTo>
                    <a:pt x="349" y="345"/>
                  </a:lnTo>
                  <a:lnTo>
                    <a:pt x="360" y="358"/>
                  </a:lnTo>
                  <a:lnTo>
                    <a:pt x="369" y="370"/>
                  </a:lnTo>
                  <a:lnTo>
                    <a:pt x="380" y="382"/>
                  </a:lnTo>
                  <a:lnTo>
                    <a:pt x="392" y="395"/>
                  </a:lnTo>
                  <a:lnTo>
                    <a:pt x="392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6" name="Freeform 73"/>
            <p:cNvSpPr/>
            <p:nvPr/>
          </p:nvSpPr>
          <p:spPr bwMode="auto">
            <a:xfrm>
              <a:off x="1308" y="2353"/>
              <a:ext cx="103" cy="118"/>
            </a:xfrm>
            <a:custGeom>
              <a:avLst/>
              <a:gdLst>
                <a:gd name="T0" fmla="*/ 1 w 206"/>
                <a:gd name="T1" fmla="*/ 0 h 237"/>
                <a:gd name="T2" fmla="*/ 1 w 206"/>
                <a:gd name="T3" fmla="*/ 0 h 237"/>
                <a:gd name="T4" fmla="*/ 1 w 206"/>
                <a:gd name="T5" fmla="*/ 0 h 237"/>
                <a:gd name="T6" fmla="*/ 1 w 206"/>
                <a:gd name="T7" fmla="*/ 0 h 237"/>
                <a:gd name="T8" fmla="*/ 1 w 206"/>
                <a:gd name="T9" fmla="*/ 0 h 237"/>
                <a:gd name="T10" fmla="*/ 1 w 206"/>
                <a:gd name="T11" fmla="*/ 0 h 237"/>
                <a:gd name="T12" fmla="*/ 1 w 206"/>
                <a:gd name="T13" fmla="*/ 0 h 237"/>
                <a:gd name="T14" fmla="*/ 1 w 206"/>
                <a:gd name="T15" fmla="*/ 0 h 237"/>
                <a:gd name="T16" fmla="*/ 1 w 206"/>
                <a:gd name="T17" fmla="*/ 0 h 237"/>
                <a:gd name="T18" fmla="*/ 1 w 206"/>
                <a:gd name="T19" fmla="*/ 0 h 237"/>
                <a:gd name="T20" fmla="*/ 1 w 206"/>
                <a:gd name="T21" fmla="*/ 0 h 237"/>
                <a:gd name="T22" fmla="*/ 1 w 206"/>
                <a:gd name="T23" fmla="*/ 0 h 237"/>
                <a:gd name="T24" fmla="*/ 1 w 206"/>
                <a:gd name="T25" fmla="*/ 0 h 237"/>
                <a:gd name="T26" fmla="*/ 1 w 206"/>
                <a:gd name="T27" fmla="*/ 0 h 237"/>
                <a:gd name="T28" fmla="*/ 1 w 206"/>
                <a:gd name="T29" fmla="*/ 0 h 237"/>
                <a:gd name="T30" fmla="*/ 1 w 206"/>
                <a:gd name="T31" fmla="*/ 0 h 237"/>
                <a:gd name="T32" fmla="*/ 1 w 206"/>
                <a:gd name="T33" fmla="*/ 0 h 237"/>
                <a:gd name="T34" fmla="*/ 1 w 206"/>
                <a:gd name="T35" fmla="*/ 0 h 237"/>
                <a:gd name="T36" fmla="*/ 1 w 206"/>
                <a:gd name="T37" fmla="*/ 0 h 237"/>
                <a:gd name="T38" fmla="*/ 1 w 206"/>
                <a:gd name="T39" fmla="*/ 0 h 237"/>
                <a:gd name="T40" fmla="*/ 1 w 206"/>
                <a:gd name="T41" fmla="*/ 0 h 237"/>
                <a:gd name="T42" fmla="*/ 1 w 206"/>
                <a:gd name="T43" fmla="*/ 0 h 237"/>
                <a:gd name="T44" fmla="*/ 1 w 206"/>
                <a:gd name="T45" fmla="*/ 0 h 237"/>
                <a:gd name="T46" fmla="*/ 1 w 206"/>
                <a:gd name="T47" fmla="*/ 0 h 237"/>
                <a:gd name="T48" fmla="*/ 1 w 206"/>
                <a:gd name="T49" fmla="*/ 0 h 237"/>
                <a:gd name="T50" fmla="*/ 1 w 206"/>
                <a:gd name="T51" fmla="*/ 0 h 237"/>
                <a:gd name="T52" fmla="*/ 1 w 206"/>
                <a:gd name="T53" fmla="*/ 0 h 237"/>
                <a:gd name="T54" fmla="*/ 1 w 206"/>
                <a:gd name="T55" fmla="*/ 0 h 237"/>
                <a:gd name="T56" fmla="*/ 1 w 206"/>
                <a:gd name="T57" fmla="*/ 0 h 237"/>
                <a:gd name="T58" fmla="*/ 1 w 206"/>
                <a:gd name="T59" fmla="*/ 0 h 237"/>
                <a:gd name="T60" fmla="*/ 0 w 206"/>
                <a:gd name="T61" fmla="*/ 0 h 237"/>
                <a:gd name="T62" fmla="*/ 0 w 206"/>
                <a:gd name="T63" fmla="*/ 0 h 237"/>
                <a:gd name="T64" fmla="*/ 0 w 206"/>
                <a:gd name="T65" fmla="*/ 0 h 2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6"/>
                <a:gd name="T100" fmla="*/ 0 h 237"/>
                <a:gd name="T101" fmla="*/ 206 w 206"/>
                <a:gd name="T102" fmla="*/ 237 h 2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6" h="237">
                  <a:moveTo>
                    <a:pt x="0" y="0"/>
                  </a:moveTo>
                  <a:lnTo>
                    <a:pt x="5" y="19"/>
                  </a:lnTo>
                  <a:lnTo>
                    <a:pt x="7" y="39"/>
                  </a:lnTo>
                  <a:lnTo>
                    <a:pt x="8" y="58"/>
                  </a:lnTo>
                  <a:lnTo>
                    <a:pt x="9" y="79"/>
                  </a:lnTo>
                  <a:lnTo>
                    <a:pt x="10" y="99"/>
                  </a:lnTo>
                  <a:lnTo>
                    <a:pt x="16" y="117"/>
                  </a:lnTo>
                  <a:lnTo>
                    <a:pt x="22" y="135"/>
                  </a:lnTo>
                  <a:lnTo>
                    <a:pt x="35" y="153"/>
                  </a:lnTo>
                  <a:lnTo>
                    <a:pt x="43" y="161"/>
                  </a:lnTo>
                  <a:lnTo>
                    <a:pt x="52" y="168"/>
                  </a:lnTo>
                  <a:lnTo>
                    <a:pt x="60" y="175"/>
                  </a:lnTo>
                  <a:lnTo>
                    <a:pt x="69" y="180"/>
                  </a:lnTo>
                  <a:lnTo>
                    <a:pt x="79" y="186"/>
                  </a:lnTo>
                  <a:lnTo>
                    <a:pt x="88" y="191"/>
                  </a:lnTo>
                  <a:lnTo>
                    <a:pt x="100" y="195"/>
                  </a:lnTo>
                  <a:lnTo>
                    <a:pt x="110" y="200"/>
                  </a:lnTo>
                  <a:lnTo>
                    <a:pt x="115" y="201"/>
                  </a:lnTo>
                  <a:lnTo>
                    <a:pt x="121" y="203"/>
                  </a:lnTo>
                  <a:lnTo>
                    <a:pt x="126" y="205"/>
                  </a:lnTo>
                  <a:lnTo>
                    <a:pt x="132" y="206"/>
                  </a:lnTo>
                  <a:lnTo>
                    <a:pt x="137" y="207"/>
                  </a:lnTo>
                  <a:lnTo>
                    <a:pt x="143" y="208"/>
                  </a:lnTo>
                  <a:lnTo>
                    <a:pt x="149" y="209"/>
                  </a:lnTo>
                  <a:lnTo>
                    <a:pt x="154" y="211"/>
                  </a:lnTo>
                  <a:lnTo>
                    <a:pt x="159" y="214"/>
                  </a:lnTo>
                  <a:lnTo>
                    <a:pt x="165" y="217"/>
                  </a:lnTo>
                  <a:lnTo>
                    <a:pt x="170" y="221"/>
                  </a:lnTo>
                  <a:lnTo>
                    <a:pt x="176" y="224"/>
                  </a:lnTo>
                  <a:lnTo>
                    <a:pt x="182" y="228"/>
                  </a:lnTo>
                  <a:lnTo>
                    <a:pt x="187" y="230"/>
                  </a:lnTo>
                  <a:lnTo>
                    <a:pt x="192" y="233"/>
                  </a:lnTo>
                  <a:lnTo>
                    <a:pt x="197" y="237"/>
                  </a:lnTo>
                  <a:lnTo>
                    <a:pt x="201" y="237"/>
                  </a:lnTo>
                  <a:lnTo>
                    <a:pt x="204" y="235"/>
                  </a:lnTo>
                  <a:lnTo>
                    <a:pt x="206" y="232"/>
                  </a:lnTo>
                  <a:lnTo>
                    <a:pt x="205" y="229"/>
                  </a:lnTo>
                  <a:lnTo>
                    <a:pt x="198" y="222"/>
                  </a:lnTo>
                  <a:lnTo>
                    <a:pt x="193" y="216"/>
                  </a:lnTo>
                  <a:lnTo>
                    <a:pt x="188" y="209"/>
                  </a:lnTo>
                  <a:lnTo>
                    <a:pt x="182" y="202"/>
                  </a:lnTo>
                  <a:lnTo>
                    <a:pt x="176" y="197"/>
                  </a:lnTo>
                  <a:lnTo>
                    <a:pt x="169" y="192"/>
                  </a:lnTo>
                  <a:lnTo>
                    <a:pt x="162" y="186"/>
                  </a:lnTo>
                  <a:lnTo>
                    <a:pt x="153" y="183"/>
                  </a:lnTo>
                  <a:lnTo>
                    <a:pt x="141" y="178"/>
                  </a:lnTo>
                  <a:lnTo>
                    <a:pt x="131" y="173"/>
                  </a:lnTo>
                  <a:lnTo>
                    <a:pt x="121" y="170"/>
                  </a:lnTo>
                  <a:lnTo>
                    <a:pt x="110" y="165"/>
                  </a:lnTo>
                  <a:lnTo>
                    <a:pt x="100" y="161"/>
                  </a:lnTo>
                  <a:lnTo>
                    <a:pt x="89" y="156"/>
                  </a:lnTo>
                  <a:lnTo>
                    <a:pt x="80" y="149"/>
                  </a:lnTo>
                  <a:lnTo>
                    <a:pt x="70" y="142"/>
                  </a:lnTo>
                  <a:lnTo>
                    <a:pt x="54" y="127"/>
                  </a:lnTo>
                  <a:lnTo>
                    <a:pt x="42" y="111"/>
                  </a:lnTo>
                  <a:lnTo>
                    <a:pt x="32" y="94"/>
                  </a:lnTo>
                  <a:lnTo>
                    <a:pt x="26" y="76"/>
                  </a:lnTo>
                  <a:lnTo>
                    <a:pt x="21" y="57"/>
                  </a:lnTo>
                  <a:lnTo>
                    <a:pt x="16" y="38"/>
                  </a:lnTo>
                  <a:lnTo>
                    <a:pt x="9" y="19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7" name="Freeform 74"/>
            <p:cNvSpPr/>
            <p:nvPr/>
          </p:nvSpPr>
          <p:spPr bwMode="auto">
            <a:xfrm>
              <a:off x="1266" y="2333"/>
              <a:ext cx="76" cy="36"/>
            </a:xfrm>
            <a:custGeom>
              <a:avLst/>
              <a:gdLst>
                <a:gd name="T0" fmla="*/ 0 w 153"/>
                <a:gd name="T1" fmla="*/ 1 h 72"/>
                <a:gd name="T2" fmla="*/ 0 w 153"/>
                <a:gd name="T3" fmla="*/ 1 h 72"/>
                <a:gd name="T4" fmla="*/ 0 w 153"/>
                <a:gd name="T5" fmla="*/ 1 h 72"/>
                <a:gd name="T6" fmla="*/ 0 w 153"/>
                <a:gd name="T7" fmla="*/ 1 h 72"/>
                <a:gd name="T8" fmla="*/ 0 w 153"/>
                <a:gd name="T9" fmla="*/ 1 h 72"/>
                <a:gd name="T10" fmla="*/ 0 w 153"/>
                <a:gd name="T11" fmla="*/ 1 h 72"/>
                <a:gd name="T12" fmla="*/ 0 w 153"/>
                <a:gd name="T13" fmla="*/ 1 h 72"/>
                <a:gd name="T14" fmla="*/ 0 w 153"/>
                <a:gd name="T15" fmla="*/ 1 h 72"/>
                <a:gd name="T16" fmla="*/ 0 w 153"/>
                <a:gd name="T17" fmla="*/ 1 h 72"/>
                <a:gd name="T18" fmla="*/ 0 w 153"/>
                <a:gd name="T19" fmla="*/ 1 h 72"/>
                <a:gd name="T20" fmla="*/ 0 w 153"/>
                <a:gd name="T21" fmla="*/ 1 h 72"/>
                <a:gd name="T22" fmla="*/ 0 w 153"/>
                <a:gd name="T23" fmla="*/ 1 h 72"/>
                <a:gd name="T24" fmla="*/ 0 w 153"/>
                <a:gd name="T25" fmla="*/ 1 h 72"/>
                <a:gd name="T26" fmla="*/ 0 w 153"/>
                <a:gd name="T27" fmla="*/ 1 h 72"/>
                <a:gd name="T28" fmla="*/ 0 w 153"/>
                <a:gd name="T29" fmla="*/ 1 h 72"/>
                <a:gd name="T30" fmla="*/ 0 w 153"/>
                <a:gd name="T31" fmla="*/ 1 h 72"/>
                <a:gd name="T32" fmla="*/ 0 w 153"/>
                <a:gd name="T33" fmla="*/ 1 h 72"/>
                <a:gd name="T34" fmla="*/ 0 w 153"/>
                <a:gd name="T35" fmla="*/ 1 h 72"/>
                <a:gd name="T36" fmla="*/ 0 w 153"/>
                <a:gd name="T37" fmla="*/ 1 h 72"/>
                <a:gd name="T38" fmla="*/ 0 w 153"/>
                <a:gd name="T39" fmla="*/ 1 h 72"/>
                <a:gd name="T40" fmla="*/ 0 w 153"/>
                <a:gd name="T41" fmla="*/ 0 h 72"/>
                <a:gd name="T42" fmla="*/ 0 w 153"/>
                <a:gd name="T43" fmla="*/ 1 h 72"/>
                <a:gd name="T44" fmla="*/ 0 w 153"/>
                <a:gd name="T45" fmla="*/ 1 h 72"/>
                <a:gd name="T46" fmla="*/ 0 w 153"/>
                <a:gd name="T47" fmla="*/ 1 h 72"/>
                <a:gd name="T48" fmla="*/ 0 w 153"/>
                <a:gd name="T49" fmla="*/ 1 h 72"/>
                <a:gd name="T50" fmla="*/ 0 w 153"/>
                <a:gd name="T51" fmla="*/ 1 h 72"/>
                <a:gd name="T52" fmla="*/ 0 w 153"/>
                <a:gd name="T53" fmla="*/ 1 h 72"/>
                <a:gd name="T54" fmla="*/ 0 w 153"/>
                <a:gd name="T55" fmla="*/ 1 h 72"/>
                <a:gd name="T56" fmla="*/ 0 w 153"/>
                <a:gd name="T57" fmla="*/ 1 h 72"/>
                <a:gd name="T58" fmla="*/ 0 w 153"/>
                <a:gd name="T59" fmla="*/ 1 h 72"/>
                <a:gd name="T60" fmla="*/ 0 w 153"/>
                <a:gd name="T61" fmla="*/ 1 h 72"/>
                <a:gd name="T62" fmla="*/ 0 w 153"/>
                <a:gd name="T63" fmla="*/ 1 h 72"/>
                <a:gd name="T64" fmla="*/ 0 w 153"/>
                <a:gd name="T65" fmla="*/ 1 h 72"/>
                <a:gd name="T66" fmla="*/ 0 w 153"/>
                <a:gd name="T67" fmla="*/ 1 h 7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3"/>
                <a:gd name="T103" fmla="*/ 0 h 72"/>
                <a:gd name="T104" fmla="*/ 153 w 153"/>
                <a:gd name="T105" fmla="*/ 72 h 7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3" h="72">
                  <a:moveTo>
                    <a:pt x="1" y="72"/>
                  </a:moveTo>
                  <a:lnTo>
                    <a:pt x="0" y="58"/>
                  </a:lnTo>
                  <a:lnTo>
                    <a:pt x="5" y="48"/>
                  </a:lnTo>
                  <a:lnTo>
                    <a:pt x="13" y="40"/>
                  </a:lnTo>
                  <a:lnTo>
                    <a:pt x="23" y="35"/>
                  </a:lnTo>
                  <a:lnTo>
                    <a:pt x="36" y="31"/>
                  </a:lnTo>
                  <a:lnTo>
                    <a:pt x="49" y="30"/>
                  </a:lnTo>
                  <a:lnTo>
                    <a:pt x="62" y="28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2" y="22"/>
                  </a:lnTo>
                  <a:lnTo>
                    <a:pt x="101" y="20"/>
                  </a:lnTo>
                  <a:lnTo>
                    <a:pt x="111" y="18"/>
                  </a:lnTo>
                  <a:lnTo>
                    <a:pt x="120" y="15"/>
                  </a:lnTo>
                  <a:lnTo>
                    <a:pt x="129" y="13"/>
                  </a:lnTo>
                  <a:lnTo>
                    <a:pt x="138" y="10"/>
                  </a:lnTo>
                  <a:lnTo>
                    <a:pt x="148" y="7"/>
                  </a:lnTo>
                  <a:lnTo>
                    <a:pt x="150" y="6"/>
                  </a:lnTo>
                  <a:lnTo>
                    <a:pt x="151" y="4"/>
                  </a:lnTo>
                  <a:lnTo>
                    <a:pt x="153" y="2"/>
                  </a:lnTo>
                  <a:lnTo>
                    <a:pt x="150" y="0"/>
                  </a:lnTo>
                  <a:lnTo>
                    <a:pt x="132" y="3"/>
                  </a:lnTo>
                  <a:lnTo>
                    <a:pt x="107" y="5"/>
                  </a:lnTo>
                  <a:lnTo>
                    <a:pt x="80" y="8"/>
                  </a:lnTo>
                  <a:lnTo>
                    <a:pt x="53" y="14"/>
                  </a:lnTo>
                  <a:lnTo>
                    <a:pt x="28" y="23"/>
                  </a:lnTo>
                  <a:lnTo>
                    <a:pt x="10" y="35"/>
                  </a:lnTo>
                  <a:lnTo>
                    <a:pt x="0" y="51"/>
                  </a:lnTo>
                  <a:lnTo>
                    <a:pt x="0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8" name="Freeform 75"/>
            <p:cNvSpPr/>
            <p:nvPr/>
          </p:nvSpPr>
          <p:spPr bwMode="auto">
            <a:xfrm>
              <a:off x="1286" y="2360"/>
              <a:ext cx="36" cy="21"/>
            </a:xfrm>
            <a:custGeom>
              <a:avLst/>
              <a:gdLst>
                <a:gd name="T0" fmla="*/ 0 w 71"/>
                <a:gd name="T1" fmla="*/ 1 h 41"/>
                <a:gd name="T2" fmla="*/ 1 w 71"/>
                <a:gd name="T3" fmla="*/ 1 h 41"/>
                <a:gd name="T4" fmla="*/ 1 w 71"/>
                <a:gd name="T5" fmla="*/ 1 h 41"/>
                <a:gd name="T6" fmla="*/ 1 w 71"/>
                <a:gd name="T7" fmla="*/ 1 h 41"/>
                <a:gd name="T8" fmla="*/ 1 w 71"/>
                <a:gd name="T9" fmla="*/ 1 h 41"/>
                <a:gd name="T10" fmla="*/ 1 w 71"/>
                <a:gd name="T11" fmla="*/ 1 h 41"/>
                <a:gd name="T12" fmla="*/ 1 w 71"/>
                <a:gd name="T13" fmla="*/ 1 h 41"/>
                <a:gd name="T14" fmla="*/ 1 w 71"/>
                <a:gd name="T15" fmla="*/ 1 h 41"/>
                <a:gd name="T16" fmla="*/ 1 w 71"/>
                <a:gd name="T17" fmla="*/ 1 h 41"/>
                <a:gd name="T18" fmla="*/ 1 w 71"/>
                <a:gd name="T19" fmla="*/ 1 h 41"/>
                <a:gd name="T20" fmla="*/ 1 w 71"/>
                <a:gd name="T21" fmla="*/ 1 h 41"/>
                <a:gd name="T22" fmla="*/ 1 w 71"/>
                <a:gd name="T23" fmla="*/ 1 h 41"/>
                <a:gd name="T24" fmla="*/ 1 w 71"/>
                <a:gd name="T25" fmla="*/ 1 h 41"/>
                <a:gd name="T26" fmla="*/ 1 w 71"/>
                <a:gd name="T27" fmla="*/ 1 h 41"/>
                <a:gd name="T28" fmla="*/ 1 w 71"/>
                <a:gd name="T29" fmla="*/ 1 h 41"/>
                <a:gd name="T30" fmla="*/ 1 w 71"/>
                <a:gd name="T31" fmla="*/ 1 h 41"/>
                <a:gd name="T32" fmla="*/ 1 w 71"/>
                <a:gd name="T33" fmla="*/ 1 h 41"/>
                <a:gd name="T34" fmla="*/ 1 w 71"/>
                <a:gd name="T35" fmla="*/ 1 h 41"/>
                <a:gd name="T36" fmla="*/ 1 w 71"/>
                <a:gd name="T37" fmla="*/ 1 h 41"/>
                <a:gd name="T38" fmla="*/ 1 w 71"/>
                <a:gd name="T39" fmla="*/ 1 h 41"/>
                <a:gd name="T40" fmla="*/ 1 w 71"/>
                <a:gd name="T41" fmla="*/ 1 h 41"/>
                <a:gd name="T42" fmla="*/ 1 w 71"/>
                <a:gd name="T43" fmla="*/ 1 h 41"/>
                <a:gd name="T44" fmla="*/ 1 w 71"/>
                <a:gd name="T45" fmla="*/ 1 h 41"/>
                <a:gd name="T46" fmla="*/ 1 w 71"/>
                <a:gd name="T47" fmla="*/ 1 h 41"/>
                <a:gd name="T48" fmla="*/ 1 w 71"/>
                <a:gd name="T49" fmla="*/ 1 h 41"/>
                <a:gd name="T50" fmla="*/ 1 w 71"/>
                <a:gd name="T51" fmla="*/ 1 h 41"/>
                <a:gd name="T52" fmla="*/ 1 w 71"/>
                <a:gd name="T53" fmla="*/ 1 h 41"/>
                <a:gd name="T54" fmla="*/ 1 w 71"/>
                <a:gd name="T55" fmla="*/ 1 h 41"/>
                <a:gd name="T56" fmla="*/ 0 w 71"/>
                <a:gd name="T57" fmla="*/ 0 h 41"/>
                <a:gd name="T58" fmla="*/ 0 w 71"/>
                <a:gd name="T59" fmla="*/ 0 h 41"/>
                <a:gd name="T60" fmla="*/ 0 w 71"/>
                <a:gd name="T61" fmla="*/ 0 h 41"/>
                <a:gd name="T62" fmla="*/ 0 w 71"/>
                <a:gd name="T63" fmla="*/ 0 h 41"/>
                <a:gd name="T64" fmla="*/ 0 w 71"/>
                <a:gd name="T65" fmla="*/ 1 h 41"/>
                <a:gd name="T66" fmla="*/ 0 w 71"/>
                <a:gd name="T67" fmla="*/ 1 h 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1"/>
                <a:gd name="T103" fmla="*/ 0 h 41"/>
                <a:gd name="T104" fmla="*/ 71 w 71"/>
                <a:gd name="T105" fmla="*/ 41 h 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1" h="41">
                  <a:moveTo>
                    <a:pt x="0" y="1"/>
                  </a:moveTo>
                  <a:lnTo>
                    <a:pt x="6" y="6"/>
                  </a:lnTo>
                  <a:lnTo>
                    <a:pt x="14" y="13"/>
                  </a:lnTo>
                  <a:lnTo>
                    <a:pt x="22" y="19"/>
                  </a:lnTo>
                  <a:lnTo>
                    <a:pt x="31" y="25"/>
                  </a:lnTo>
                  <a:lnTo>
                    <a:pt x="38" y="29"/>
                  </a:lnTo>
                  <a:lnTo>
                    <a:pt x="45" y="34"/>
                  </a:lnTo>
                  <a:lnTo>
                    <a:pt x="53" y="39"/>
                  </a:lnTo>
                  <a:lnTo>
                    <a:pt x="61" y="41"/>
                  </a:lnTo>
                  <a:lnTo>
                    <a:pt x="65" y="41"/>
                  </a:lnTo>
                  <a:lnTo>
                    <a:pt x="69" y="39"/>
                  </a:lnTo>
                  <a:lnTo>
                    <a:pt x="71" y="34"/>
                  </a:lnTo>
                  <a:lnTo>
                    <a:pt x="71" y="31"/>
                  </a:lnTo>
                  <a:lnTo>
                    <a:pt x="71" y="29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9" y="26"/>
                  </a:lnTo>
                  <a:lnTo>
                    <a:pt x="67" y="26"/>
                  </a:lnTo>
                  <a:lnTo>
                    <a:pt x="60" y="24"/>
                  </a:lnTo>
                  <a:lnTo>
                    <a:pt x="52" y="21"/>
                  </a:lnTo>
                  <a:lnTo>
                    <a:pt x="44" y="20"/>
                  </a:lnTo>
                  <a:lnTo>
                    <a:pt x="36" y="18"/>
                  </a:lnTo>
                  <a:lnTo>
                    <a:pt x="26" y="14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49" name="Freeform 76"/>
            <p:cNvSpPr/>
            <p:nvPr/>
          </p:nvSpPr>
          <p:spPr bwMode="auto">
            <a:xfrm>
              <a:off x="1268" y="2371"/>
              <a:ext cx="60" cy="39"/>
            </a:xfrm>
            <a:custGeom>
              <a:avLst/>
              <a:gdLst>
                <a:gd name="T0" fmla="*/ 0 w 120"/>
                <a:gd name="T1" fmla="*/ 1 h 78"/>
                <a:gd name="T2" fmla="*/ 1 w 120"/>
                <a:gd name="T3" fmla="*/ 1 h 78"/>
                <a:gd name="T4" fmla="*/ 1 w 120"/>
                <a:gd name="T5" fmla="*/ 1 h 78"/>
                <a:gd name="T6" fmla="*/ 1 w 120"/>
                <a:gd name="T7" fmla="*/ 1 h 78"/>
                <a:gd name="T8" fmla="*/ 1 w 120"/>
                <a:gd name="T9" fmla="*/ 1 h 78"/>
                <a:gd name="T10" fmla="*/ 1 w 120"/>
                <a:gd name="T11" fmla="*/ 1 h 78"/>
                <a:gd name="T12" fmla="*/ 1 w 120"/>
                <a:gd name="T13" fmla="*/ 1 h 78"/>
                <a:gd name="T14" fmla="*/ 1 w 120"/>
                <a:gd name="T15" fmla="*/ 1 h 78"/>
                <a:gd name="T16" fmla="*/ 1 w 120"/>
                <a:gd name="T17" fmla="*/ 1 h 78"/>
                <a:gd name="T18" fmla="*/ 1 w 120"/>
                <a:gd name="T19" fmla="*/ 1 h 78"/>
                <a:gd name="T20" fmla="*/ 1 w 120"/>
                <a:gd name="T21" fmla="*/ 1 h 78"/>
                <a:gd name="T22" fmla="*/ 1 w 120"/>
                <a:gd name="T23" fmla="*/ 1 h 78"/>
                <a:gd name="T24" fmla="*/ 1 w 120"/>
                <a:gd name="T25" fmla="*/ 1 h 78"/>
                <a:gd name="T26" fmla="*/ 1 w 120"/>
                <a:gd name="T27" fmla="*/ 1 h 78"/>
                <a:gd name="T28" fmla="*/ 1 w 120"/>
                <a:gd name="T29" fmla="*/ 1 h 78"/>
                <a:gd name="T30" fmla="*/ 1 w 120"/>
                <a:gd name="T31" fmla="*/ 1 h 78"/>
                <a:gd name="T32" fmla="*/ 1 w 120"/>
                <a:gd name="T33" fmla="*/ 1 h 78"/>
                <a:gd name="T34" fmla="*/ 1 w 120"/>
                <a:gd name="T35" fmla="*/ 1 h 78"/>
                <a:gd name="T36" fmla="*/ 1 w 120"/>
                <a:gd name="T37" fmla="*/ 1 h 78"/>
                <a:gd name="T38" fmla="*/ 1 w 120"/>
                <a:gd name="T39" fmla="*/ 1 h 78"/>
                <a:gd name="T40" fmla="*/ 1 w 120"/>
                <a:gd name="T41" fmla="*/ 1 h 78"/>
                <a:gd name="T42" fmla="*/ 1 w 120"/>
                <a:gd name="T43" fmla="*/ 1 h 78"/>
                <a:gd name="T44" fmla="*/ 1 w 120"/>
                <a:gd name="T45" fmla="*/ 1 h 78"/>
                <a:gd name="T46" fmla="*/ 1 w 120"/>
                <a:gd name="T47" fmla="*/ 1 h 78"/>
                <a:gd name="T48" fmla="*/ 1 w 120"/>
                <a:gd name="T49" fmla="*/ 1 h 78"/>
                <a:gd name="T50" fmla="*/ 1 w 120"/>
                <a:gd name="T51" fmla="*/ 1 h 78"/>
                <a:gd name="T52" fmla="*/ 1 w 120"/>
                <a:gd name="T53" fmla="*/ 1 h 78"/>
                <a:gd name="T54" fmla="*/ 1 w 120"/>
                <a:gd name="T55" fmla="*/ 1 h 78"/>
                <a:gd name="T56" fmla="*/ 1 w 120"/>
                <a:gd name="T57" fmla="*/ 1 h 78"/>
                <a:gd name="T58" fmla="*/ 1 w 120"/>
                <a:gd name="T59" fmla="*/ 1 h 78"/>
                <a:gd name="T60" fmla="*/ 1 w 120"/>
                <a:gd name="T61" fmla="*/ 1 h 78"/>
                <a:gd name="T62" fmla="*/ 1 w 120"/>
                <a:gd name="T63" fmla="*/ 1 h 78"/>
                <a:gd name="T64" fmla="*/ 1 w 120"/>
                <a:gd name="T65" fmla="*/ 1 h 78"/>
                <a:gd name="T66" fmla="*/ 1 w 120"/>
                <a:gd name="T67" fmla="*/ 1 h 78"/>
                <a:gd name="T68" fmla="*/ 1 w 120"/>
                <a:gd name="T69" fmla="*/ 1 h 78"/>
                <a:gd name="T70" fmla="*/ 1 w 120"/>
                <a:gd name="T71" fmla="*/ 1 h 78"/>
                <a:gd name="T72" fmla="*/ 0 w 120"/>
                <a:gd name="T73" fmla="*/ 0 h 78"/>
                <a:gd name="T74" fmla="*/ 0 w 120"/>
                <a:gd name="T75" fmla="*/ 0 h 78"/>
                <a:gd name="T76" fmla="*/ 0 w 120"/>
                <a:gd name="T77" fmla="*/ 0 h 78"/>
                <a:gd name="T78" fmla="*/ 0 w 120"/>
                <a:gd name="T79" fmla="*/ 1 h 78"/>
                <a:gd name="T80" fmla="*/ 0 w 120"/>
                <a:gd name="T81" fmla="*/ 1 h 78"/>
                <a:gd name="T82" fmla="*/ 0 w 120"/>
                <a:gd name="T83" fmla="*/ 1 h 7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0"/>
                <a:gd name="T127" fmla="*/ 0 h 78"/>
                <a:gd name="T128" fmla="*/ 120 w 120"/>
                <a:gd name="T129" fmla="*/ 78 h 7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0" h="78">
                  <a:moveTo>
                    <a:pt x="0" y="2"/>
                  </a:moveTo>
                  <a:lnTo>
                    <a:pt x="5" y="6"/>
                  </a:lnTo>
                  <a:lnTo>
                    <a:pt x="10" y="11"/>
                  </a:lnTo>
                  <a:lnTo>
                    <a:pt x="17" y="14"/>
                  </a:lnTo>
                  <a:lnTo>
                    <a:pt x="23" y="18"/>
                  </a:lnTo>
                  <a:lnTo>
                    <a:pt x="29" y="21"/>
                  </a:lnTo>
                  <a:lnTo>
                    <a:pt x="36" y="25"/>
                  </a:lnTo>
                  <a:lnTo>
                    <a:pt x="42" y="28"/>
                  </a:lnTo>
                  <a:lnTo>
                    <a:pt x="49" y="32"/>
                  </a:lnTo>
                  <a:lnTo>
                    <a:pt x="58" y="37"/>
                  </a:lnTo>
                  <a:lnTo>
                    <a:pt x="67" y="42"/>
                  </a:lnTo>
                  <a:lnTo>
                    <a:pt x="76" y="48"/>
                  </a:lnTo>
                  <a:lnTo>
                    <a:pt x="84" y="53"/>
                  </a:lnTo>
                  <a:lnTo>
                    <a:pt x="93" y="59"/>
                  </a:lnTo>
                  <a:lnTo>
                    <a:pt x="102" y="66"/>
                  </a:lnTo>
                  <a:lnTo>
                    <a:pt x="110" y="72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14" y="68"/>
                  </a:lnTo>
                  <a:lnTo>
                    <a:pt x="107" y="63"/>
                  </a:lnTo>
                  <a:lnTo>
                    <a:pt x="101" y="57"/>
                  </a:lnTo>
                  <a:lnTo>
                    <a:pt x="94" y="52"/>
                  </a:lnTo>
                  <a:lnTo>
                    <a:pt x="87" y="48"/>
                  </a:lnTo>
                  <a:lnTo>
                    <a:pt x="80" y="43"/>
                  </a:lnTo>
                  <a:lnTo>
                    <a:pt x="72" y="38"/>
                  </a:lnTo>
                  <a:lnTo>
                    <a:pt x="64" y="34"/>
                  </a:lnTo>
                  <a:lnTo>
                    <a:pt x="57" y="30"/>
                  </a:lnTo>
                  <a:lnTo>
                    <a:pt x="48" y="27"/>
                  </a:lnTo>
                  <a:lnTo>
                    <a:pt x="40" y="23"/>
                  </a:lnTo>
                  <a:lnTo>
                    <a:pt x="31" y="19"/>
                  </a:lnTo>
                  <a:lnTo>
                    <a:pt x="22" y="15"/>
                  </a:lnTo>
                  <a:lnTo>
                    <a:pt x="14" y="1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0" name="Freeform 77"/>
            <p:cNvSpPr/>
            <p:nvPr/>
          </p:nvSpPr>
          <p:spPr bwMode="auto">
            <a:xfrm>
              <a:off x="1259" y="2318"/>
              <a:ext cx="96" cy="37"/>
            </a:xfrm>
            <a:custGeom>
              <a:avLst/>
              <a:gdLst>
                <a:gd name="T0" fmla="*/ 1 w 190"/>
                <a:gd name="T1" fmla="*/ 1 h 73"/>
                <a:gd name="T2" fmla="*/ 1 w 190"/>
                <a:gd name="T3" fmla="*/ 1 h 73"/>
                <a:gd name="T4" fmla="*/ 1 w 190"/>
                <a:gd name="T5" fmla="*/ 1 h 73"/>
                <a:gd name="T6" fmla="*/ 1 w 190"/>
                <a:gd name="T7" fmla="*/ 1 h 73"/>
                <a:gd name="T8" fmla="*/ 1 w 190"/>
                <a:gd name="T9" fmla="*/ 1 h 73"/>
                <a:gd name="T10" fmla="*/ 1 w 190"/>
                <a:gd name="T11" fmla="*/ 1 h 73"/>
                <a:gd name="T12" fmla="*/ 1 w 190"/>
                <a:gd name="T13" fmla="*/ 1 h 73"/>
                <a:gd name="T14" fmla="*/ 1 w 190"/>
                <a:gd name="T15" fmla="*/ 1 h 73"/>
                <a:gd name="T16" fmla="*/ 1 w 190"/>
                <a:gd name="T17" fmla="*/ 1 h 73"/>
                <a:gd name="T18" fmla="*/ 1 w 190"/>
                <a:gd name="T19" fmla="*/ 1 h 73"/>
                <a:gd name="T20" fmla="*/ 1 w 190"/>
                <a:gd name="T21" fmla="*/ 1 h 73"/>
                <a:gd name="T22" fmla="*/ 1 w 190"/>
                <a:gd name="T23" fmla="*/ 1 h 73"/>
                <a:gd name="T24" fmla="*/ 1 w 190"/>
                <a:gd name="T25" fmla="*/ 1 h 73"/>
                <a:gd name="T26" fmla="*/ 1 w 190"/>
                <a:gd name="T27" fmla="*/ 1 h 73"/>
                <a:gd name="T28" fmla="*/ 1 w 190"/>
                <a:gd name="T29" fmla="*/ 1 h 73"/>
                <a:gd name="T30" fmla="*/ 1 w 190"/>
                <a:gd name="T31" fmla="*/ 1 h 73"/>
                <a:gd name="T32" fmla="*/ 1 w 190"/>
                <a:gd name="T33" fmla="*/ 1 h 73"/>
                <a:gd name="T34" fmla="*/ 1 w 190"/>
                <a:gd name="T35" fmla="*/ 1 h 73"/>
                <a:gd name="T36" fmla="*/ 1 w 190"/>
                <a:gd name="T37" fmla="*/ 1 h 73"/>
                <a:gd name="T38" fmla="*/ 1 w 190"/>
                <a:gd name="T39" fmla="*/ 1 h 73"/>
                <a:gd name="T40" fmla="*/ 1 w 190"/>
                <a:gd name="T41" fmla="*/ 1 h 73"/>
                <a:gd name="T42" fmla="*/ 1 w 190"/>
                <a:gd name="T43" fmla="*/ 1 h 73"/>
                <a:gd name="T44" fmla="*/ 1 w 190"/>
                <a:gd name="T45" fmla="*/ 1 h 73"/>
                <a:gd name="T46" fmla="*/ 1 w 190"/>
                <a:gd name="T47" fmla="*/ 1 h 73"/>
                <a:gd name="T48" fmla="*/ 1 w 190"/>
                <a:gd name="T49" fmla="*/ 0 h 73"/>
                <a:gd name="T50" fmla="*/ 1 w 190"/>
                <a:gd name="T51" fmla="*/ 0 h 73"/>
                <a:gd name="T52" fmla="*/ 1 w 190"/>
                <a:gd name="T53" fmla="*/ 1 h 73"/>
                <a:gd name="T54" fmla="*/ 1 w 190"/>
                <a:gd name="T55" fmla="*/ 1 h 73"/>
                <a:gd name="T56" fmla="*/ 1 w 190"/>
                <a:gd name="T57" fmla="*/ 1 h 73"/>
                <a:gd name="T58" fmla="*/ 1 w 190"/>
                <a:gd name="T59" fmla="*/ 1 h 73"/>
                <a:gd name="T60" fmla="*/ 1 w 190"/>
                <a:gd name="T61" fmla="*/ 1 h 73"/>
                <a:gd name="T62" fmla="*/ 1 w 190"/>
                <a:gd name="T63" fmla="*/ 1 h 73"/>
                <a:gd name="T64" fmla="*/ 1 w 190"/>
                <a:gd name="T65" fmla="*/ 1 h 73"/>
                <a:gd name="T66" fmla="*/ 1 w 190"/>
                <a:gd name="T67" fmla="*/ 1 h 73"/>
                <a:gd name="T68" fmla="*/ 1 w 190"/>
                <a:gd name="T69" fmla="*/ 1 h 73"/>
                <a:gd name="T70" fmla="*/ 1 w 190"/>
                <a:gd name="T71" fmla="*/ 1 h 73"/>
                <a:gd name="T72" fmla="*/ 1 w 190"/>
                <a:gd name="T73" fmla="*/ 1 h 73"/>
                <a:gd name="T74" fmla="*/ 1 w 190"/>
                <a:gd name="T75" fmla="*/ 1 h 73"/>
                <a:gd name="T76" fmla="*/ 1 w 190"/>
                <a:gd name="T77" fmla="*/ 1 h 73"/>
                <a:gd name="T78" fmla="*/ 1 w 190"/>
                <a:gd name="T79" fmla="*/ 1 h 73"/>
                <a:gd name="T80" fmla="*/ 1 w 190"/>
                <a:gd name="T81" fmla="*/ 1 h 73"/>
                <a:gd name="T82" fmla="*/ 0 w 190"/>
                <a:gd name="T83" fmla="*/ 1 h 73"/>
                <a:gd name="T84" fmla="*/ 0 w 190"/>
                <a:gd name="T85" fmla="*/ 1 h 73"/>
                <a:gd name="T86" fmla="*/ 1 w 190"/>
                <a:gd name="T87" fmla="*/ 1 h 73"/>
                <a:gd name="T88" fmla="*/ 1 w 190"/>
                <a:gd name="T89" fmla="*/ 1 h 73"/>
                <a:gd name="T90" fmla="*/ 1 w 190"/>
                <a:gd name="T91" fmla="*/ 1 h 73"/>
                <a:gd name="T92" fmla="*/ 1 w 190"/>
                <a:gd name="T93" fmla="*/ 1 h 73"/>
                <a:gd name="T94" fmla="*/ 1 w 190"/>
                <a:gd name="T95" fmla="*/ 1 h 73"/>
                <a:gd name="T96" fmla="*/ 1 w 190"/>
                <a:gd name="T97" fmla="*/ 1 h 73"/>
                <a:gd name="T98" fmla="*/ 1 w 190"/>
                <a:gd name="T99" fmla="*/ 1 h 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0"/>
                <a:gd name="T151" fmla="*/ 0 h 73"/>
                <a:gd name="T152" fmla="*/ 190 w 190"/>
                <a:gd name="T153" fmla="*/ 73 h 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0" h="73">
                  <a:moveTo>
                    <a:pt x="8" y="73"/>
                  </a:moveTo>
                  <a:lnTo>
                    <a:pt x="2" y="56"/>
                  </a:lnTo>
                  <a:lnTo>
                    <a:pt x="5" y="43"/>
                  </a:lnTo>
                  <a:lnTo>
                    <a:pt x="14" y="34"/>
                  </a:lnTo>
                  <a:lnTo>
                    <a:pt x="27" y="28"/>
                  </a:lnTo>
                  <a:lnTo>
                    <a:pt x="44" y="25"/>
                  </a:lnTo>
                  <a:lnTo>
                    <a:pt x="61" y="23"/>
                  </a:lnTo>
                  <a:lnTo>
                    <a:pt x="78" y="23"/>
                  </a:lnTo>
                  <a:lnTo>
                    <a:pt x="92" y="22"/>
                  </a:lnTo>
                  <a:lnTo>
                    <a:pt x="104" y="21"/>
                  </a:lnTo>
                  <a:lnTo>
                    <a:pt x="115" y="19"/>
                  </a:lnTo>
                  <a:lnTo>
                    <a:pt x="128" y="17"/>
                  </a:lnTo>
                  <a:lnTo>
                    <a:pt x="140" y="13"/>
                  </a:lnTo>
                  <a:lnTo>
                    <a:pt x="151" y="11"/>
                  </a:lnTo>
                  <a:lnTo>
                    <a:pt x="164" y="9"/>
                  </a:lnTo>
                  <a:lnTo>
                    <a:pt x="176" y="9"/>
                  </a:lnTo>
                  <a:lnTo>
                    <a:pt x="188" y="10"/>
                  </a:lnTo>
                  <a:lnTo>
                    <a:pt x="189" y="10"/>
                  </a:lnTo>
                  <a:lnTo>
                    <a:pt x="190" y="9"/>
                  </a:lnTo>
                  <a:lnTo>
                    <a:pt x="190" y="7"/>
                  </a:lnTo>
                  <a:lnTo>
                    <a:pt x="184" y="4"/>
                  </a:lnTo>
                  <a:lnTo>
                    <a:pt x="176" y="3"/>
                  </a:lnTo>
                  <a:lnTo>
                    <a:pt x="170" y="2"/>
                  </a:lnTo>
                  <a:lnTo>
                    <a:pt x="162" y="0"/>
                  </a:lnTo>
                  <a:lnTo>
                    <a:pt x="155" y="0"/>
                  </a:lnTo>
                  <a:lnTo>
                    <a:pt x="148" y="2"/>
                  </a:lnTo>
                  <a:lnTo>
                    <a:pt x="141" y="2"/>
                  </a:lnTo>
                  <a:lnTo>
                    <a:pt x="133" y="2"/>
                  </a:lnTo>
                  <a:lnTo>
                    <a:pt x="122" y="2"/>
                  </a:lnTo>
                  <a:lnTo>
                    <a:pt x="110" y="3"/>
                  </a:lnTo>
                  <a:lnTo>
                    <a:pt x="98" y="3"/>
                  </a:lnTo>
                  <a:lnTo>
                    <a:pt x="88" y="4"/>
                  </a:lnTo>
                  <a:lnTo>
                    <a:pt x="76" y="5"/>
                  </a:lnTo>
                  <a:lnTo>
                    <a:pt x="65" y="6"/>
                  </a:lnTo>
                  <a:lnTo>
                    <a:pt x="53" y="9"/>
                  </a:lnTo>
                  <a:lnTo>
                    <a:pt x="41" y="11"/>
                  </a:lnTo>
                  <a:lnTo>
                    <a:pt x="28" y="14"/>
                  </a:lnTo>
                  <a:lnTo>
                    <a:pt x="18" y="19"/>
                  </a:lnTo>
                  <a:lnTo>
                    <a:pt x="9" y="26"/>
                  </a:lnTo>
                  <a:lnTo>
                    <a:pt x="4" y="34"/>
                  </a:lnTo>
                  <a:lnTo>
                    <a:pt x="0" y="43"/>
                  </a:lnTo>
                  <a:lnTo>
                    <a:pt x="0" y="52"/>
                  </a:lnTo>
                  <a:lnTo>
                    <a:pt x="2" y="63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1" name="Freeform 78"/>
            <p:cNvSpPr/>
            <p:nvPr/>
          </p:nvSpPr>
          <p:spPr bwMode="auto">
            <a:xfrm>
              <a:off x="1270" y="2293"/>
              <a:ext cx="92" cy="32"/>
            </a:xfrm>
            <a:custGeom>
              <a:avLst/>
              <a:gdLst>
                <a:gd name="T0" fmla="*/ 1 w 183"/>
                <a:gd name="T1" fmla="*/ 1 h 64"/>
                <a:gd name="T2" fmla="*/ 1 w 183"/>
                <a:gd name="T3" fmla="*/ 1 h 64"/>
                <a:gd name="T4" fmla="*/ 1 w 183"/>
                <a:gd name="T5" fmla="*/ 1 h 64"/>
                <a:gd name="T6" fmla="*/ 1 w 183"/>
                <a:gd name="T7" fmla="*/ 1 h 64"/>
                <a:gd name="T8" fmla="*/ 1 w 183"/>
                <a:gd name="T9" fmla="*/ 1 h 64"/>
                <a:gd name="T10" fmla="*/ 1 w 183"/>
                <a:gd name="T11" fmla="*/ 1 h 64"/>
                <a:gd name="T12" fmla="*/ 1 w 183"/>
                <a:gd name="T13" fmla="*/ 1 h 64"/>
                <a:gd name="T14" fmla="*/ 1 w 183"/>
                <a:gd name="T15" fmla="*/ 1 h 64"/>
                <a:gd name="T16" fmla="*/ 1 w 183"/>
                <a:gd name="T17" fmla="*/ 1 h 64"/>
                <a:gd name="T18" fmla="*/ 1 w 183"/>
                <a:gd name="T19" fmla="*/ 1 h 64"/>
                <a:gd name="T20" fmla="*/ 1 w 183"/>
                <a:gd name="T21" fmla="*/ 1 h 64"/>
                <a:gd name="T22" fmla="*/ 1 w 183"/>
                <a:gd name="T23" fmla="*/ 1 h 64"/>
                <a:gd name="T24" fmla="*/ 1 w 183"/>
                <a:gd name="T25" fmla="*/ 1 h 64"/>
                <a:gd name="T26" fmla="*/ 1 w 183"/>
                <a:gd name="T27" fmla="*/ 1 h 64"/>
                <a:gd name="T28" fmla="*/ 1 w 183"/>
                <a:gd name="T29" fmla="*/ 1 h 64"/>
                <a:gd name="T30" fmla="*/ 1 w 183"/>
                <a:gd name="T31" fmla="*/ 1 h 64"/>
                <a:gd name="T32" fmla="*/ 1 w 183"/>
                <a:gd name="T33" fmla="*/ 1 h 64"/>
                <a:gd name="T34" fmla="*/ 1 w 183"/>
                <a:gd name="T35" fmla="*/ 1 h 64"/>
                <a:gd name="T36" fmla="*/ 1 w 183"/>
                <a:gd name="T37" fmla="*/ 1 h 64"/>
                <a:gd name="T38" fmla="*/ 1 w 183"/>
                <a:gd name="T39" fmla="*/ 1 h 64"/>
                <a:gd name="T40" fmla="*/ 1 w 183"/>
                <a:gd name="T41" fmla="*/ 1 h 64"/>
                <a:gd name="T42" fmla="*/ 1 w 183"/>
                <a:gd name="T43" fmla="*/ 1 h 64"/>
                <a:gd name="T44" fmla="*/ 1 w 183"/>
                <a:gd name="T45" fmla="*/ 1 h 64"/>
                <a:gd name="T46" fmla="*/ 1 w 183"/>
                <a:gd name="T47" fmla="*/ 1 h 64"/>
                <a:gd name="T48" fmla="*/ 1 w 183"/>
                <a:gd name="T49" fmla="*/ 1 h 64"/>
                <a:gd name="T50" fmla="*/ 1 w 183"/>
                <a:gd name="T51" fmla="*/ 1 h 64"/>
                <a:gd name="T52" fmla="*/ 1 w 183"/>
                <a:gd name="T53" fmla="*/ 1 h 64"/>
                <a:gd name="T54" fmla="*/ 1 w 183"/>
                <a:gd name="T55" fmla="*/ 1 h 64"/>
                <a:gd name="T56" fmla="*/ 1 w 183"/>
                <a:gd name="T57" fmla="*/ 1 h 64"/>
                <a:gd name="T58" fmla="*/ 1 w 183"/>
                <a:gd name="T59" fmla="*/ 1 h 64"/>
                <a:gd name="T60" fmla="*/ 1 w 183"/>
                <a:gd name="T61" fmla="*/ 1 h 64"/>
                <a:gd name="T62" fmla="*/ 1 w 183"/>
                <a:gd name="T63" fmla="*/ 1 h 64"/>
                <a:gd name="T64" fmla="*/ 1 w 183"/>
                <a:gd name="T65" fmla="*/ 1 h 64"/>
                <a:gd name="T66" fmla="*/ 1 w 183"/>
                <a:gd name="T67" fmla="*/ 1 h 64"/>
                <a:gd name="T68" fmla="*/ 1 w 183"/>
                <a:gd name="T69" fmla="*/ 1 h 64"/>
                <a:gd name="T70" fmla="*/ 1 w 183"/>
                <a:gd name="T71" fmla="*/ 1 h 64"/>
                <a:gd name="T72" fmla="*/ 1 w 183"/>
                <a:gd name="T73" fmla="*/ 1 h 64"/>
                <a:gd name="T74" fmla="*/ 1 w 183"/>
                <a:gd name="T75" fmla="*/ 1 h 64"/>
                <a:gd name="T76" fmla="*/ 1 w 183"/>
                <a:gd name="T77" fmla="*/ 0 h 64"/>
                <a:gd name="T78" fmla="*/ 1 w 183"/>
                <a:gd name="T79" fmla="*/ 0 h 64"/>
                <a:gd name="T80" fmla="*/ 1 w 183"/>
                <a:gd name="T81" fmla="*/ 1 h 64"/>
                <a:gd name="T82" fmla="*/ 1 w 183"/>
                <a:gd name="T83" fmla="*/ 1 h 64"/>
                <a:gd name="T84" fmla="*/ 1 w 183"/>
                <a:gd name="T85" fmla="*/ 1 h 64"/>
                <a:gd name="T86" fmla="*/ 1 w 183"/>
                <a:gd name="T87" fmla="*/ 1 h 64"/>
                <a:gd name="T88" fmla="*/ 1 w 183"/>
                <a:gd name="T89" fmla="*/ 1 h 64"/>
                <a:gd name="T90" fmla="*/ 1 w 183"/>
                <a:gd name="T91" fmla="*/ 1 h 64"/>
                <a:gd name="T92" fmla="*/ 1 w 183"/>
                <a:gd name="T93" fmla="*/ 1 h 64"/>
                <a:gd name="T94" fmla="*/ 1 w 183"/>
                <a:gd name="T95" fmla="*/ 1 h 64"/>
                <a:gd name="T96" fmla="*/ 1 w 183"/>
                <a:gd name="T97" fmla="*/ 1 h 64"/>
                <a:gd name="T98" fmla="*/ 0 w 183"/>
                <a:gd name="T99" fmla="*/ 1 h 64"/>
                <a:gd name="T100" fmla="*/ 0 w 183"/>
                <a:gd name="T101" fmla="*/ 1 h 64"/>
                <a:gd name="T102" fmla="*/ 1 w 183"/>
                <a:gd name="T103" fmla="*/ 1 h 64"/>
                <a:gd name="T104" fmla="*/ 1 w 183"/>
                <a:gd name="T105" fmla="*/ 1 h 64"/>
                <a:gd name="T106" fmla="*/ 1 w 183"/>
                <a:gd name="T107" fmla="*/ 1 h 64"/>
                <a:gd name="T108" fmla="*/ 1 w 183"/>
                <a:gd name="T109" fmla="*/ 1 h 64"/>
                <a:gd name="T110" fmla="*/ 1 w 183"/>
                <a:gd name="T111" fmla="*/ 1 h 64"/>
                <a:gd name="T112" fmla="*/ 1 w 183"/>
                <a:gd name="T113" fmla="*/ 1 h 64"/>
                <a:gd name="T114" fmla="*/ 1 w 183"/>
                <a:gd name="T115" fmla="*/ 1 h 6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3"/>
                <a:gd name="T175" fmla="*/ 0 h 64"/>
                <a:gd name="T176" fmla="*/ 183 w 183"/>
                <a:gd name="T177" fmla="*/ 64 h 6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3" h="64">
                  <a:moveTo>
                    <a:pt x="2" y="64"/>
                  </a:moveTo>
                  <a:lnTo>
                    <a:pt x="5" y="49"/>
                  </a:lnTo>
                  <a:lnTo>
                    <a:pt x="12" y="39"/>
                  </a:lnTo>
                  <a:lnTo>
                    <a:pt x="22" y="31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50" y="26"/>
                  </a:lnTo>
                  <a:lnTo>
                    <a:pt x="56" y="26"/>
                  </a:lnTo>
                  <a:lnTo>
                    <a:pt x="61" y="26"/>
                  </a:lnTo>
                  <a:lnTo>
                    <a:pt x="66" y="27"/>
                  </a:lnTo>
                  <a:lnTo>
                    <a:pt x="71" y="27"/>
                  </a:lnTo>
                  <a:lnTo>
                    <a:pt x="76" y="29"/>
                  </a:lnTo>
                  <a:lnTo>
                    <a:pt x="82" y="29"/>
                  </a:lnTo>
                  <a:lnTo>
                    <a:pt x="94" y="29"/>
                  </a:lnTo>
                  <a:lnTo>
                    <a:pt x="106" y="29"/>
                  </a:lnTo>
                  <a:lnTo>
                    <a:pt x="119" y="29"/>
                  </a:lnTo>
                  <a:lnTo>
                    <a:pt x="132" y="29"/>
                  </a:lnTo>
                  <a:lnTo>
                    <a:pt x="145" y="30"/>
                  </a:lnTo>
                  <a:lnTo>
                    <a:pt x="157" y="31"/>
                  </a:lnTo>
                  <a:lnTo>
                    <a:pt x="170" y="32"/>
                  </a:lnTo>
                  <a:lnTo>
                    <a:pt x="181" y="35"/>
                  </a:lnTo>
                  <a:lnTo>
                    <a:pt x="183" y="35"/>
                  </a:lnTo>
                  <a:lnTo>
                    <a:pt x="183" y="33"/>
                  </a:lnTo>
                  <a:lnTo>
                    <a:pt x="183" y="32"/>
                  </a:lnTo>
                  <a:lnTo>
                    <a:pt x="174" y="29"/>
                  </a:lnTo>
                  <a:lnTo>
                    <a:pt x="166" y="26"/>
                  </a:lnTo>
                  <a:lnTo>
                    <a:pt x="157" y="24"/>
                  </a:lnTo>
                  <a:lnTo>
                    <a:pt x="146" y="22"/>
                  </a:lnTo>
                  <a:lnTo>
                    <a:pt x="137" y="20"/>
                  </a:lnTo>
                  <a:lnTo>
                    <a:pt x="128" y="18"/>
                  </a:lnTo>
                  <a:lnTo>
                    <a:pt x="119" y="17"/>
                  </a:lnTo>
                  <a:lnTo>
                    <a:pt x="110" y="15"/>
                  </a:lnTo>
                  <a:lnTo>
                    <a:pt x="102" y="12"/>
                  </a:lnTo>
                  <a:lnTo>
                    <a:pt x="94" y="9"/>
                  </a:lnTo>
                  <a:lnTo>
                    <a:pt x="85" y="7"/>
                  </a:lnTo>
                  <a:lnTo>
                    <a:pt x="78" y="4"/>
                  </a:lnTo>
                  <a:lnTo>
                    <a:pt x="69" y="2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7"/>
                  </a:lnTo>
                  <a:lnTo>
                    <a:pt x="19" y="9"/>
                  </a:lnTo>
                  <a:lnTo>
                    <a:pt x="14" y="12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1" y="54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2" name="Freeform 79"/>
            <p:cNvSpPr/>
            <p:nvPr/>
          </p:nvSpPr>
          <p:spPr bwMode="auto">
            <a:xfrm>
              <a:off x="1328" y="2334"/>
              <a:ext cx="25" cy="26"/>
            </a:xfrm>
            <a:custGeom>
              <a:avLst/>
              <a:gdLst>
                <a:gd name="T0" fmla="*/ 0 w 51"/>
                <a:gd name="T1" fmla="*/ 0 h 53"/>
                <a:gd name="T2" fmla="*/ 0 w 51"/>
                <a:gd name="T3" fmla="*/ 0 h 53"/>
                <a:gd name="T4" fmla="*/ 0 w 51"/>
                <a:gd name="T5" fmla="*/ 0 h 53"/>
                <a:gd name="T6" fmla="*/ 0 w 51"/>
                <a:gd name="T7" fmla="*/ 0 h 53"/>
                <a:gd name="T8" fmla="*/ 0 w 51"/>
                <a:gd name="T9" fmla="*/ 0 h 53"/>
                <a:gd name="T10" fmla="*/ 0 w 51"/>
                <a:gd name="T11" fmla="*/ 0 h 53"/>
                <a:gd name="T12" fmla="*/ 0 w 51"/>
                <a:gd name="T13" fmla="*/ 0 h 53"/>
                <a:gd name="T14" fmla="*/ 0 w 51"/>
                <a:gd name="T15" fmla="*/ 0 h 53"/>
                <a:gd name="T16" fmla="*/ 0 w 51"/>
                <a:gd name="T17" fmla="*/ 0 h 53"/>
                <a:gd name="T18" fmla="*/ 0 w 51"/>
                <a:gd name="T19" fmla="*/ 0 h 53"/>
                <a:gd name="T20" fmla="*/ 0 w 51"/>
                <a:gd name="T21" fmla="*/ 0 h 53"/>
                <a:gd name="T22" fmla="*/ 0 w 51"/>
                <a:gd name="T23" fmla="*/ 0 h 53"/>
                <a:gd name="T24" fmla="*/ 0 w 51"/>
                <a:gd name="T25" fmla="*/ 0 h 53"/>
                <a:gd name="T26" fmla="*/ 0 w 51"/>
                <a:gd name="T27" fmla="*/ 0 h 53"/>
                <a:gd name="T28" fmla="*/ 0 w 51"/>
                <a:gd name="T29" fmla="*/ 0 h 53"/>
                <a:gd name="T30" fmla="*/ 0 w 51"/>
                <a:gd name="T31" fmla="*/ 0 h 53"/>
                <a:gd name="T32" fmla="*/ 0 w 51"/>
                <a:gd name="T33" fmla="*/ 0 h 53"/>
                <a:gd name="T34" fmla="*/ 0 w 51"/>
                <a:gd name="T35" fmla="*/ 0 h 53"/>
                <a:gd name="T36" fmla="*/ 0 w 51"/>
                <a:gd name="T37" fmla="*/ 0 h 53"/>
                <a:gd name="T38" fmla="*/ 0 w 51"/>
                <a:gd name="T39" fmla="*/ 0 h 53"/>
                <a:gd name="T40" fmla="*/ 0 w 51"/>
                <a:gd name="T41" fmla="*/ 0 h 53"/>
                <a:gd name="T42" fmla="*/ 0 w 51"/>
                <a:gd name="T43" fmla="*/ 0 h 53"/>
                <a:gd name="T44" fmla="*/ 0 w 51"/>
                <a:gd name="T45" fmla="*/ 0 h 53"/>
                <a:gd name="T46" fmla="*/ 0 w 51"/>
                <a:gd name="T47" fmla="*/ 0 h 53"/>
                <a:gd name="T48" fmla="*/ 0 w 51"/>
                <a:gd name="T49" fmla="*/ 0 h 53"/>
                <a:gd name="T50" fmla="*/ 0 w 51"/>
                <a:gd name="T51" fmla="*/ 0 h 53"/>
                <a:gd name="T52" fmla="*/ 0 w 51"/>
                <a:gd name="T53" fmla="*/ 0 h 53"/>
                <a:gd name="T54" fmla="*/ 0 w 51"/>
                <a:gd name="T55" fmla="*/ 0 h 53"/>
                <a:gd name="T56" fmla="*/ 0 w 51"/>
                <a:gd name="T57" fmla="*/ 0 h 53"/>
                <a:gd name="T58" fmla="*/ 0 w 51"/>
                <a:gd name="T59" fmla="*/ 0 h 53"/>
                <a:gd name="T60" fmla="*/ 0 w 51"/>
                <a:gd name="T61" fmla="*/ 0 h 53"/>
                <a:gd name="T62" fmla="*/ 0 w 51"/>
                <a:gd name="T63" fmla="*/ 0 h 53"/>
                <a:gd name="T64" fmla="*/ 0 w 51"/>
                <a:gd name="T65" fmla="*/ 0 h 53"/>
                <a:gd name="T66" fmla="*/ 0 w 51"/>
                <a:gd name="T67" fmla="*/ 0 h 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3"/>
                <a:gd name="T104" fmla="*/ 51 w 51"/>
                <a:gd name="T105" fmla="*/ 53 h 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3">
                  <a:moveTo>
                    <a:pt x="0" y="5"/>
                  </a:moveTo>
                  <a:lnTo>
                    <a:pt x="5" y="4"/>
                  </a:lnTo>
                  <a:lnTo>
                    <a:pt x="12" y="4"/>
                  </a:lnTo>
                  <a:lnTo>
                    <a:pt x="17" y="4"/>
                  </a:lnTo>
                  <a:lnTo>
                    <a:pt x="22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5" y="15"/>
                  </a:lnTo>
                  <a:lnTo>
                    <a:pt x="38" y="19"/>
                  </a:lnTo>
                  <a:lnTo>
                    <a:pt x="42" y="26"/>
                  </a:lnTo>
                  <a:lnTo>
                    <a:pt x="44" y="34"/>
                  </a:lnTo>
                  <a:lnTo>
                    <a:pt x="44" y="43"/>
                  </a:lnTo>
                  <a:lnTo>
                    <a:pt x="46" y="51"/>
                  </a:lnTo>
                  <a:lnTo>
                    <a:pt x="46" y="53"/>
                  </a:lnTo>
                  <a:lnTo>
                    <a:pt x="48" y="51"/>
                  </a:lnTo>
                  <a:lnTo>
                    <a:pt x="49" y="50"/>
                  </a:lnTo>
                  <a:lnTo>
                    <a:pt x="49" y="49"/>
                  </a:lnTo>
                  <a:lnTo>
                    <a:pt x="51" y="39"/>
                  </a:lnTo>
                  <a:lnTo>
                    <a:pt x="51" y="28"/>
                  </a:lnTo>
                  <a:lnTo>
                    <a:pt x="49" y="19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2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7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3" name="Freeform 80"/>
            <p:cNvSpPr/>
            <p:nvPr/>
          </p:nvSpPr>
          <p:spPr bwMode="auto">
            <a:xfrm>
              <a:off x="1344" y="2321"/>
              <a:ext cx="26" cy="20"/>
            </a:xfrm>
            <a:custGeom>
              <a:avLst/>
              <a:gdLst>
                <a:gd name="T0" fmla="*/ 0 w 52"/>
                <a:gd name="T1" fmla="*/ 0 h 42"/>
                <a:gd name="T2" fmla="*/ 1 w 52"/>
                <a:gd name="T3" fmla="*/ 0 h 42"/>
                <a:gd name="T4" fmla="*/ 1 w 52"/>
                <a:gd name="T5" fmla="*/ 0 h 42"/>
                <a:gd name="T6" fmla="*/ 1 w 52"/>
                <a:gd name="T7" fmla="*/ 0 h 42"/>
                <a:gd name="T8" fmla="*/ 1 w 52"/>
                <a:gd name="T9" fmla="*/ 0 h 42"/>
                <a:gd name="T10" fmla="*/ 1 w 52"/>
                <a:gd name="T11" fmla="*/ 0 h 42"/>
                <a:gd name="T12" fmla="*/ 1 w 52"/>
                <a:gd name="T13" fmla="*/ 0 h 42"/>
                <a:gd name="T14" fmla="*/ 1 w 52"/>
                <a:gd name="T15" fmla="*/ 0 h 42"/>
                <a:gd name="T16" fmla="*/ 1 w 52"/>
                <a:gd name="T17" fmla="*/ 0 h 42"/>
                <a:gd name="T18" fmla="*/ 1 w 52"/>
                <a:gd name="T19" fmla="*/ 0 h 42"/>
                <a:gd name="T20" fmla="*/ 1 w 52"/>
                <a:gd name="T21" fmla="*/ 0 h 42"/>
                <a:gd name="T22" fmla="*/ 1 w 52"/>
                <a:gd name="T23" fmla="*/ 0 h 42"/>
                <a:gd name="T24" fmla="*/ 1 w 52"/>
                <a:gd name="T25" fmla="*/ 0 h 42"/>
                <a:gd name="T26" fmla="*/ 1 w 52"/>
                <a:gd name="T27" fmla="*/ 0 h 42"/>
                <a:gd name="T28" fmla="*/ 1 w 52"/>
                <a:gd name="T29" fmla="*/ 0 h 42"/>
                <a:gd name="T30" fmla="*/ 1 w 52"/>
                <a:gd name="T31" fmla="*/ 0 h 42"/>
                <a:gd name="T32" fmla="*/ 1 w 52"/>
                <a:gd name="T33" fmla="*/ 0 h 42"/>
                <a:gd name="T34" fmla="*/ 1 w 52"/>
                <a:gd name="T35" fmla="*/ 0 h 42"/>
                <a:gd name="T36" fmla="*/ 1 w 52"/>
                <a:gd name="T37" fmla="*/ 0 h 42"/>
                <a:gd name="T38" fmla="*/ 1 w 52"/>
                <a:gd name="T39" fmla="*/ 0 h 42"/>
                <a:gd name="T40" fmla="*/ 1 w 52"/>
                <a:gd name="T41" fmla="*/ 0 h 42"/>
                <a:gd name="T42" fmla="*/ 1 w 52"/>
                <a:gd name="T43" fmla="*/ 0 h 42"/>
                <a:gd name="T44" fmla="*/ 1 w 52"/>
                <a:gd name="T45" fmla="*/ 0 h 42"/>
                <a:gd name="T46" fmla="*/ 1 w 52"/>
                <a:gd name="T47" fmla="*/ 0 h 42"/>
                <a:gd name="T48" fmla="*/ 0 w 52"/>
                <a:gd name="T49" fmla="*/ 0 h 42"/>
                <a:gd name="T50" fmla="*/ 0 w 52"/>
                <a:gd name="T51" fmla="*/ 0 h 42"/>
                <a:gd name="T52" fmla="*/ 0 w 52"/>
                <a:gd name="T53" fmla="*/ 0 h 42"/>
                <a:gd name="T54" fmla="*/ 0 w 52"/>
                <a:gd name="T55" fmla="*/ 0 h 42"/>
                <a:gd name="T56" fmla="*/ 0 w 52"/>
                <a:gd name="T57" fmla="*/ 0 h 42"/>
                <a:gd name="T58" fmla="*/ 0 w 52"/>
                <a:gd name="T59" fmla="*/ 0 h 4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2"/>
                <a:gd name="T91" fmla="*/ 0 h 42"/>
                <a:gd name="T92" fmla="*/ 52 w 52"/>
                <a:gd name="T93" fmla="*/ 42 h 4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2" h="42">
                  <a:moveTo>
                    <a:pt x="0" y="0"/>
                  </a:moveTo>
                  <a:lnTo>
                    <a:pt x="9" y="2"/>
                  </a:lnTo>
                  <a:lnTo>
                    <a:pt x="18" y="5"/>
                  </a:lnTo>
                  <a:lnTo>
                    <a:pt x="26" y="8"/>
                  </a:lnTo>
                  <a:lnTo>
                    <a:pt x="34" y="14"/>
                  </a:lnTo>
                  <a:lnTo>
                    <a:pt x="39" y="20"/>
                  </a:lnTo>
                  <a:lnTo>
                    <a:pt x="44" y="25"/>
                  </a:lnTo>
                  <a:lnTo>
                    <a:pt x="48" y="33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2" y="40"/>
                  </a:lnTo>
                  <a:lnTo>
                    <a:pt x="51" y="32"/>
                  </a:lnTo>
                  <a:lnTo>
                    <a:pt x="48" y="25"/>
                  </a:lnTo>
                  <a:lnTo>
                    <a:pt x="44" y="20"/>
                  </a:lnTo>
                  <a:lnTo>
                    <a:pt x="39" y="14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6" y="6"/>
                  </a:lnTo>
                  <a:lnTo>
                    <a:pt x="21" y="4"/>
                  </a:lnTo>
                  <a:lnTo>
                    <a:pt x="16" y="2"/>
                  </a:lnTo>
                  <a:lnTo>
                    <a:pt x="11" y="1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4" name="Freeform 81"/>
            <p:cNvSpPr/>
            <p:nvPr/>
          </p:nvSpPr>
          <p:spPr bwMode="auto">
            <a:xfrm>
              <a:off x="1353" y="2308"/>
              <a:ext cx="26" cy="21"/>
            </a:xfrm>
            <a:custGeom>
              <a:avLst/>
              <a:gdLst>
                <a:gd name="T0" fmla="*/ 0 w 50"/>
                <a:gd name="T1" fmla="*/ 0 h 42"/>
                <a:gd name="T2" fmla="*/ 1 w 50"/>
                <a:gd name="T3" fmla="*/ 1 h 42"/>
                <a:gd name="T4" fmla="*/ 1 w 50"/>
                <a:gd name="T5" fmla="*/ 1 h 42"/>
                <a:gd name="T6" fmla="*/ 1 w 50"/>
                <a:gd name="T7" fmla="*/ 1 h 42"/>
                <a:gd name="T8" fmla="*/ 1 w 50"/>
                <a:gd name="T9" fmla="*/ 1 h 42"/>
                <a:gd name="T10" fmla="*/ 1 w 50"/>
                <a:gd name="T11" fmla="*/ 1 h 42"/>
                <a:gd name="T12" fmla="*/ 1 w 50"/>
                <a:gd name="T13" fmla="*/ 1 h 42"/>
                <a:gd name="T14" fmla="*/ 1 w 50"/>
                <a:gd name="T15" fmla="*/ 1 h 42"/>
                <a:gd name="T16" fmla="*/ 1 w 50"/>
                <a:gd name="T17" fmla="*/ 1 h 42"/>
                <a:gd name="T18" fmla="*/ 1 w 50"/>
                <a:gd name="T19" fmla="*/ 1 h 42"/>
                <a:gd name="T20" fmla="*/ 1 w 50"/>
                <a:gd name="T21" fmla="*/ 1 h 42"/>
                <a:gd name="T22" fmla="*/ 1 w 50"/>
                <a:gd name="T23" fmla="*/ 1 h 42"/>
                <a:gd name="T24" fmla="*/ 1 w 50"/>
                <a:gd name="T25" fmla="*/ 1 h 42"/>
                <a:gd name="T26" fmla="*/ 1 w 50"/>
                <a:gd name="T27" fmla="*/ 1 h 42"/>
                <a:gd name="T28" fmla="*/ 1 w 50"/>
                <a:gd name="T29" fmla="*/ 1 h 42"/>
                <a:gd name="T30" fmla="*/ 1 w 50"/>
                <a:gd name="T31" fmla="*/ 1 h 42"/>
                <a:gd name="T32" fmla="*/ 1 w 50"/>
                <a:gd name="T33" fmla="*/ 1 h 42"/>
                <a:gd name="T34" fmla="*/ 1 w 50"/>
                <a:gd name="T35" fmla="*/ 1 h 42"/>
                <a:gd name="T36" fmla="*/ 1 w 50"/>
                <a:gd name="T37" fmla="*/ 1 h 42"/>
                <a:gd name="T38" fmla="*/ 1 w 50"/>
                <a:gd name="T39" fmla="*/ 1 h 42"/>
                <a:gd name="T40" fmla="*/ 1 w 50"/>
                <a:gd name="T41" fmla="*/ 0 h 42"/>
                <a:gd name="T42" fmla="*/ 1 w 50"/>
                <a:gd name="T43" fmla="*/ 0 h 42"/>
                <a:gd name="T44" fmla="*/ 1 w 50"/>
                <a:gd name="T45" fmla="*/ 0 h 42"/>
                <a:gd name="T46" fmla="*/ 0 w 50"/>
                <a:gd name="T47" fmla="*/ 0 h 42"/>
                <a:gd name="T48" fmla="*/ 0 w 50"/>
                <a:gd name="T49" fmla="*/ 0 h 42"/>
                <a:gd name="T50" fmla="*/ 0 w 50"/>
                <a:gd name="T51" fmla="*/ 0 h 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0"/>
                <a:gd name="T79" fmla="*/ 0 h 42"/>
                <a:gd name="T80" fmla="*/ 50 w 50"/>
                <a:gd name="T81" fmla="*/ 42 h 4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0" h="42">
                  <a:moveTo>
                    <a:pt x="0" y="0"/>
                  </a:moveTo>
                  <a:lnTo>
                    <a:pt x="9" y="2"/>
                  </a:lnTo>
                  <a:lnTo>
                    <a:pt x="18" y="4"/>
                  </a:lnTo>
                  <a:lnTo>
                    <a:pt x="26" y="8"/>
                  </a:lnTo>
                  <a:lnTo>
                    <a:pt x="32" y="14"/>
                  </a:lnTo>
                  <a:lnTo>
                    <a:pt x="36" y="20"/>
                  </a:lnTo>
                  <a:lnTo>
                    <a:pt x="40" y="27"/>
                  </a:lnTo>
                  <a:lnTo>
                    <a:pt x="43" y="34"/>
                  </a:lnTo>
                  <a:lnTo>
                    <a:pt x="46" y="41"/>
                  </a:lnTo>
                  <a:lnTo>
                    <a:pt x="46" y="42"/>
                  </a:lnTo>
                  <a:lnTo>
                    <a:pt x="49" y="41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9" y="32"/>
                  </a:lnTo>
                  <a:lnTo>
                    <a:pt x="46" y="24"/>
                  </a:lnTo>
                  <a:lnTo>
                    <a:pt x="44" y="17"/>
                  </a:lnTo>
                  <a:lnTo>
                    <a:pt x="39" y="10"/>
                  </a:lnTo>
                  <a:lnTo>
                    <a:pt x="31" y="4"/>
                  </a:lnTo>
                  <a:lnTo>
                    <a:pt x="21" y="2"/>
                  </a:lnTo>
                  <a:lnTo>
                    <a:pt x="10" y="1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5" name="Freeform 82"/>
            <p:cNvSpPr/>
            <p:nvPr/>
          </p:nvSpPr>
          <p:spPr bwMode="auto">
            <a:xfrm>
              <a:off x="1388" y="2482"/>
              <a:ext cx="306" cy="209"/>
            </a:xfrm>
            <a:custGeom>
              <a:avLst/>
              <a:gdLst>
                <a:gd name="T0" fmla="*/ 1 w 612"/>
                <a:gd name="T1" fmla="*/ 1 h 418"/>
                <a:gd name="T2" fmla="*/ 1 w 612"/>
                <a:gd name="T3" fmla="*/ 1 h 418"/>
                <a:gd name="T4" fmla="*/ 1 w 612"/>
                <a:gd name="T5" fmla="*/ 1 h 418"/>
                <a:gd name="T6" fmla="*/ 1 w 612"/>
                <a:gd name="T7" fmla="*/ 1 h 418"/>
                <a:gd name="T8" fmla="*/ 1 w 612"/>
                <a:gd name="T9" fmla="*/ 1 h 418"/>
                <a:gd name="T10" fmla="*/ 1 w 612"/>
                <a:gd name="T11" fmla="*/ 1 h 418"/>
                <a:gd name="T12" fmla="*/ 1 w 612"/>
                <a:gd name="T13" fmla="*/ 1 h 418"/>
                <a:gd name="T14" fmla="*/ 1 w 612"/>
                <a:gd name="T15" fmla="*/ 1 h 418"/>
                <a:gd name="T16" fmla="*/ 1 w 612"/>
                <a:gd name="T17" fmla="*/ 1 h 418"/>
                <a:gd name="T18" fmla="*/ 1 w 612"/>
                <a:gd name="T19" fmla="*/ 1 h 418"/>
                <a:gd name="T20" fmla="*/ 1 w 612"/>
                <a:gd name="T21" fmla="*/ 1 h 418"/>
                <a:gd name="T22" fmla="*/ 1 w 612"/>
                <a:gd name="T23" fmla="*/ 1 h 418"/>
                <a:gd name="T24" fmla="*/ 1 w 612"/>
                <a:gd name="T25" fmla="*/ 1 h 418"/>
                <a:gd name="T26" fmla="*/ 1 w 612"/>
                <a:gd name="T27" fmla="*/ 1 h 418"/>
                <a:gd name="T28" fmla="*/ 1 w 612"/>
                <a:gd name="T29" fmla="*/ 1 h 418"/>
                <a:gd name="T30" fmla="*/ 1 w 612"/>
                <a:gd name="T31" fmla="*/ 1 h 418"/>
                <a:gd name="T32" fmla="*/ 1 w 612"/>
                <a:gd name="T33" fmla="*/ 1 h 418"/>
                <a:gd name="T34" fmla="*/ 1 w 612"/>
                <a:gd name="T35" fmla="*/ 1 h 418"/>
                <a:gd name="T36" fmla="*/ 1 w 612"/>
                <a:gd name="T37" fmla="*/ 1 h 418"/>
                <a:gd name="T38" fmla="*/ 1 w 612"/>
                <a:gd name="T39" fmla="*/ 1 h 418"/>
                <a:gd name="T40" fmla="*/ 1 w 612"/>
                <a:gd name="T41" fmla="*/ 1 h 418"/>
                <a:gd name="T42" fmla="*/ 1 w 612"/>
                <a:gd name="T43" fmla="*/ 1 h 418"/>
                <a:gd name="T44" fmla="*/ 1 w 612"/>
                <a:gd name="T45" fmla="*/ 1 h 418"/>
                <a:gd name="T46" fmla="*/ 1 w 612"/>
                <a:gd name="T47" fmla="*/ 1 h 418"/>
                <a:gd name="T48" fmla="*/ 1 w 612"/>
                <a:gd name="T49" fmla="*/ 1 h 418"/>
                <a:gd name="T50" fmla="*/ 1 w 612"/>
                <a:gd name="T51" fmla="*/ 1 h 418"/>
                <a:gd name="T52" fmla="*/ 1 w 612"/>
                <a:gd name="T53" fmla="*/ 1 h 418"/>
                <a:gd name="T54" fmla="*/ 1 w 612"/>
                <a:gd name="T55" fmla="*/ 1 h 418"/>
                <a:gd name="T56" fmla="*/ 1 w 612"/>
                <a:gd name="T57" fmla="*/ 1 h 418"/>
                <a:gd name="T58" fmla="*/ 1 w 612"/>
                <a:gd name="T59" fmla="*/ 1 h 418"/>
                <a:gd name="T60" fmla="*/ 1 w 612"/>
                <a:gd name="T61" fmla="*/ 1 h 418"/>
                <a:gd name="T62" fmla="*/ 1 w 612"/>
                <a:gd name="T63" fmla="*/ 1 h 418"/>
                <a:gd name="T64" fmla="*/ 1 w 612"/>
                <a:gd name="T65" fmla="*/ 1 h 418"/>
                <a:gd name="T66" fmla="*/ 1 w 612"/>
                <a:gd name="T67" fmla="*/ 1 h 418"/>
                <a:gd name="T68" fmla="*/ 1 w 612"/>
                <a:gd name="T69" fmla="*/ 1 h 418"/>
                <a:gd name="T70" fmla="*/ 1 w 612"/>
                <a:gd name="T71" fmla="*/ 1 h 418"/>
                <a:gd name="T72" fmla="*/ 0 w 612"/>
                <a:gd name="T73" fmla="*/ 0 h 418"/>
                <a:gd name="T74" fmla="*/ 0 w 612"/>
                <a:gd name="T75" fmla="*/ 0 h 418"/>
                <a:gd name="T76" fmla="*/ 0 w 612"/>
                <a:gd name="T77" fmla="*/ 0 h 41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2"/>
                <a:gd name="T118" fmla="*/ 0 h 418"/>
                <a:gd name="T119" fmla="*/ 612 w 612"/>
                <a:gd name="T120" fmla="*/ 418 h 41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2" h="418">
                  <a:moveTo>
                    <a:pt x="0" y="0"/>
                  </a:moveTo>
                  <a:lnTo>
                    <a:pt x="21" y="25"/>
                  </a:lnTo>
                  <a:lnTo>
                    <a:pt x="42" y="50"/>
                  </a:lnTo>
                  <a:lnTo>
                    <a:pt x="63" y="76"/>
                  </a:lnTo>
                  <a:lnTo>
                    <a:pt x="85" y="101"/>
                  </a:lnTo>
                  <a:lnTo>
                    <a:pt x="108" y="125"/>
                  </a:lnTo>
                  <a:lnTo>
                    <a:pt x="131" y="148"/>
                  </a:lnTo>
                  <a:lnTo>
                    <a:pt x="155" y="172"/>
                  </a:lnTo>
                  <a:lnTo>
                    <a:pt x="179" y="194"/>
                  </a:lnTo>
                  <a:lnTo>
                    <a:pt x="205" y="217"/>
                  </a:lnTo>
                  <a:lnTo>
                    <a:pt x="231" y="238"/>
                  </a:lnTo>
                  <a:lnTo>
                    <a:pt x="258" y="259"/>
                  </a:lnTo>
                  <a:lnTo>
                    <a:pt x="286" y="278"/>
                  </a:lnTo>
                  <a:lnTo>
                    <a:pt x="314" y="298"/>
                  </a:lnTo>
                  <a:lnTo>
                    <a:pt x="343" y="315"/>
                  </a:lnTo>
                  <a:lnTo>
                    <a:pt x="373" y="332"/>
                  </a:lnTo>
                  <a:lnTo>
                    <a:pt x="404" y="349"/>
                  </a:lnTo>
                  <a:lnTo>
                    <a:pt x="421" y="357"/>
                  </a:lnTo>
                  <a:lnTo>
                    <a:pt x="437" y="365"/>
                  </a:lnTo>
                  <a:lnTo>
                    <a:pt x="454" y="372"/>
                  </a:lnTo>
                  <a:lnTo>
                    <a:pt x="471" y="379"/>
                  </a:lnTo>
                  <a:lnTo>
                    <a:pt x="489" y="385"/>
                  </a:lnTo>
                  <a:lnTo>
                    <a:pt x="506" y="391"/>
                  </a:lnTo>
                  <a:lnTo>
                    <a:pt x="524" y="397"/>
                  </a:lnTo>
                  <a:lnTo>
                    <a:pt x="541" y="403"/>
                  </a:lnTo>
                  <a:lnTo>
                    <a:pt x="546" y="404"/>
                  </a:lnTo>
                  <a:lnTo>
                    <a:pt x="551" y="406"/>
                  </a:lnTo>
                  <a:lnTo>
                    <a:pt x="557" y="407"/>
                  </a:lnTo>
                  <a:lnTo>
                    <a:pt x="563" y="408"/>
                  </a:lnTo>
                  <a:lnTo>
                    <a:pt x="568" y="411"/>
                  </a:lnTo>
                  <a:lnTo>
                    <a:pt x="573" y="412"/>
                  </a:lnTo>
                  <a:lnTo>
                    <a:pt x="579" y="413"/>
                  </a:lnTo>
                  <a:lnTo>
                    <a:pt x="584" y="414"/>
                  </a:lnTo>
                  <a:lnTo>
                    <a:pt x="589" y="415"/>
                  </a:lnTo>
                  <a:lnTo>
                    <a:pt x="596" y="415"/>
                  </a:lnTo>
                  <a:lnTo>
                    <a:pt x="602" y="417"/>
                  </a:lnTo>
                  <a:lnTo>
                    <a:pt x="605" y="417"/>
                  </a:lnTo>
                  <a:lnTo>
                    <a:pt x="607" y="418"/>
                  </a:lnTo>
                  <a:lnTo>
                    <a:pt x="611" y="415"/>
                  </a:lnTo>
                  <a:lnTo>
                    <a:pt x="612" y="412"/>
                  </a:lnTo>
                  <a:lnTo>
                    <a:pt x="612" y="408"/>
                  </a:lnTo>
                  <a:lnTo>
                    <a:pt x="608" y="405"/>
                  </a:lnTo>
                  <a:lnTo>
                    <a:pt x="603" y="402"/>
                  </a:lnTo>
                  <a:lnTo>
                    <a:pt x="597" y="398"/>
                  </a:lnTo>
                  <a:lnTo>
                    <a:pt x="590" y="396"/>
                  </a:lnTo>
                  <a:lnTo>
                    <a:pt x="583" y="395"/>
                  </a:lnTo>
                  <a:lnTo>
                    <a:pt x="576" y="392"/>
                  </a:lnTo>
                  <a:lnTo>
                    <a:pt x="570" y="391"/>
                  </a:lnTo>
                  <a:lnTo>
                    <a:pt x="563" y="390"/>
                  </a:lnTo>
                  <a:lnTo>
                    <a:pt x="546" y="385"/>
                  </a:lnTo>
                  <a:lnTo>
                    <a:pt x="528" y="380"/>
                  </a:lnTo>
                  <a:lnTo>
                    <a:pt x="511" y="374"/>
                  </a:lnTo>
                  <a:lnTo>
                    <a:pt x="493" y="368"/>
                  </a:lnTo>
                  <a:lnTo>
                    <a:pt x="476" y="361"/>
                  </a:lnTo>
                  <a:lnTo>
                    <a:pt x="459" y="354"/>
                  </a:lnTo>
                  <a:lnTo>
                    <a:pt x="443" y="347"/>
                  </a:lnTo>
                  <a:lnTo>
                    <a:pt x="426" y="341"/>
                  </a:lnTo>
                  <a:lnTo>
                    <a:pt x="393" y="326"/>
                  </a:lnTo>
                  <a:lnTo>
                    <a:pt x="362" y="309"/>
                  </a:lnTo>
                  <a:lnTo>
                    <a:pt x="331" y="292"/>
                  </a:lnTo>
                  <a:lnTo>
                    <a:pt x="301" y="274"/>
                  </a:lnTo>
                  <a:lnTo>
                    <a:pt x="273" y="255"/>
                  </a:lnTo>
                  <a:lnTo>
                    <a:pt x="244" y="236"/>
                  </a:lnTo>
                  <a:lnTo>
                    <a:pt x="217" y="215"/>
                  </a:lnTo>
                  <a:lnTo>
                    <a:pt x="190" y="193"/>
                  </a:lnTo>
                  <a:lnTo>
                    <a:pt x="164" y="171"/>
                  </a:lnTo>
                  <a:lnTo>
                    <a:pt x="139" y="148"/>
                  </a:lnTo>
                  <a:lnTo>
                    <a:pt x="115" y="125"/>
                  </a:lnTo>
                  <a:lnTo>
                    <a:pt x="90" y="101"/>
                  </a:lnTo>
                  <a:lnTo>
                    <a:pt x="67" y="77"/>
                  </a:lnTo>
                  <a:lnTo>
                    <a:pt x="45" y="51"/>
                  </a:lnTo>
                  <a:lnTo>
                    <a:pt x="2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6" name="Freeform 83"/>
            <p:cNvSpPr/>
            <p:nvPr/>
          </p:nvSpPr>
          <p:spPr bwMode="auto">
            <a:xfrm>
              <a:off x="1443" y="2406"/>
              <a:ext cx="269" cy="190"/>
            </a:xfrm>
            <a:custGeom>
              <a:avLst/>
              <a:gdLst>
                <a:gd name="T0" fmla="*/ 1 w 538"/>
                <a:gd name="T1" fmla="*/ 0 h 381"/>
                <a:gd name="T2" fmla="*/ 1 w 538"/>
                <a:gd name="T3" fmla="*/ 0 h 381"/>
                <a:gd name="T4" fmla="*/ 1 w 538"/>
                <a:gd name="T5" fmla="*/ 0 h 381"/>
                <a:gd name="T6" fmla="*/ 1 w 538"/>
                <a:gd name="T7" fmla="*/ 0 h 381"/>
                <a:gd name="T8" fmla="*/ 1 w 538"/>
                <a:gd name="T9" fmla="*/ 0 h 381"/>
                <a:gd name="T10" fmla="*/ 1 w 538"/>
                <a:gd name="T11" fmla="*/ 0 h 381"/>
                <a:gd name="T12" fmla="*/ 1 w 538"/>
                <a:gd name="T13" fmla="*/ 0 h 381"/>
                <a:gd name="T14" fmla="*/ 1 w 538"/>
                <a:gd name="T15" fmla="*/ 0 h 381"/>
                <a:gd name="T16" fmla="*/ 1 w 538"/>
                <a:gd name="T17" fmla="*/ 0 h 381"/>
                <a:gd name="T18" fmla="*/ 1 w 538"/>
                <a:gd name="T19" fmla="*/ 0 h 381"/>
                <a:gd name="T20" fmla="*/ 1 w 538"/>
                <a:gd name="T21" fmla="*/ 0 h 381"/>
                <a:gd name="T22" fmla="*/ 1 w 538"/>
                <a:gd name="T23" fmla="*/ 0 h 381"/>
                <a:gd name="T24" fmla="*/ 1 w 538"/>
                <a:gd name="T25" fmla="*/ 0 h 381"/>
                <a:gd name="T26" fmla="*/ 1 w 538"/>
                <a:gd name="T27" fmla="*/ 0 h 381"/>
                <a:gd name="T28" fmla="*/ 1 w 538"/>
                <a:gd name="T29" fmla="*/ 0 h 381"/>
                <a:gd name="T30" fmla="*/ 1 w 538"/>
                <a:gd name="T31" fmla="*/ 0 h 381"/>
                <a:gd name="T32" fmla="*/ 1 w 538"/>
                <a:gd name="T33" fmla="*/ 0 h 381"/>
                <a:gd name="T34" fmla="*/ 1 w 538"/>
                <a:gd name="T35" fmla="*/ 0 h 381"/>
                <a:gd name="T36" fmla="*/ 1 w 538"/>
                <a:gd name="T37" fmla="*/ 0 h 381"/>
                <a:gd name="T38" fmla="*/ 1 w 538"/>
                <a:gd name="T39" fmla="*/ 0 h 381"/>
                <a:gd name="T40" fmla="*/ 1 w 538"/>
                <a:gd name="T41" fmla="*/ 0 h 381"/>
                <a:gd name="T42" fmla="*/ 1 w 538"/>
                <a:gd name="T43" fmla="*/ 0 h 381"/>
                <a:gd name="T44" fmla="*/ 1 w 538"/>
                <a:gd name="T45" fmla="*/ 0 h 381"/>
                <a:gd name="T46" fmla="*/ 1 w 538"/>
                <a:gd name="T47" fmla="*/ 0 h 381"/>
                <a:gd name="T48" fmla="*/ 1 w 538"/>
                <a:gd name="T49" fmla="*/ 0 h 381"/>
                <a:gd name="T50" fmla="*/ 1 w 538"/>
                <a:gd name="T51" fmla="*/ 0 h 381"/>
                <a:gd name="T52" fmla="*/ 1 w 538"/>
                <a:gd name="T53" fmla="*/ 0 h 381"/>
                <a:gd name="T54" fmla="*/ 1 w 538"/>
                <a:gd name="T55" fmla="*/ 0 h 381"/>
                <a:gd name="T56" fmla="*/ 1 w 538"/>
                <a:gd name="T57" fmla="*/ 0 h 381"/>
                <a:gd name="T58" fmla="*/ 1 w 538"/>
                <a:gd name="T59" fmla="*/ 0 h 381"/>
                <a:gd name="T60" fmla="*/ 1 w 538"/>
                <a:gd name="T61" fmla="*/ 0 h 381"/>
                <a:gd name="T62" fmla="*/ 1 w 538"/>
                <a:gd name="T63" fmla="*/ 0 h 381"/>
                <a:gd name="T64" fmla="*/ 1 w 538"/>
                <a:gd name="T65" fmla="*/ 0 h 381"/>
                <a:gd name="T66" fmla="*/ 1 w 538"/>
                <a:gd name="T67" fmla="*/ 0 h 381"/>
                <a:gd name="T68" fmla="*/ 1 w 538"/>
                <a:gd name="T69" fmla="*/ 0 h 381"/>
                <a:gd name="T70" fmla="*/ 1 w 538"/>
                <a:gd name="T71" fmla="*/ 0 h 381"/>
                <a:gd name="T72" fmla="*/ 1 w 538"/>
                <a:gd name="T73" fmla="*/ 0 h 381"/>
                <a:gd name="T74" fmla="*/ 1 w 538"/>
                <a:gd name="T75" fmla="*/ 0 h 381"/>
                <a:gd name="T76" fmla="*/ 1 w 538"/>
                <a:gd name="T77" fmla="*/ 0 h 381"/>
                <a:gd name="T78" fmla="*/ 1 w 538"/>
                <a:gd name="T79" fmla="*/ 0 h 381"/>
                <a:gd name="T80" fmla="*/ 1 w 538"/>
                <a:gd name="T81" fmla="*/ 0 h 381"/>
                <a:gd name="T82" fmla="*/ 1 w 538"/>
                <a:gd name="T83" fmla="*/ 0 h 381"/>
                <a:gd name="T84" fmla="*/ 1 w 538"/>
                <a:gd name="T85" fmla="*/ 0 h 381"/>
                <a:gd name="T86" fmla="*/ 1 w 538"/>
                <a:gd name="T87" fmla="*/ 0 h 381"/>
                <a:gd name="T88" fmla="*/ 1 w 538"/>
                <a:gd name="T89" fmla="*/ 0 h 381"/>
                <a:gd name="T90" fmla="*/ 1 w 538"/>
                <a:gd name="T91" fmla="*/ 0 h 381"/>
                <a:gd name="T92" fmla="*/ 0 w 538"/>
                <a:gd name="T93" fmla="*/ 0 h 381"/>
                <a:gd name="T94" fmla="*/ 0 w 538"/>
                <a:gd name="T95" fmla="*/ 0 h 381"/>
                <a:gd name="T96" fmla="*/ 0 w 538"/>
                <a:gd name="T97" fmla="*/ 0 h 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8"/>
                <a:gd name="T148" fmla="*/ 0 h 381"/>
                <a:gd name="T149" fmla="*/ 538 w 538"/>
                <a:gd name="T150" fmla="*/ 381 h 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8" h="381">
                  <a:moveTo>
                    <a:pt x="0" y="1"/>
                  </a:moveTo>
                  <a:lnTo>
                    <a:pt x="13" y="13"/>
                  </a:lnTo>
                  <a:lnTo>
                    <a:pt x="26" y="27"/>
                  </a:lnTo>
                  <a:lnTo>
                    <a:pt x="38" y="41"/>
                  </a:lnTo>
                  <a:lnTo>
                    <a:pt x="49" y="56"/>
                  </a:lnTo>
                  <a:lnTo>
                    <a:pt x="61" y="70"/>
                  </a:lnTo>
                  <a:lnTo>
                    <a:pt x="75" y="82"/>
                  </a:lnTo>
                  <a:lnTo>
                    <a:pt x="89" y="94"/>
                  </a:lnTo>
                  <a:lnTo>
                    <a:pt x="106" y="104"/>
                  </a:lnTo>
                  <a:lnTo>
                    <a:pt x="127" y="115"/>
                  </a:lnTo>
                  <a:lnTo>
                    <a:pt x="148" y="123"/>
                  </a:lnTo>
                  <a:lnTo>
                    <a:pt x="170" y="131"/>
                  </a:lnTo>
                  <a:lnTo>
                    <a:pt x="191" y="137"/>
                  </a:lnTo>
                  <a:lnTo>
                    <a:pt x="213" y="142"/>
                  </a:lnTo>
                  <a:lnTo>
                    <a:pt x="236" y="147"/>
                  </a:lnTo>
                  <a:lnTo>
                    <a:pt x="258" y="150"/>
                  </a:lnTo>
                  <a:lnTo>
                    <a:pt x="281" y="155"/>
                  </a:lnTo>
                  <a:lnTo>
                    <a:pt x="293" y="157"/>
                  </a:lnTo>
                  <a:lnTo>
                    <a:pt x="305" y="160"/>
                  </a:lnTo>
                  <a:lnTo>
                    <a:pt x="315" y="163"/>
                  </a:lnTo>
                  <a:lnTo>
                    <a:pt x="327" y="167"/>
                  </a:lnTo>
                  <a:lnTo>
                    <a:pt x="337" y="171"/>
                  </a:lnTo>
                  <a:lnTo>
                    <a:pt x="347" y="175"/>
                  </a:lnTo>
                  <a:lnTo>
                    <a:pt x="358" y="179"/>
                  </a:lnTo>
                  <a:lnTo>
                    <a:pt x="368" y="184"/>
                  </a:lnTo>
                  <a:lnTo>
                    <a:pt x="379" y="190"/>
                  </a:lnTo>
                  <a:lnTo>
                    <a:pt x="388" y="195"/>
                  </a:lnTo>
                  <a:lnTo>
                    <a:pt x="397" y="201"/>
                  </a:lnTo>
                  <a:lnTo>
                    <a:pt x="406" y="208"/>
                  </a:lnTo>
                  <a:lnTo>
                    <a:pt x="414" y="214"/>
                  </a:lnTo>
                  <a:lnTo>
                    <a:pt x="423" y="221"/>
                  </a:lnTo>
                  <a:lnTo>
                    <a:pt x="432" y="226"/>
                  </a:lnTo>
                  <a:lnTo>
                    <a:pt x="441" y="232"/>
                  </a:lnTo>
                  <a:lnTo>
                    <a:pt x="460" y="246"/>
                  </a:lnTo>
                  <a:lnTo>
                    <a:pt x="477" y="262"/>
                  </a:lnTo>
                  <a:lnTo>
                    <a:pt x="491" y="278"/>
                  </a:lnTo>
                  <a:lnTo>
                    <a:pt x="503" y="297"/>
                  </a:lnTo>
                  <a:lnTo>
                    <a:pt x="513" y="316"/>
                  </a:lnTo>
                  <a:lnTo>
                    <a:pt x="521" y="336"/>
                  </a:lnTo>
                  <a:lnTo>
                    <a:pt x="529" y="358"/>
                  </a:lnTo>
                  <a:lnTo>
                    <a:pt x="534" y="380"/>
                  </a:lnTo>
                  <a:lnTo>
                    <a:pt x="534" y="381"/>
                  </a:lnTo>
                  <a:lnTo>
                    <a:pt x="537" y="380"/>
                  </a:lnTo>
                  <a:lnTo>
                    <a:pt x="538" y="378"/>
                  </a:lnTo>
                  <a:lnTo>
                    <a:pt x="538" y="377"/>
                  </a:lnTo>
                  <a:lnTo>
                    <a:pt x="535" y="359"/>
                  </a:lnTo>
                  <a:lnTo>
                    <a:pt x="531" y="342"/>
                  </a:lnTo>
                  <a:lnTo>
                    <a:pt x="526" y="323"/>
                  </a:lnTo>
                  <a:lnTo>
                    <a:pt x="520" y="306"/>
                  </a:lnTo>
                  <a:lnTo>
                    <a:pt x="512" y="290"/>
                  </a:lnTo>
                  <a:lnTo>
                    <a:pt x="503" y="274"/>
                  </a:lnTo>
                  <a:lnTo>
                    <a:pt x="493" y="258"/>
                  </a:lnTo>
                  <a:lnTo>
                    <a:pt x="480" y="244"/>
                  </a:lnTo>
                  <a:lnTo>
                    <a:pt x="472" y="237"/>
                  </a:lnTo>
                  <a:lnTo>
                    <a:pt x="464" y="230"/>
                  </a:lnTo>
                  <a:lnTo>
                    <a:pt x="455" y="223"/>
                  </a:lnTo>
                  <a:lnTo>
                    <a:pt x="447" y="216"/>
                  </a:lnTo>
                  <a:lnTo>
                    <a:pt x="438" y="209"/>
                  </a:lnTo>
                  <a:lnTo>
                    <a:pt x="429" y="202"/>
                  </a:lnTo>
                  <a:lnTo>
                    <a:pt x="421" y="196"/>
                  </a:lnTo>
                  <a:lnTo>
                    <a:pt x="412" y="190"/>
                  </a:lnTo>
                  <a:lnTo>
                    <a:pt x="404" y="184"/>
                  </a:lnTo>
                  <a:lnTo>
                    <a:pt x="395" y="177"/>
                  </a:lnTo>
                  <a:lnTo>
                    <a:pt x="386" y="172"/>
                  </a:lnTo>
                  <a:lnTo>
                    <a:pt x="377" y="167"/>
                  </a:lnTo>
                  <a:lnTo>
                    <a:pt x="368" y="162"/>
                  </a:lnTo>
                  <a:lnTo>
                    <a:pt x="358" y="157"/>
                  </a:lnTo>
                  <a:lnTo>
                    <a:pt x="349" y="153"/>
                  </a:lnTo>
                  <a:lnTo>
                    <a:pt x="338" y="149"/>
                  </a:lnTo>
                  <a:lnTo>
                    <a:pt x="315" y="141"/>
                  </a:lnTo>
                  <a:lnTo>
                    <a:pt x="290" y="135"/>
                  </a:lnTo>
                  <a:lnTo>
                    <a:pt x="266" y="130"/>
                  </a:lnTo>
                  <a:lnTo>
                    <a:pt x="241" y="126"/>
                  </a:lnTo>
                  <a:lnTo>
                    <a:pt x="216" y="122"/>
                  </a:lnTo>
                  <a:lnTo>
                    <a:pt x="192" y="118"/>
                  </a:lnTo>
                  <a:lnTo>
                    <a:pt x="167" y="112"/>
                  </a:lnTo>
                  <a:lnTo>
                    <a:pt x="143" y="105"/>
                  </a:lnTo>
                  <a:lnTo>
                    <a:pt x="131" y="101"/>
                  </a:lnTo>
                  <a:lnTo>
                    <a:pt x="121" y="96"/>
                  </a:lnTo>
                  <a:lnTo>
                    <a:pt x="109" y="92"/>
                  </a:lnTo>
                  <a:lnTo>
                    <a:pt x="99" y="86"/>
                  </a:lnTo>
                  <a:lnTo>
                    <a:pt x="89" y="80"/>
                  </a:lnTo>
                  <a:lnTo>
                    <a:pt x="79" y="73"/>
                  </a:lnTo>
                  <a:lnTo>
                    <a:pt x="70" y="66"/>
                  </a:lnTo>
                  <a:lnTo>
                    <a:pt x="61" y="58"/>
                  </a:lnTo>
                  <a:lnTo>
                    <a:pt x="53" y="51"/>
                  </a:lnTo>
                  <a:lnTo>
                    <a:pt x="45" y="43"/>
                  </a:lnTo>
                  <a:lnTo>
                    <a:pt x="39" y="35"/>
                  </a:lnTo>
                  <a:lnTo>
                    <a:pt x="31" y="28"/>
                  </a:lnTo>
                  <a:lnTo>
                    <a:pt x="23" y="20"/>
                  </a:lnTo>
                  <a:lnTo>
                    <a:pt x="16" y="13"/>
                  </a:lnTo>
                  <a:lnTo>
                    <a:pt x="8" y="6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7" name="Freeform 84"/>
            <p:cNvSpPr/>
            <p:nvPr/>
          </p:nvSpPr>
          <p:spPr bwMode="auto">
            <a:xfrm>
              <a:off x="1681" y="2264"/>
              <a:ext cx="325" cy="262"/>
            </a:xfrm>
            <a:custGeom>
              <a:avLst/>
              <a:gdLst>
                <a:gd name="T0" fmla="*/ 1 w 649"/>
                <a:gd name="T1" fmla="*/ 1 h 524"/>
                <a:gd name="T2" fmla="*/ 1 w 649"/>
                <a:gd name="T3" fmla="*/ 0 h 524"/>
                <a:gd name="T4" fmla="*/ 1 w 649"/>
                <a:gd name="T5" fmla="*/ 1 h 524"/>
                <a:gd name="T6" fmla="*/ 1 w 649"/>
                <a:gd name="T7" fmla="*/ 1 h 524"/>
                <a:gd name="T8" fmla="*/ 1 w 649"/>
                <a:gd name="T9" fmla="*/ 1 h 524"/>
                <a:gd name="T10" fmla="*/ 1 w 649"/>
                <a:gd name="T11" fmla="*/ 1 h 524"/>
                <a:gd name="T12" fmla="*/ 1 w 649"/>
                <a:gd name="T13" fmla="*/ 1 h 524"/>
                <a:gd name="T14" fmla="*/ 1 w 649"/>
                <a:gd name="T15" fmla="*/ 1 h 524"/>
                <a:gd name="T16" fmla="*/ 1 w 649"/>
                <a:gd name="T17" fmla="*/ 1 h 524"/>
                <a:gd name="T18" fmla="*/ 1 w 649"/>
                <a:gd name="T19" fmla="*/ 1 h 524"/>
                <a:gd name="T20" fmla="*/ 1 w 649"/>
                <a:gd name="T21" fmla="*/ 1 h 524"/>
                <a:gd name="T22" fmla="*/ 1 w 649"/>
                <a:gd name="T23" fmla="*/ 1 h 524"/>
                <a:gd name="T24" fmla="*/ 1 w 649"/>
                <a:gd name="T25" fmla="*/ 1 h 524"/>
                <a:gd name="T26" fmla="*/ 1 w 649"/>
                <a:gd name="T27" fmla="*/ 1 h 524"/>
                <a:gd name="T28" fmla="*/ 1 w 649"/>
                <a:gd name="T29" fmla="*/ 1 h 524"/>
                <a:gd name="T30" fmla="*/ 1 w 649"/>
                <a:gd name="T31" fmla="*/ 1 h 524"/>
                <a:gd name="T32" fmla="*/ 1 w 649"/>
                <a:gd name="T33" fmla="*/ 1 h 524"/>
                <a:gd name="T34" fmla="*/ 1 w 649"/>
                <a:gd name="T35" fmla="*/ 1 h 524"/>
                <a:gd name="T36" fmla="*/ 1 w 649"/>
                <a:gd name="T37" fmla="*/ 1 h 524"/>
                <a:gd name="T38" fmla="*/ 1 w 649"/>
                <a:gd name="T39" fmla="*/ 1 h 524"/>
                <a:gd name="T40" fmla="*/ 1 w 649"/>
                <a:gd name="T41" fmla="*/ 1 h 524"/>
                <a:gd name="T42" fmla="*/ 1 w 649"/>
                <a:gd name="T43" fmla="*/ 1 h 524"/>
                <a:gd name="T44" fmla="*/ 1 w 649"/>
                <a:gd name="T45" fmla="*/ 1 h 524"/>
                <a:gd name="T46" fmla="*/ 1 w 649"/>
                <a:gd name="T47" fmla="*/ 1 h 524"/>
                <a:gd name="T48" fmla="*/ 1 w 649"/>
                <a:gd name="T49" fmla="*/ 1 h 524"/>
                <a:gd name="T50" fmla="*/ 1 w 649"/>
                <a:gd name="T51" fmla="*/ 1 h 524"/>
                <a:gd name="T52" fmla="*/ 1 w 649"/>
                <a:gd name="T53" fmla="*/ 1 h 524"/>
                <a:gd name="T54" fmla="*/ 1 w 649"/>
                <a:gd name="T55" fmla="*/ 1 h 524"/>
                <a:gd name="T56" fmla="*/ 1 w 649"/>
                <a:gd name="T57" fmla="*/ 1 h 524"/>
                <a:gd name="T58" fmla="*/ 1 w 649"/>
                <a:gd name="T59" fmla="*/ 1 h 524"/>
                <a:gd name="T60" fmla="*/ 1 w 649"/>
                <a:gd name="T61" fmla="*/ 1 h 524"/>
                <a:gd name="T62" fmla="*/ 1 w 649"/>
                <a:gd name="T63" fmla="*/ 1 h 524"/>
                <a:gd name="T64" fmla="*/ 1 w 649"/>
                <a:gd name="T65" fmla="*/ 1 h 524"/>
                <a:gd name="T66" fmla="*/ 1 w 649"/>
                <a:gd name="T67" fmla="*/ 1 h 524"/>
                <a:gd name="T68" fmla="*/ 1 w 649"/>
                <a:gd name="T69" fmla="*/ 1 h 524"/>
                <a:gd name="T70" fmla="*/ 1 w 649"/>
                <a:gd name="T71" fmla="*/ 1 h 524"/>
                <a:gd name="T72" fmla="*/ 1 w 649"/>
                <a:gd name="T73" fmla="*/ 1 h 524"/>
                <a:gd name="T74" fmla="*/ 1 w 649"/>
                <a:gd name="T75" fmla="*/ 1 h 524"/>
                <a:gd name="T76" fmla="*/ 1 w 649"/>
                <a:gd name="T77" fmla="*/ 1 h 524"/>
                <a:gd name="T78" fmla="*/ 1 w 649"/>
                <a:gd name="T79" fmla="*/ 1 h 524"/>
                <a:gd name="T80" fmla="*/ 1 w 649"/>
                <a:gd name="T81" fmla="*/ 1 h 524"/>
                <a:gd name="T82" fmla="*/ 1 w 649"/>
                <a:gd name="T83" fmla="*/ 1 h 524"/>
                <a:gd name="T84" fmla="*/ 1 w 649"/>
                <a:gd name="T85" fmla="*/ 1 h 524"/>
                <a:gd name="T86" fmla="*/ 1 w 649"/>
                <a:gd name="T87" fmla="*/ 1 h 524"/>
                <a:gd name="T88" fmla="*/ 1 w 649"/>
                <a:gd name="T89" fmla="*/ 1 h 524"/>
                <a:gd name="T90" fmla="*/ 1 w 649"/>
                <a:gd name="T91" fmla="*/ 1 h 52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9"/>
                <a:gd name="T139" fmla="*/ 0 h 524"/>
                <a:gd name="T140" fmla="*/ 649 w 649"/>
                <a:gd name="T141" fmla="*/ 524 h 52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9" h="524">
                  <a:moveTo>
                    <a:pt x="649" y="11"/>
                  </a:moveTo>
                  <a:lnTo>
                    <a:pt x="627" y="7"/>
                  </a:lnTo>
                  <a:lnTo>
                    <a:pt x="605" y="4"/>
                  </a:lnTo>
                  <a:lnTo>
                    <a:pt x="583" y="2"/>
                  </a:lnTo>
                  <a:lnTo>
                    <a:pt x="561" y="0"/>
                  </a:lnTo>
                  <a:lnTo>
                    <a:pt x="539" y="0"/>
                  </a:lnTo>
                  <a:lnTo>
                    <a:pt x="517" y="0"/>
                  </a:lnTo>
                  <a:lnTo>
                    <a:pt x="495" y="0"/>
                  </a:lnTo>
                  <a:lnTo>
                    <a:pt x="473" y="1"/>
                  </a:lnTo>
                  <a:lnTo>
                    <a:pt x="450" y="4"/>
                  </a:lnTo>
                  <a:lnTo>
                    <a:pt x="428" y="5"/>
                  </a:lnTo>
                  <a:lnTo>
                    <a:pt x="406" y="8"/>
                  </a:lnTo>
                  <a:lnTo>
                    <a:pt x="383" y="11"/>
                  </a:lnTo>
                  <a:lnTo>
                    <a:pt x="361" y="13"/>
                  </a:lnTo>
                  <a:lnTo>
                    <a:pt x="339" y="16"/>
                  </a:lnTo>
                  <a:lnTo>
                    <a:pt x="319" y="20"/>
                  </a:lnTo>
                  <a:lnTo>
                    <a:pt x="297" y="23"/>
                  </a:lnTo>
                  <a:lnTo>
                    <a:pt x="276" y="28"/>
                  </a:lnTo>
                  <a:lnTo>
                    <a:pt x="254" y="34"/>
                  </a:lnTo>
                  <a:lnTo>
                    <a:pt x="233" y="39"/>
                  </a:lnTo>
                  <a:lnTo>
                    <a:pt x="214" y="47"/>
                  </a:lnTo>
                  <a:lnTo>
                    <a:pt x="193" y="57"/>
                  </a:lnTo>
                  <a:lnTo>
                    <a:pt x="173" y="66"/>
                  </a:lnTo>
                  <a:lnTo>
                    <a:pt x="154" y="75"/>
                  </a:lnTo>
                  <a:lnTo>
                    <a:pt x="136" y="84"/>
                  </a:lnTo>
                  <a:lnTo>
                    <a:pt x="118" y="95"/>
                  </a:lnTo>
                  <a:lnTo>
                    <a:pt x="100" y="105"/>
                  </a:lnTo>
                  <a:lnTo>
                    <a:pt x="83" y="115"/>
                  </a:lnTo>
                  <a:lnTo>
                    <a:pt x="68" y="127"/>
                  </a:lnTo>
                  <a:lnTo>
                    <a:pt x="54" y="140"/>
                  </a:lnTo>
                  <a:lnTo>
                    <a:pt x="41" y="153"/>
                  </a:lnTo>
                  <a:lnTo>
                    <a:pt x="30" y="168"/>
                  </a:lnTo>
                  <a:lnTo>
                    <a:pt x="19" y="186"/>
                  </a:lnTo>
                  <a:lnTo>
                    <a:pt x="5" y="219"/>
                  </a:lnTo>
                  <a:lnTo>
                    <a:pt x="0" y="254"/>
                  </a:lnTo>
                  <a:lnTo>
                    <a:pt x="4" y="288"/>
                  </a:lnTo>
                  <a:lnTo>
                    <a:pt x="18" y="322"/>
                  </a:lnTo>
                  <a:lnTo>
                    <a:pt x="28" y="337"/>
                  </a:lnTo>
                  <a:lnTo>
                    <a:pt x="40" y="348"/>
                  </a:lnTo>
                  <a:lnTo>
                    <a:pt x="54" y="358"/>
                  </a:lnTo>
                  <a:lnTo>
                    <a:pt x="68" y="368"/>
                  </a:lnTo>
                  <a:lnTo>
                    <a:pt x="84" y="376"/>
                  </a:lnTo>
                  <a:lnTo>
                    <a:pt x="100" y="383"/>
                  </a:lnTo>
                  <a:lnTo>
                    <a:pt x="116" y="391"/>
                  </a:lnTo>
                  <a:lnTo>
                    <a:pt x="133" y="398"/>
                  </a:lnTo>
                  <a:lnTo>
                    <a:pt x="142" y="402"/>
                  </a:lnTo>
                  <a:lnTo>
                    <a:pt x="150" y="407"/>
                  </a:lnTo>
                  <a:lnTo>
                    <a:pt x="158" y="413"/>
                  </a:lnTo>
                  <a:lnTo>
                    <a:pt x="166" y="418"/>
                  </a:lnTo>
                  <a:lnTo>
                    <a:pt x="170" y="424"/>
                  </a:lnTo>
                  <a:lnTo>
                    <a:pt x="170" y="430"/>
                  </a:lnTo>
                  <a:lnTo>
                    <a:pt x="166" y="433"/>
                  </a:lnTo>
                  <a:lnTo>
                    <a:pt x="159" y="437"/>
                  </a:lnTo>
                  <a:lnTo>
                    <a:pt x="151" y="440"/>
                  </a:lnTo>
                  <a:lnTo>
                    <a:pt x="144" y="441"/>
                  </a:lnTo>
                  <a:lnTo>
                    <a:pt x="137" y="442"/>
                  </a:lnTo>
                  <a:lnTo>
                    <a:pt x="132" y="444"/>
                  </a:lnTo>
                  <a:lnTo>
                    <a:pt x="122" y="446"/>
                  </a:lnTo>
                  <a:lnTo>
                    <a:pt x="114" y="451"/>
                  </a:lnTo>
                  <a:lnTo>
                    <a:pt x="105" y="455"/>
                  </a:lnTo>
                  <a:lnTo>
                    <a:pt x="98" y="462"/>
                  </a:lnTo>
                  <a:lnTo>
                    <a:pt x="87" y="477"/>
                  </a:lnTo>
                  <a:lnTo>
                    <a:pt x="85" y="494"/>
                  </a:lnTo>
                  <a:lnTo>
                    <a:pt x="92" y="510"/>
                  </a:lnTo>
                  <a:lnTo>
                    <a:pt x="105" y="524"/>
                  </a:lnTo>
                  <a:lnTo>
                    <a:pt x="106" y="524"/>
                  </a:lnTo>
                  <a:lnTo>
                    <a:pt x="106" y="523"/>
                  </a:lnTo>
                  <a:lnTo>
                    <a:pt x="106" y="522"/>
                  </a:lnTo>
                  <a:lnTo>
                    <a:pt x="97" y="510"/>
                  </a:lnTo>
                  <a:lnTo>
                    <a:pt x="92" y="499"/>
                  </a:lnTo>
                  <a:lnTo>
                    <a:pt x="90" y="487"/>
                  </a:lnTo>
                  <a:lnTo>
                    <a:pt x="93" y="476"/>
                  </a:lnTo>
                  <a:lnTo>
                    <a:pt x="100" y="467"/>
                  </a:lnTo>
                  <a:lnTo>
                    <a:pt x="110" y="459"/>
                  </a:lnTo>
                  <a:lnTo>
                    <a:pt x="122" y="453"/>
                  </a:lnTo>
                  <a:lnTo>
                    <a:pt x="137" y="449"/>
                  </a:lnTo>
                  <a:lnTo>
                    <a:pt x="146" y="448"/>
                  </a:lnTo>
                  <a:lnTo>
                    <a:pt x="155" y="446"/>
                  </a:lnTo>
                  <a:lnTo>
                    <a:pt x="164" y="444"/>
                  </a:lnTo>
                  <a:lnTo>
                    <a:pt x="172" y="440"/>
                  </a:lnTo>
                  <a:lnTo>
                    <a:pt x="181" y="430"/>
                  </a:lnTo>
                  <a:lnTo>
                    <a:pt x="183" y="417"/>
                  </a:lnTo>
                  <a:lnTo>
                    <a:pt x="180" y="403"/>
                  </a:lnTo>
                  <a:lnTo>
                    <a:pt x="173" y="392"/>
                  </a:lnTo>
                  <a:lnTo>
                    <a:pt x="164" y="380"/>
                  </a:lnTo>
                  <a:lnTo>
                    <a:pt x="153" y="370"/>
                  </a:lnTo>
                  <a:lnTo>
                    <a:pt x="138" y="361"/>
                  </a:lnTo>
                  <a:lnTo>
                    <a:pt x="124" y="351"/>
                  </a:lnTo>
                  <a:lnTo>
                    <a:pt x="110" y="343"/>
                  </a:lnTo>
                  <a:lnTo>
                    <a:pt x="96" y="334"/>
                  </a:lnTo>
                  <a:lnTo>
                    <a:pt x="81" y="325"/>
                  </a:lnTo>
                  <a:lnTo>
                    <a:pt x="70" y="316"/>
                  </a:lnTo>
                  <a:lnTo>
                    <a:pt x="58" y="301"/>
                  </a:lnTo>
                  <a:lnTo>
                    <a:pt x="49" y="286"/>
                  </a:lnTo>
                  <a:lnTo>
                    <a:pt x="45" y="269"/>
                  </a:lnTo>
                  <a:lnTo>
                    <a:pt x="44" y="251"/>
                  </a:lnTo>
                  <a:lnTo>
                    <a:pt x="46" y="234"/>
                  </a:lnTo>
                  <a:lnTo>
                    <a:pt x="49" y="217"/>
                  </a:lnTo>
                  <a:lnTo>
                    <a:pt x="54" y="199"/>
                  </a:lnTo>
                  <a:lnTo>
                    <a:pt x="61" y="183"/>
                  </a:lnTo>
                  <a:lnTo>
                    <a:pt x="68" y="169"/>
                  </a:lnTo>
                  <a:lnTo>
                    <a:pt x="78" y="156"/>
                  </a:lnTo>
                  <a:lnTo>
                    <a:pt x="90" y="143"/>
                  </a:lnTo>
                  <a:lnTo>
                    <a:pt x="103" y="131"/>
                  </a:lnTo>
                  <a:lnTo>
                    <a:pt x="118" y="121"/>
                  </a:lnTo>
                  <a:lnTo>
                    <a:pt x="132" y="111"/>
                  </a:lnTo>
                  <a:lnTo>
                    <a:pt x="146" y="100"/>
                  </a:lnTo>
                  <a:lnTo>
                    <a:pt x="160" y="91"/>
                  </a:lnTo>
                  <a:lnTo>
                    <a:pt x="179" y="81"/>
                  </a:lnTo>
                  <a:lnTo>
                    <a:pt x="198" y="72"/>
                  </a:lnTo>
                  <a:lnTo>
                    <a:pt x="219" y="62"/>
                  </a:lnTo>
                  <a:lnTo>
                    <a:pt x="241" y="55"/>
                  </a:lnTo>
                  <a:lnTo>
                    <a:pt x="263" y="49"/>
                  </a:lnTo>
                  <a:lnTo>
                    <a:pt x="285" y="43"/>
                  </a:lnTo>
                  <a:lnTo>
                    <a:pt x="307" y="37"/>
                  </a:lnTo>
                  <a:lnTo>
                    <a:pt x="328" y="31"/>
                  </a:lnTo>
                  <a:lnTo>
                    <a:pt x="347" y="27"/>
                  </a:lnTo>
                  <a:lnTo>
                    <a:pt x="367" y="22"/>
                  </a:lnTo>
                  <a:lnTo>
                    <a:pt x="386" y="19"/>
                  </a:lnTo>
                  <a:lnTo>
                    <a:pt x="406" y="15"/>
                  </a:lnTo>
                  <a:lnTo>
                    <a:pt x="426" y="12"/>
                  </a:lnTo>
                  <a:lnTo>
                    <a:pt x="446" y="9"/>
                  </a:lnTo>
                  <a:lnTo>
                    <a:pt x="466" y="7"/>
                  </a:lnTo>
                  <a:lnTo>
                    <a:pt x="486" y="6"/>
                  </a:lnTo>
                  <a:lnTo>
                    <a:pt x="507" y="5"/>
                  </a:lnTo>
                  <a:lnTo>
                    <a:pt x="526" y="5"/>
                  </a:lnTo>
                  <a:lnTo>
                    <a:pt x="547" y="5"/>
                  </a:lnTo>
                  <a:lnTo>
                    <a:pt x="568" y="5"/>
                  </a:lnTo>
                  <a:lnTo>
                    <a:pt x="588" y="6"/>
                  </a:lnTo>
                  <a:lnTo>
                    <a:pt x="608" y="7"/>
                  </a:lnTo>
                  <a:lnTo>
                    <a:pt x="628" y="8"/>
                  </a:lnTo>
                  <a:lnTo>
                    <a:pt x="64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8" name="Freeform 85"/>
            <p:cNvSpPr/>
            <p:nvPr/>
          </p:nvSpPr>
          <p:spPr bwMode="auto">
            <a:xfrm>
              <a:off x="1536" y="2095"/>
              <a:ext cx="254" cy="397"/>
            </a:xfrm>
            <a:custGeom>
              <a:avLst/>
              <a:gdLst>
                <a:gd name="T0" fmla="*/ 0 w 509"/>
                <a:gd name="T1" fmla="*/ 1 h 792"/>
                <a:gd name="T2" fmla="*/ 0 w 509"/>
                <a:gd name="T3" fmla="*/ 1 h 792"/>
                <a:gd name="T4" fmla="*/ 0 w 509"/>
                <a:gd name="T5" fmla="*/ 1 h 792"/>
                <a:gd name="T6" fmla="*/ 0 w 509"/>
                <a:gd name="T7" fmla="*/ 1 h 792"/>
                <a:gd name="T8" fmla="*/ 0 w 509"/>
                <a:gd name="T9" fmla="*/ 1 h 792"/>
                <a:gd name="T10" fmla="*/ 0 w 509"/>
                <a:gd name="T11" fmla="*/ 1 h 792"/>
                <a:gd name="T12" fmla="*/ 0 w 509"/>
                <a:gd name="T13" fmla="*/ 1 h 792"/>
                <a:gd name="T14" fmla="*/ 0 w 509"/>
                <a:gd name="T15" fmla="*/ 1 h 792"/>
                <a:gd name="T16" fmla="*/ 0 w 509"/>
                <a:gd name="T17" fmla="*/ 1 h 792"/>
                <a:gd name="T18" fmla="*/ 0 w 509"/>
                <a:gd name="T19" fmla="*/ 1 h 792"/>
                <a:gd name="T20" fmla="*/ 0 w 509"/>
                <a:gd name="T21" fmla="*/ 1 h 792"/>
                <a:gd name="T22" fmla="*/ 0 w 509"/>
                <a:gd name="T23" fmla="*/ 1 h 792"/>
                <a:gd name="T24" fmla="*/ 0 w 509"/>
                <a:gd name="T25" fmla="*/ 1 h 792"/>
                <a:gd name="T26" fmla="*/ 0 w 509"/>
                <a:gd name="T27" fmla="*/ 1 h 792"/>
                <a:gd name="T28" fmla="*/ 0 w 509"/>
                <a:gd name="T29" fmla="*/ 1 h 792"/>
                <a:gd name="T30" fmla="*/ 0 w 509"/>
                <a:gd name="T31" fmla="*/ 1 h 792"/>
                <a:gd name="T32" fmla="*/ 0 w 509"/>
                <a:gd name="T33" fmla="*/ 1 h 792"/>
                <a:gd name="T34" fmla="*/ 0 w 509"/>
                <a:gd name="T35" fmla="*/ 1 h 792"/>
                <a:gd name="T36" fmla="*/ 0 w 509"/>
                <a:gd name="T37" fmla="*/ 1 h 792"/>
                <a:gd name="T38" fmla="*/ 0 w 509"/>
                <a:gd name="T39" fmla="*/ 1 h 792"/>
                <a:gd name="T40" fmla="*/ 0 w 509"/>
                <a:gd name="T41" fmla="*/ 1 h 792"/>
                <a:gd name="T42" fmla="*/ 0 w 509"/>
                <a:gd name="T43" fmla="*/ 1 h 792"/>
                <a:gd name="T44" fmla="*/ 0 w 509"/>
                <a:gd name="T45" fmla="*/ 1 h 792"/>
                <a:gd name="T46" fmla="*/ 0 w 509"/>
                <a:gd name="T47" fmla="*/ 1 h 792"/>
                <a:gd name="T48" fmla="*/ 0 w 509"/>
                <a:gd name="T49" fmla="*/ 1 h 792"/>
                <a:gd name="T50" fmla="*/ 0 w 509"/>
                <a:gd name="T51" fmla="*/ 1 h 792"/>
                <a:gd name="T52" fmla="*/ 0 w 509"/>
                <a:gd name="T53" fmla="*/ 1 h 792"/>
                <a:gd name="T54" fmla="*/ 0 w 509"/>
                <a:gd name="T55" fmla="*/ 1 h 792"/>
                <a:gd name="T56" fmla="*/ 0 w 509"/>
                <a:gd name="T57" fmla="*/ 1 h 792"/>
                <a:gd name="T58" fmla="*/ 0 w 509"/>
                <a:gd name="T59" fmla="*/ 1 h 792"/>
                <a:gd name="T60" fmla="*/ 0 w 509"/>
                <a:gd name="T61" fmla="*/ 1 h 792"/>
                <a:gd name="T62" fmla="*/ 0 w 509"/>
                <a:gd name="T63" fmla="*/ 1 h 792"/>
                <a:gd name="T64" fmla="*/ 0 w 509"/>
                <a:gd name="T65" fmla="*/ 1 h 792"/>
                <a:gd name="T66" fmla="*/ 0 w 509"/>
                <a:gd name="T67" fmla="*/ 1 h 792"/>
                <a:gd name="T68" fmla="*/ 0 w 509"/>
                <a:gd name="T69" fmla="*/ 0 h 792"/>
                <a:gd name="T70" fmla="*/ 0 w 509"/>
                <a:gd name="T71" fmla="*/ 0 h 792"/>
                <a:gd name="T72" fmla="*/ 0 w 509"/>
                <a:gd name="T73" fmla="*/ 0 h 79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09"/>
                <a:gd name="T112" fmla="*/ 0 h 792"/>
                <a:gd name="T113" fmla="*/ 509 w 509"/>
                <a:gd name="T114" fmla="*/ 792 h 79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09" h="792">
                  <a:moveTo>
                    <a:pt x="507" y="0"/>
                  </a:moveTo>
                  <a:lnTo>
                    <a:pt x="480" y="16"/>
                  </a:lnTo>
                  <a:lnTo>
                    <a:pt x="453" y="32"/>
                  </a:lnTo>
                  <a:lnTo>
                    <a:pt x="427" y="48"/>
                  </a:lnTo>
                  <a:lnTo>
                    <a:pt x="400" y="65"/>
                  </a:lnTo>
                  <a:lnTo>
                    <a:pt x="374" y="83"/>
                  </a:lnTo>
                  <a:lnTo>
                    <a:pt x="349" y="101"/>
                  </a:lnTo>
                  <a:lnTo>
                    <a:pt x="326" y="121"/>
                  </a:lnTo>
                  <a:lnTo>
                    <a:pt x="302" y="141"/>
                  </a:lnTo>
                  <a:lnTo>
                    <a:pt x="282" y="162"/>
                  </a:lnTo>
                  <a:lnTo>
                    <a:pt x="261" y="183"/>
                  </a:lnTo>
                  <a:lnTo>
                    <a:pt x="241" y="205"/>
                  </a:lnTo>
                  <a:lnTo>
                    <a:pt x="222" y="227"/>
                  </a:lnTo>
                  <a:lnTo>
                    <a:pt x="204" y="250"/>
                  </a:lnTo>
                  <a:lnTo>
                    <a:pt x="186" y="273"/>
                  </a:lnTo>
                  <a:lnTo>
                    <a:pt x="169" y="296"/>
                  </a:lnTo>
                  <a:lnTo>
                    <a:pt x="152" y="319"/>
                  </a:lnTo>
                  <a:lnTo>
                    <a:pt x="117" y="373"/>
                  </a:lnTo>
                  <a:lnTo>
                    <a:pt x="87" y="428"/>
                  </a:lnTo>
                  <a:lnTo>
                    <a:pt x="61" y="486"/>
                  </a:lnTo>
                  <a:lnTo>
                    <a:pt x="41" y="546"/>
                  </a:lnTo>
                  <a:lnTo>
                    <a:pt x="24" y="606"/>
                  </a:lnTo>
                  <a:lnTo>
                    <a:pt x="12" y="667"/>
                  </a:lnTo>
                  <a:lnTo>
                    <a:pt x="4" y="729"/>
                  </a:lnTo>
                  <a:lnTo>
                    <a:pt x="0" y="791"/>
                  </a:lnTo>
                  <a:lnTo>
                    <a:pt x="2" y="792"/>
                  </a:lnTo>
                  <a:lnTo>
                    <a:pt x="4" y="792"/>
                  </a:lnTo>
                  <a:lnTo>
                    <a:pt x="6" y="791"/>
                  </a:lnTo>
                  <a:lnTo>
                    <a:pt x="7" y="789"/>
                  </a:lnTo>
                  <a:lnTo>
                    <a:pt x="11" y="759"/>
                  </a:lnTo>
                  <a:lnTo>
                    <a:pt x="15" y="730"/>
                  </a:lnTo>
                  <a:lnTo>
                    <a:pt x="19" y="700"/>
                  </a:lnTo>
                  <a:lnTo>
                    <a:pt x="22" y="671"/>
                  </a:lnTo>
                  <a:lnTo>
                    <a:pt x="28" y="642"/>
                  </a:lnTo>
                  <a:lnTo>
                    <a:pt x="34" y="612"/>
                  </a:lnTo>
                  <a:lnTo>
                    <a:pt x="41" y="584"/>
                  </a:lnTo>
                  <a:lnTo>
                    <a:pt x="48" y="555"/>
                  </a:lnTo>
                  <a:lnTo>
                    <a:pt x="57" y="525"/>
                  </a:lnTo>
                  <a:lnTo>
                    <a:pt x="66" y="495"/>
                  </a:lnTo>
                  <a:lnTo>
                    <a:pt x="78" y="466"/>
                  </a:lnTo>
                  <a:lnTo>
                    <a:pt x="91" y="437"/>
                  </a:lnTo>
                  <a:lnTo>
                    <a:pt x="104" y="410"/>
                  </a:lnTo>
                  <a:lnTo>
                    <a:pt x="120" y="382"/>
                  </a:lnTo>
                  <a:lnTo>
                    <a:pt x="135" y="354"/>
                  </a:lnTo>
                  <a:lnTo>
                    <a:pt x="152" y="328"/>
                  </a:lnTo>
                  <a:lnTo>
                    <a:pt x="169" y="305"/>
                  </a:lnTo>
                  <a:lnTo>
                    <a:pt x="186" y="281"/>
                  </a:lnTo>
                  <a:lnTo>
                    <a:pt x="203" y="258"/>
                  </a:lnTo>
                  <a:lnTo>
                    <a:pt x="221" y="236"/>
                  </a:lnTo>
                  <a:lnTo>
                    <a:pt x="239" y="214"/>
                  </a:lnTo>
                  <a:lnTo>
                    <a:pt x="258" y="192"/>
                  </a:lnTo>
                  <a:lnTo>
                    <a:pt x="278" y="170"/>
                  </a:lnTo>
                  <a:lnTo>
                    <a:pt x="297" y="149"/>
                  </a:lnTo>
                  <a:lnTo>
                    <a:pt x="309" y="138"/>
                  </a:lnTo>
                  <a:lnTo>
                    <a:pt x="321" y="128"/>
                  </a:lnTo>
                  <a:lnTo>
                    <a:pt x="332" y="117"/>
                  </a:lnTo>
                  <a:lnTo>
                    <a:pt x="345" y="107"/>
                  </a:lnTo>
                  <a:lnTo>
                    <a:pt x="357" y="96"/>
                  </a:lnTo>
                  <a:lnTo>
                    <a:pt x="370" y="87"/>
                  </a:lnTo>
                  <a:lnTo>
                    <a:pt x="384" y="78"/>
                  </a:lnTo>
                  <a:lnTo>
                    <a:pt x="397" y="69"/>
                  </a:lnTo>
                  <a:lnTo>
                    <a:pt x="410" y="60"/>
                  </a:lnTo>
                  <a:lnTo>
                    <a:pt x="424" y="50"/>
                  </a:lnTo>
                  <a:lnTo>
                    <a:pt x="437" y="42"/>
                  </a:lnTo>
                  <a:lnTo>
                    <a:pt x="451" y="33"/>
                  </a:lnTo>
                  <a:lnTo>
                    <a:pt x="466" y="25"/>
                  </a:lnTo>
                  <a:lnTo>
                    <a:pt x="480" y="17"/>
                  </a:lnTo>
                  <a:lnTo>
                    <a:pt x="493" y="8"/>
                  </a:lnTo>
                  <a:lnTo>
                    <a:pt x="507" y="0"/>
                  </a:lnTo>
                  <a:lnTo>
                    <a:pt x="509" y="0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59" name="Freeform 86"/>
            <p:cNvSpPr/>
            <p:nvPr/>
          </p:nvSpPr>
          <p:spPr bwMode="auto">
            <a:xfrm>
              <a:off x="1700" y="2121"/>
              <a:ext cx="97" cy="144"/>
            </a:xfrm>
            <a:custGeom>
              <a:avLst/>
              <a:gdLst>
                <a:gd name="T0" fmla="*/ 1 w 194"/>
                <a:gd name="T1" fmla="*/ 0 h 288"/>
                <a:gd name="T2" fmla="*/ 1 w 194"/>
                <a:gd name="T3" fmla="*/ 1 h 288"/>
                <a:gd name="T4" fmla="*/ 1 w 194"/>
                <a:gd name="T5" fmla="*/ 1 h 288"/>
                <a:gd name="T6" fmla="*/ 1 w 194"/>
                <a:gd name="T7" fmla="*/ 1 h 288"/>
                <a:gd name="T8" fmla="*/ 1 w 194"/>
                <a:gd name="T9" fmla="*/ 1 h 288"/>
                <a:gd name="T10" fmla="*/ 1 w 194"/>
                <a:gd name="T11" fmla="*/ 1 h 288"/>
                <a:gd name="T12" fmla="*/ 1 w 194"/>
                <a:gd name="T13" fmla="*/ 1 h 288"/>
                <a:gd name="T14" fmla="*/ 1 w 194"/>
                <a:gd name="T15" fmla="*/ 1 h 288"/>
                <a:gd name="T16" fmla="*/ 1 w 194"/>
                <a:gd name="T17" fmla="*/ 1 h 288"/>
                <a:gd name="T18" fmla="*/ 1 w 194"/>
                <a:gd name="T19" fmla="*/ 1 h 288"/>
                <a:gd name="T20" fmla="*/ 1 w 194"/>
                <a:gd name="T21" fmla="*/ 1 h 288"/>
                <a:gd name="T22" fmla="*/ 1 w 194"/>
                <a:gd name="T23" fmla="*/ 1 h 288"/>
                <a:gd name="T24" fmla="*/ 1 w 194"/>
                <a:gd name="T25" fmla="*/ 1 h 288"/>
                <a:gd name="T26" fmla="*/ 1 w 194"/>
                <a:gd name="T27" fmla="*/ 1 h 288"/>
                <a:gd name="T28" fmla="*/ 1 w 194"/>
                <a:gd name="T29" fmla="*/ 1 h 288"/>
                <a:gd name="T30" fmla="*/ 1 w 194"/>
                <a:gd name="T31" fmla="*/ 1 h 288"/>
                <a:gd name="T32" fmla="*/ 0 w 194"/>
                <a:gd name="T33" fmla="*/ 1 h 288"/>
                <a:gd name="T34" fmla="*/ 1 w 194"/>
                <a:gd name="T35" fmla="*/ 1 h 288"/>
                <a:gd name="T36" fmla="*/ 1 w 194"/>
                <a:gd name="T37" fmla="*/ 1 h 288"/>
                <a:gd name="T38" fmla="*/ 1 w 194"/>
                <a:gd name="T39" fmla="*/ 1 h 288"/>
                <a:gd name="T40" fmla="*/ 1 w 194"/>
                <a:gd name="T41" fmla="*/ 1 h 288"/>
                <a:gd name="T42" fmla="*/ 1 w 194"/>
                <a:gd name="T43" fmla="*/ 1 h 288"/>
                <a:gd name="T44" fmla="*/ 1 w 194"/>
                <a:gd name="T45" fmla="*/ 1 h 288"/>
                <a:gd name="T46" fmla="*/ 1 w 194"/>
                <a:gd name="T47" fmla="*/ 1 h 288"/>
                <a:gd name="T48" fmla="*/ 1 w 194"/>
                <a:gd name="T49" fmla="*/ 1 h 288"/>
                <a:gd name="T50" fmla="*/ 1 w 194"/>
                <a:gd name="T51" fmla="*/ 1 h 288"/>
                <a:gd name="T52" fmla="*/ 1 w 194"/>
                <a:gd name="T53" fmla="*/ 1 h 288"/>
                <a:gd name="T54" fmla="*/ 1 w 194"/>
                <a:gd name="T55" fmla="*/ 1 h 288"/>
                <a:gd name="T56" fmla="*/ 1 w 194"/>
                <a:gd name="T57" fmla="*/ 1 h 288"/>
                <a:gd name="T58" fmla="*/ 1 w 194"/>
                <a:gd name="T59" fmla="*/ 1 h 288"/>
                <a:gd name="T60" fmla="*/ 1 w 194"/>
                <a:gd name="T61" fmla="*/ 1 h 288"/>
                <a:gd name="T62" fmla="*/ 1 w 194"/>
                <a:gd name="T63" fmla="*/ 1 h 288"/>
                <a:gd name="T64" fmla="*/ 1 w 194"/>
                <a:gd name="T65" fmla="*/ 1 h 288"/>
                <a:gd name="T66" fmla="*/ 1 w 194"/>
                <a:gd name="T67" fmla="*/ 1 h 288"/>
                <a:gd name="T68" fmla="*/ 1 w 194"/>
                <a:gd name="T69" fmla="*/ 1 h 288"/>
                <a:gd name="T70" fmla="*/ 1 w 194"/>
                <a:gd name="T71" fmla="*/ 1 h 288"/>
                <a:gd name="T72" fmla="*/ 1 w 194"/>
                <a:gd name="T73" fmla="*/ 1 h 288"/>
                <a:gd name="T74" fmla="*/ 1 w 194"/>
                <a:gd name="T75" fmla="*/ 1 h 288"/>
                <a:gd name="T76" fmla="*/ 1 w 194"/>
                <a:gd name="T77" fmla="*/ 0 h 288"/>
                <a:gd name="T78" fmla="*/ 1 w 194"/>
                <a:gd name="T79" fmla="*/ 0 h 288"/>
                <a:gd name="T80" fmla="*/ 1 w 194"/>
                <a:gd name="T81" fmla="*/ 0 h 288"/>
                <a:gd name="T82" fmla="*/ 1 w 194"/>
                <a:gd name="T83" fmla="*/ 0 h 2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4"/>
                <a:gd name="T127" fmla="*/ 0 h 288"/>
                <a:gd name="T128" fmla="*/ 194 w 194"/>
                <a:gd name="T129" fmla="*/ 288 h 28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4" h="288">
                  <a:moveTo>
                    <a:pt x="193" y="0"/>
                  </a:moveTo>
                  <a:lnTo>
                    <a:pt x="176" y="17"/>
                  </a:lnTo>
                  <a:lnTo>
                    <a:pt x="161" y="33"/>
                  </a:lnTo>
                  <a:lnTo>
                    <a:pt x="145" y="50"/>
                  </a:lnTo>
                  <a:lnTo>
                    <a:pt x="130" y="67"/>
                  </a:lnTo>
                  <a:lnTo>
                    <a:pt x="115" y="86"/>
                  </a:lnTo>
                  <a:lnTo>
                    <a:pt x="101" y="103"/>
                  </a:lnTo>
                  <a:lnTo>
                    <a:pt x="87" y="121"/>
                  </a:lnTo>
                  <a:lnTo>
                    <a:pt x="74" y="140"/>
                  </a:lnTo>
                  <a:lnTo>
                    <a:pt x="61" y="157"/>
                  </a:lnTo>
                  <a:lnTo>
                    <a:pt x="49" y="174"/>
                  </a:lnTo>
                  <a:lnTo>
                    <a:pt x="38" y="192"/>
                  </a:lnTo>
                  <a:lnTo>
                    <a:pt x="27" y="209"/>
                  </a:lnTo>
                  <a:lnTo>
                    <a:pt x="18" y="227"/>
                  </a:lnTo>
                  <a:lnTo>
                    <a:pt x="10" y="246"/>
                  </a:lnTo>
                  <a:lnTo>
                    <a:pt x="5" y="265"/>
                  </a:lnTo>
                  <a:lnTo>
                    <a:pt x="0" y="286"/>
                  </a:lnTo>
                  <a:lnTo>
                    <a:pt x="1" y="288"/>
                  </a:lnTo>
                  <a:lnTo>
                    <a:pt x="4" y="288"/>
                  </a:lnTo>
                  <a:lnTo>
                    <a:pt x="7" y="286"/>
                  </a:lnTo>
                  <a:lnTo>
                    <a:pt x="8" y="284"/>
                  </a:lnTo>
                  <a:lnTo>
                    <a:pt x="14" y="265"/>
                  </a:lnTo>
                  <a:lnTo>
                    <a:pt x="21" y="247"/>
                  </a:lnTo>
                  <a:lnTo>
                    <a:pt x="29" y="229"/>
                  </a:lnTo>
                  <a:lnTo>
                    <a:pt x="38" y="211"/>
                  </a:lnTo>
                  <a:lnTo>
                    <a:pt x="47" y="194"/>
                  </a:lnTo>
                  <a:lnTo>
                    <a:pt x="57" y="177"/>
                  </a:lnTo>
                  <a:lnTo>
                    <a:pt x="67" y="159"/>
                  </a:lnTo>
                  <a:lnTo>
                    <a:pt x="79" y="143"/>
                  </a:lnTo>
                  <a:lnTo>
                    <a:pt x="92" y="125"/>
                  </a:lnTo>
                  <a:lnTo>
                    <a:pt x="105" y="106"/>
                  </a:lnTo>
                  <a:lnTo>
                    <a:pt x="118" y="88"/>
                  </a:lnTo>
                  <a:lnTo>
                    <a:pt x="132" y="70"/>
                  </a:lnTo>
                  <a:lnTo>
                    <a:pt x="147" y="52"/>
                  </a:lnTo>
                  <a:lnTo>
                    <a:pt x="162" y="35"/>
                  </a:lnTo>
                  <a:lnTo>
                    <a:pt x="178" y="18"/>
                  </a:lnTo>
                  <a:lnTo>
                    <a:pt x="194" y="2"/>
                  </a:lnTo>
                  <a:lnTo>
                    <a:pt x="194" y="0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0" name="Freeform 87"/>
            <p:cNvSpPr/>
            <p:nvPr/>
          </p:nvSpPr>
          <p:spPr bwMode="auto">
            <a:xfrm>
              <a:off x="1603" y="2257"/>
              <a:ext cx="108" cy="30"/>
            </a:xfrm>
            <a:custGeom>
              <a:avLst/>
              <a:gdLst>
                <a:gd name="T0" fmla="*/ 1 w 215"/>
                <a:gd name="T1" fmla="*/ 1 h 60"/>
                <a:gd name="T2" fmla="*/ 1 w 215"/>
                <a:gd name="T3" fmla="*/ 1 h 60"/>
                <a:gd name="T4" fmla="*/ 1 w 215"/>
                <a:gd name="T5" fmla="*/ 1 h 60"/>
                <a:gd name="T6" fmla="*/ 1 w 215"/>
                <a:gd name="T7" fmla="*/ 1 h 60"/>
                <a:gd name="T8" fmla="*/ 1 w 215"/>
                <a:gd name="T9" fmla="*/ 1 h 60"/>
                <a:gd name="T10" fmla="*/ 1 w 215"/>
                <a:gd name="T11" fmla="*/ 1 h 60"/>
                <a:gd name="T12" fmla="*/ 1 w 215"/>
                <a:gd name="T13" fmla="*/ 1 h 60"/>
                <a:gd name="T14" fmla="*/ 1 w 215"/>
                <a:gd name="T15" fmla="*/ 1 h 60"/>
                <a:gd name="T16" fmla="*/ 1 w 215"/>
                <a:gd name="T17" fmla="*/ 1 h 60"/>
                <a:gd name="T18" fmla="*/ 1 w 215"/>
                <a:gd name="T19" fmla="*/ 1 h 60"/>
                <a:gd name="T20" fmla="*/ 1 w 215"/>
                <a:gd name="T21" fmla="*/ 1 h 60"/>
                <a:gd name="T22" fmla="*/ 1 w 215"/>
                <a:gd name="T23" fmla="*/ 1 h 60"/>
                <a:gd name="T24" fmla="*/ 1 w 215"/>
                <a:gd name="T25" fmla="*/ 1 h 60"/>
                <a:gd name="T26" fmla="*/ 1 w 215"/>
                <a:gd name="T27" fmla="*/ 1 h 60"/>
                <a:gd name="T28" fmla="*/ 1 w 215"/>
                <a:gd name="T29" fmla="*/ 1 h 60"/>
                <a:gd name="T30" fmla="*/ 1 w 215"/>
                <a:gd name="T31" fmla="*/ 1 h 60"/>
                <a:gd name="T32" fmla="*/ 1 w 215"/>
                <a:gd name="T33" fmla="*/ 1 h 60"/>
                <a:gd name="T34" fmla="*/ 1 w 215"/>
                <a:gd name="T35" fmla="*/ 1 h 60"/>
                <a:gd name="T36" fmla="*/ 1 w 215"/>
                <a:gd name="T37" fmla="*/ 1 h 60"/>
                <a:gd name="T38" fmla="*/ 1 w 215"/>
                <a:gd name="T39" fmla="*/ 1 h 60"/>
                <a:gd name="T40" fmla="*/ 1 w 215"/>
                <a:gd name="T41" fmla="*/ 1 h 60"/>
                <a:gd name="T42" fmla="*/ 1 w 215"/>
                <a:gd name="T43" fmla="*/ 0 h 60"/>
                <a:gd name="T44" fmla="*/ 1 w 215"/>
                <a:gd name="T45" fmla="*/ 0 h 60"/>
                <a:gd name="T46" fmla="*/ 1 w 215"/>
                <a:gd name="T47" fmla="*/ 0 h 60"/>
                <a:gd name="T48" fmla="*/ 1 w 215"/>
                <a:gd name="T49" fmla="*/ 1 h 60"/>
                <a:gd name="T50" fmla="*/ 1 w 215"/>
                <a:gd name="T51" fmla="*/ 1 h 60"/>
                <a:gd name="T52" fmla="*/ 1 w 215"/>
                <a:gd name="T53" fmla="*/ 1 h 60"/>
                <a:gd name="T54" fmla="*/ 1 w 215"/>
                <a:gd name="T55" fmla="*/ 1 h 60"/>
                <a:gd name="T56" fmla="*/ 1 w 215"/>
                <a:gd name="T57" fmla="*/ 1 h 60"/>
                <a:gd name="T58" fmla="*/ 1 w 215"/>
                <a:gd name="T59" fmla="*/ 1 h 60"/>
                <a:gd name="T60" fmla="*/ 1 w 215"/>
                <a:gd name="T61" fmla="*/ 1 h 60"/>
                <a:gd name="T62" fmla="*/ 1 w 215"/>
                <a:gd name="T63" fmla="*/ 1 h 60"/>
                <a:gd name="T64" fmla="*/ 1 w 215"/>
                <a:gd name="T65" fmla="*/ 1 h 60"/>
                <a:gd name="T66" fmla="*/ 1 w 215"/>
                <a:gd name="T67" fmla="*/ 1 h 60"/>
                <a:gd name="T68" fmla="*/ 1 w 215"/>
                <a:gd name="T69" fmla="*/ 1 h 60"/>
                <a:gd name="T70" fmla="*/ 1 w 215"/>
                <a:gd name="T71" fmla="*/ 1 h 60"/>
                <a:gd name="T72" fmla="*/ 0 w 215"/>
                <a:gd name="T73" fmla="*/ 1 h 60"/>
                <a:gd name="T74" fmla="*/ 0 w 215"/>
                <a:gd name="T75" fmla="*/ 1 h 60"/>
                <a:gd name="T76" fmla="*/ 0 w 215"/>
                <a:gd name="T77" fmla="*/ 1 h 60"/>
                <a:gd name="T78" fmla="*/ 0 w 215"/>
                <a:gd name="T79" fmla="*/ 1 h 60"/>
                <a:gd name="T80" fmla="*/ 1 w 215"/>
                <a:gd name="T81" fmla="*/ 1 h 60"/>
                <a:gd name="T82" fmla="*/ 1 w 215"/>
                <a:gd name="T83" fmla="*/ 1 h 6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5"/>
                <a:gd name="T127" fmla="*/ 0 h 60"/>
                <a:gd name="T128" fmla="*/ 215 w 215"/>
                <a:gd name="T129" fmla="*/ 60 h 6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5" h="60">
                  <a:moveTo>
                    <a:pt x="1" y="60"/>
                  </a:moveTo>
                  <a:lnTo>
                    <a:pt x="13" y="52"/>
                  </a:lnTo>
                  <a:lnTo>
                    <a:pt x="25" y="44"/>
                  </a:lnTo>
                  <a:lnTo>
                    <a:pt x="36" y="38"/>
                  </a:lnTo>
                  <a:lnTo>
                    <a:pt x="49" y="33"/>
                  </a:lnTo>
                  <a:lnTo>
                    <a:pt x="62" y="28"/>
                  </a:lnTo>
                  <a:lnTo>
                    <a:pt x="76" y="25"/>
                  </a:lnTo>
                  <a:lnTo>
                    <a:pt x="89" y="21"/>
                  </a:lnTo>
                  <a:lnTo>
                    <a:pt x="104" y="19"/>
                  </a:lnTo>
                  <a:lnTo>
                    <a:pt x="117" y="18"/>
                  </a:lnTo>
                  <a:lnTo>
                    <a:pt x="130" y="16"/>
                  </a:lnTo>
                  <a:lnTo>
                    <a:pt x="144" y="15"/>
                  </a:lnTo>
                  <a:lnTo>
                    <a:pt x="157" y="15"/>
                  </a:lnTo>
                  <a:lnTo>
                    <a:pt x="170" y="15"/>
                  </a:lnTo>
                  <a:lnTo>
                    <a:pt x="183" y="15"/>
                  </a:lnTo>
                  <a:lnTo>
                    <a:pt x="196" y="14"/>
                  </a:lnTo>
                  <a:lnTo>
                    <a:pt x="209" y="13"/>
                  </a:lnTo>
                  <a:lnTo>
                    <a:pt x="211" y="11"/>
                  </a:lnTo>
                  <a:lnTo>
                    <a:pt x="215" y="7"/>
                  </a:lnTo>
                  <a:lnTo>
                    <a:pt x="215" y="4"/>
                  </a:lnTo>
                  <a:lnTo>
                    <a:pt x="212" y="1"/>
                  </a:lnTo>
                  <a:lnTo>
                    <a:pt x="198" y="0"/>
                  </a:lnTo>
                  <a:lnTo>
                    <a:pt x="184" y="0"/>
                  </a:lnTo>
                  <a:lnTo>
                    <a:pt x="170" y="0"/>
                  </a:lnTo>
                  <a:lnTo>
                    <a:pt x="154" y="3"/>
                  </a:lnTo>
                  <a:lnTo>
                    <a:pt x="140" y="5"/>
                  </a:lnTo>
                  <a:lnTo>
                    <a:pt x="124" y="8"/>
                  </a:lnTo>
                  <a:lnTo>
                    <a:pt x="110" y="11"/>
                  </a:lnTo>
                  <a:lnTo>
                    <a:pt x="97" y="14"/>
                  </a:lnTo>
                  <a:lnTo>
                    <a:pt x="84" y="18"/>
                  </a:lnTo>
                  <a:lnTo>
                    <a:pt x="70" y="21"/>
                  </a:lnTo>
                  <a:lnTo>
                    <a:pt x="58" y="26"/>
                  </a:lnTo>
                  <a:lnTo>
                    <a:pt x="45" y="31"/>
                  </a:lnTo>
                  <a:lnTo>
                    <a:pt x="34" y="37"/>
                  </a:lnTo>
                  <a:lnTo>
                    <a:pt x="22" y="43"/>
                  </a:lnTo>
                  <a:lnTo>
                    <a:pt x="10" y="51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1" name="Freeform 88"/>
            <p:cNvSpPr/>
            <p:nvPr/>
          </p:nvSpPr>
          <p:spPr bwMode="auto">
            <a:xfrm>
              <a:off x="1596" y="2275"/>
              <a:ext cx="65" cy="66"/>
            </a:xfrm>
            <a:custGeom>
              <a:avLst/>
              <a:gdLst>
                <a:gd name="T0" fmla="*/ 0 w 130"/>
                <a:gd name="T1" fmla="*/ 0 h 133"/>
                <a:gd name="T2" fmla="*/ 1 w 130"/>
                <a:gd name="T3" fmla="*/ 0 h 133"/>
                <a:gd name="T4" fmla="*/ 1 w 130"/>
                <a:gd name="T5" fmla="*/ 0 h 133"/>
                <a:gd name="T6" fmla="*/ 1 w 130"/>
                <a:gd name="T7" fmla="*/ 0 h 133"/>
                <a:gd name="T8" fmla="*/ 1 w 130"/>
                <a:gd name="T9" fmla="*/ 0 h 133"/>
                <a:gd name="T10" fmla="*/ 1 w 130"/>
                <a:gd name="T11" fmla="*/ 0 h 133"/>
                <a:gd name="T12" fmla="*/ 1 w 130"/>
                <a:gd name="T13" fmla="*/ 0 h 133"/>
                <a:gd name="T14" fmla="*/ 1 w 130"/>
                <a:gd name="T15" fmla="*/ 0 h 133"/>
                <a:gd name="T16" fmla="*/ 1 w 130"/>
                <a:gd name="T17" fmla="*/ 0 h 133"/>
                <a:gd name="T18" fmla="*/ 1 w 130"/>
                <a:gd name="T19" fmla="*/ 0 h 133"/>
                <a:gd name="T20" fmla="*/ 1 w 130"/>
                <a:gd name="T21" fmla="*/ 0 h 133"/>
                <a:gd name="T22" fmla="*/ 1 w 130"/>
                <a:gd name="T23" fmla="*/ 0 h 133"/>
                <a:gd name="T24" fmla="*/ 1 w 130"/>
                <a:gd name="T25" fmla="*/ 0 h 133"/>
                <a:gd name="T26" fmla="*/ 1 w 130"/>
                <a:gd name="T27" fmla="*/ 0 h 133"/>
                <a:gd name="T28" fmla="*/ 1 w 130"/>
                <a:gd name="T29" fmla="*/ 0 h 133"/>
                <a:gd name="T30" fmla="*/ 1 w 130"/>
                <a:gd name="T31" fmla="*/ 0 h 133"/>
                <a:gd name="T32" fmla="*/ 1 w 130"/>
                <a:gd name="T33" fmla="*/ 0 h 133"/>
                <a:gd name="T34" fmla="*/ 1 w 130"/>
                <a:gd name="T35" fmla="*/ 0 h 133"/>
                <a:gd name="T36" fmla="*/ 1 w 130"/>
                <a:gd name="T37" fmla="*/ 0 h 133"/>
                <a:gd name="T38" fmla="*/ 1 w 130"/>
                <a:gd name="T39" fmla="*/ 0 h 133"/>
                <a:gd name="T40" fmla="*/ 1 w 130"/>
                <a:gd name="T41" fmla="*/ 0 h 133"/>
                <a:gd name="T42" fmla="*/ 1 w 130"/>
                <a:gd name="T43" fmla="*/ 0 h 133"/>
                <a:gd name="T44" fmla="*/ 1 w 130"/>
                <a:gd name="T45" fmla="*/ 0 h 133"/>
                <a:gd name="T46" fmla="*/ 0 w 130"/>
                <a:gd name="T47" fmla="*/ 0 h 133"/>
                <a:gd name="T48" fmla="*/ 0 w 130"/>
                <a:gd name="T49" fmla="*/ 0 h 133"/>
                <a:gd name="T50" fmla="*/ 0 w 130"/>
                <a:gd name="T51" fmla="*/ 0 h 13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0"/>
                <a:gd name="T79" fmla="*/ 0 h 133"/>
                <a:gd name="T80" fmla="*/ 130 w 130"/>
                <a:gd name="T81" fmla="*/ 133 h 13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0" h="133">
                  <a:moveTo>
                    <a:pt x="0" y="0"/>
                  </a:moveTo>
                  <a:lnTo>
                    <a:pt x="13" y="17"/>
                  </a:lnTo>
                  <a:lnTo>
                    <a:pt x="28" y="35"/>
                  </a:lnTo>
                  <a:lnTo>
                    <a:pt x="44" y="51"/>
                  </a:lnTo>
                  <a:lnTo>
                    <a:pt x="61" y="66"/>
                  </a:lnTo>
                  <a:lnTo>
                    <a:pt x="76" y="81"/>
                  </a:lnTo>
                  <a:lnTo>
                    <a:pt x="93" y="97"/>
                  </a:lnTo>
                  <a:lnTo>
                    <a:pt x="108" y="114"/>
                  </a:lnTo>
                  <a:lnTo>
                    <a:pt x="120" y="131"/>
                  </a:lnTo>
                  <a:lnTo>
                    <a:pt x="123" y="133"/>
                  </a:lnTo>
                  <a:lnTo>
                    <a:pt x="127" y="131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19" y="106"/>
                  </a:lnTo>
                  <a:lnTo>
                    <a:pt x="105" y="90"/>
                  </a:lnTo>
                  <a:lnTo>
                    <a:pt x="88" y="74"/>
                  </a:lnTo>
                  <a:lnTo>
                    <a:pt x="70" y="60"/>
                  </a:lnTo>
                  <a:lnTo>
                    <a:pt x="52" y="46"/>
                  </a:lnTo>
                  <a:lnTo>
                    <a:pt x="34" y="31"/>
                  </a:lnTo>
                  <a:lnTo>
                    <a:pt x="17" y="16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2" name="Freeform 89"/>
            <p:cNvSpPr/>
            <p:nvPr/>
          </p:nvSpPr>
          <p:spPr bwMode="auto">
            <a:xfrm>
              <a:off x="1561" y="2338"/>
              <a:ext cx="98" cy="138"/>
            </a:xfrm>
            <a:custGeom>
              <a:avLst/>
              <a:gdLst>
                <a:gd name="T0" fmla="*/ 0 w 195"/>
                <a:gd name="T1" fmla="*/ 1 h 275"/>
                <a:gd name="T2" fmla="*/ 1 w 195"/>
                <a:gd name="T3" fmla="*/ 1 h 275"/>
                <a:gd name="T4" fmla="*/ 1 w 195"/>
                <a:gd name="T5" fmla="*/ 1 h 275"/>
                <a:gd name="T6" fmla="*/ 1 w 195"/>
                <a:gd name="T7" fmla="*/ 1 h 275"/>
                <a:gd name="T8" fmla="*/ 1 w 195"/>
                <a:gd name="T9" fmla="*/ 1 h 275"/>
                <a:gd name="T10" fmla="*/ 1 w 195"/>
                <a:gd name="T11" fmla="*/ 1 h 275"/>
                <a:gd name="T12" fmla="*/ 1 w 195"/>
                <a:gd name="T13" fmla="*/ 1 h 275"/>
                <a:gd name="T14" fmla="*/ 1 w 195"/>
                <a:gd name="T15" fmla="*/ 1 h 275"/>
                <a:gd name="T16" fmla="*/ 1 w 195"/>
                <a:gd name="T17" fmla="*/ 1 h 275"/>
                <a:gd name="T18" fmla="*/ 1 w 195"/>
                <a:gd name="T19" fmla="*/ 1 h 275"/>
                <a:gd name="T20" fmla="*/ 1 w 195"/>
                <a:gd name="T21" fmla="*/ 1 h 275"/>
                <a:gd name="T22" fmla="*/ 1 w 195"/>
                <a:gd name="T23" fmla="*/ 1 h 275"/>
                <a:gd name="T24" fmla="*/ 1 w 195"/>
                <a:gd name="T25" fmla="*/ 1 h 275"/>
                <a:gd name="T26" fmla="*/ 1 w 195"/>
                <a:gd name="T27" fmla="*/ 1 h 275"/>
                <a:gd name="T28" fmla="*/ 1 w 195"/>
                <a:gd name="T29" fmla="*/ 1 h 275"/>
                <a:gd name="T30" fmla="*/ 1 w 195"/>
                <a:gd name="T31" fmla="*/ 1 h 275"/>
                <a:gd name="T32" fmla="*/ 1 w 195"/>
                <a:gd name="T33" fmla="*/ 1 h 275"/>
                <a:gd name="T34" fmla="*/ 1 w 195"/>
                <a:gd name="T35" fmla="*/ 1 h 275"/>
                <a:gd name="T36" fmla="*/ 1 w 195"/>
                <a:gd name="T37" fmla="*/ 1 h 275"/>
                <a:gd name="T38" fmla="*/ 1 w 195"/>
                <a:gd name="T39" fmla="*/ 1 h 275"/>
                <a:gd name="T40" fmla="*/ 1 w 195"/>
                <a:gd name="T41" fmla="*/ 1 h 275"/>
                <a:gd name="T42" fmla="*/ 1 w 195"/>
                <a:gd name="T43" fmla="*/ 1 h 275"/>
                <a:gd name="T44" fmla="*/ 1 w 195"/>
                <a:gd name="T45" fmla="*/ 1 h 275"/>
                <a:gd name="T46" fmla="*/ 1 w 195"/>
                <a:gd name="T47" fmla="*/ 1 h 275"/>
                <a:gd name="T48" fmla="*/ 1 w 195"/>
                <a:gd name="T49" fmla="*/ 1 h 275"/>
                <a:gd name="T50" fmla="*/ 1 w 195"/>
                <a:gd name="T51" fmla="*/ 1 h 275"/>
                <a:gd name="T52" fmla="*/ 1 w 195"/>
                <a:gd name="T53" fmla="*/ 1 h 275"/>
                <a:gd name="T54" fmla="*/ 1 w 195"/>
                <a:gd name="T55" fmla="*/ 1 h 275"/>
                <a:gd name="T56" fmla="*/ 1 w 195"/>
                <a:gd name="T57" fmla="*/ 1 h 275"/>
                <a:gd name="T58" fmla="*/ 1 w 195"/>
                <a:gd name="T59" fmla="*/ 1 h 275"/>
                <a:gd name="T60" fmla="*/ 1 w 195"/>
                <a:gd name="T61" fmla="*/ 1 h 275"/>
                <a:gd name="T62" fmla="*/ 1 w 195"/>
                <a:gd name="T63" fmla="*/ 1 h 275"/>
                <a:gd name="T64" fmla="*/ 1 w 195"/>
                <a:gd name="T65" fmla="*/ 1 h 275"/>
                <a:gd name="T66" fmla="*/ 1 w 195"/>
                <a:gd name="T67" fmla="*/ 1 h 275"/>
                <a:gd name="T68" fmla="*/ 1 w 195"/>
                <a:gd name="T69" fmla="*/ 1 h 275"/>
                <a:gd name="T70" fmla="*/ 1 w 195"/>
                <a:gd name="T71" fmla="*/ 0 h 275"/>
                <a:gd name="T72" fmla="*/ 1 w 195"/>
                <a:gd name="T73" fmla="*/ 1 h 275"/>
                <a:gd name="T74" fmla="*/ 1 w 195"/>
                <a:gd name="T75" fmla="*/ 1 h 275"/>
                <a:gd name="T76" fmla="*/ 1 w 195"/>
                <a:gd name="T77" fmla="*/ 1 h 275"/>
                <a:gd name="T78" fmla="*/ 1 w 195"/>
                <a:gd name="T79" fmla="*/ 1 h 275"/>
                <a:gd name="T80" fmla="*/ 1 w 195"/>
                <a:gd name="T81" fmla="*/ 1 h 275"/>
                <a:gd name="T82" fmla="*/ 1 w 195"/>
                <a:gd name="T83" fmla="*/ 1 h 275"/>
                <a:gd name="T84" fmla="*/ 1 w 195"/>
                <a:gd name="T85" fmla="*/ 1 h 275"/>
                <a:gd name="T86" fmla="*/ 1 w 195"/>
                <a:gd name="T87" fmla="*/ 1 h 275"/>
                <a:gd name="T88" fmla="*/ 1 w 195"/>
                <a:gd name="T89" fmla="*/ 1 h 275"/>
                <a:gd name="T90" fmla="*/ 1 w 195"/>
                <a:gd name="T91" fmla="*/ 1 h 275"/>
                <a:gd name="T92" fmla="*/ 1 w 195"/>
                <a:gd name="T93" fmla="*/ 1 h 275"/>
                <a:gd name="T94" fmla="*/ 1 w 195"/>
                <a:gd name="T95" fmla="*/ 1 h 275"/>
                <a:gd name="T96" fmla="*/ 1 w 195"/>
                <a:gd name="T97" fmla="*/ 1 h 275"/>
                <a:gd name="T98" fmla="*/ 1 w 195"/>
                <a:gd name="T99" fmla="*/ 1 h 275"/>
                <a:gd name="T100" fmla="*/ 1 w 195"/>
                <a:gd name="T101" fmla="*/ 1 h 275"/>
                <a:gd name="T102" fmla="*/ 1 w 195"/>
                <a:gd name="T103" fmla="*/ 1 h 275"/>
                <a:gd name="T104" fmla="*/ 1 w 195"/>
                <a:gd name="T105" fmla="*/ 1 h 275"/>
                <a:gd name="T106" fmla="*/ 1 w 195"/>
                <a:gd name="T107" fmla="*/ 1 h 275"/>
                <a:gd name="T108" fmla="*/ 1 w 195"/>
                <a:gd name="T109" fmla="*/ 1 h 275"/>
                <a:gd name="T110" fmla="*/ 1 w 195"/>
                <a:gd name="T111" fmla="*/ 1 h 275"/>
                <a:gd name="T112" fmla="*/ 0 w 195"/>
                <a:gd name="T113" fmla="*/ 1 h 275"/>
                <a:gd name="T114" fmla="*/ 0 w 195"/>
                <a:gd name="T115" fmla="*/ 1 h 275"/>
                <a:gd name="T116" fmla="*/ 0 w 195"/>
                <a:gd name="T117" fmla="*/ 1 h 275"/>
                <a:gd name="T118" fmla="*/ 0 w 195"/>
                <a:gd name="T119" fmla="*/ 1 h 275"/>
                <a:gd name="T120" fmla="*/ 0 w 195"/>
                <a:gd name="T121" fmla="*/ 1 h 275"/>
                <a:gd name="T122" fmla="*/ 0 w 195"/>
                <a:gd name="T123" fmla="*/ 1 h 2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5"/>
                <a:gd name="T187" fmla="*/ 0 h 275"/>
                <a:gd name="T188" fmla="*/ 195 w 195"/>
                <a:gd name="T189" fmla="*/ 275 h 27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5" h="275">
                  <a:moveTo>
                    <a:pt x="0" y="275"/>
                  </a:moveTo>
                  <a:lnTo>
                    <a:pt x="4" y="264"/>
                  </a:lnTo>
                  <a:lnTo>
                    <a:pt x="7" y="253"/>
                  </a:lnTo>
                  <a:lnTo>
                    <a:pt x="13" y="243"/>
                  </a:lnTo>
                  <a:lnTo>
                    <a:pt x="18" y="232"/>
                  </a:lnTo>
                  <a:lnTo>
                    <a:pt x="23" y="223"/>
                  </a:lnTo>
                  <a:lnTo>
                    <a:pt x="29" y="213"/>
                  </a:lnTo>
                  <a:lnTo>
                    <a:pt x="36" y="204"/>
                  </a:lnTo>
                  <a:lnTo>
                    <a:pt x="42" y="193"/>
                  </a:lnTo>
                  <a:lnTo>
                    <a:pt x="48" y="185"/>
                  </a:lnTo>
                  <a:lnTo>
                    <a:pt x="54" y="176"/>
                  </a:lnTo>
                  <a:lnTo>
                    <a:pt x="59" y="168"/>
                  </a:lnTo>
                  <a:lnTo>
                    <a:pt x="66" y="160"/>
                  </a:lnTo>
                  <a:lnTo>
                    <a:pt x="71" y="151"/>
                  </a:lnTo>
                  <a:lnTo>
                    <a:pt x="77" y="143"/>
                  </a:lnTo>
                  <a:lnTo>
                    <a:pt x="84" y="135"/>
                  </a:lnTo>
                  <a:lnTo>
                    <a:pt x="90" y="126"/>
                  </a:lnTo>
                  <a:lnTo>
                    <a:pt x="97" y="118"/>
                  </a:lnTo>
                  <a:lnTo>
                    <a:pt x="102" y="110"/>
                  </a:lnTo>
                  <a:lnTo>
                    <a:pt x="109" y="101"/>
                  </a:lnTo>
                  <a:lnTo>
                    <a:pt x="114" y="93"/>
                  </a:lnTo>
                  <a:lnTo>
                    <a:pt x="120" y="85"/>
                  </a:lnTo>
                  <a:lnTo>
                    <a:pt x="127" y="78"/>
                  </a:lnTo>
                  <a:lnTo>
                    <a:pt x="134" y="70"/>
                  </a:lnTo>
                  <a:lnTo>
                    <a:pt x="142" y="63"/>
                  </a:lnTo>
                  <a:lnTo>
                    <a:pt x="149" y="57"/>
                  </a:lnTo>
                  <a:lnTo>
                    <a:pt x="155" y="53"/>
                  </a:lnTo>
                  <a:lnTo>
                    <a:pt x="163" y="47"/>
                  </a:lnTo>
                  <a:lnTo>
                    <a:pt x="169" y="41"/>
                  </a:lnTo>
                  <a:lnTo>
                    <a:pt x="175" y="37"/>
                  </a:lnTo>
                  <a:lnTo>
                    <a:pt x="181" y="31"/>
                  </a:lnTo>
                  <a:lnTo>
                    <a:pt x="186" y="24"/>
                  </a:lnTo>
                  <a:lnTo>
                    <a:pt x="191" y="18"/>
                  </a:lnTo>
                  <a:lnTo>
                    <a:pt x="195" y="10"/>
                  </a:lnTo>
                  <a:lnTo>
                    <a:pt x="193" y="3"/>
                  </a:lnTo>
                  <a:lnTo>
                    <a:pt x="188" y="0"/>
                  </a:lnTo>
                  <a:lnTo>
                    <a:pt x="179" y="2"/>
                  </a:lnTo>
                  <a:lnTo>
                    <a:pt x="159" y="15"/>
                  </a:lnTo>
                  <a:lnTo>
                    <a:pt x="142" y="31"/>
                  </a:lnTo>
                  <a:lnTo>
                    <a:pt x="127" y="47"/>
                  </a:lnTo>
                  <a:lnTo>
                    <a:pt x="114" y="64"/>
                  </a:lnTo>
                  <a:lnTo>
                    <a:pt x="101" y="84"/>
                  </a:lnTo>
                  <a:lnTo>
                    <a:pt x="89" y="102"/>
                  </a:lnTo>
                  <a:lnTo>
                    <a:pt x="79" y="122"/>
                  </a:lnTo>
                  <a:lnTo>
                    <a:pt x="67" y="140"/>
                  </a:lnTo>
                  <a:lnTo>
                    <a:pt x="62" y="149"/>
                  </a:lnTo>
                  <a:lnTo>
                    <a:pt x="55" y="159"/>
                  </a:lnTo>
                  <a:lnTo>
                    <a:pt x="50" y="168"/>
                  </a:lnTo>
                  <a:lnTo>
                    <a:pt x="46" y="178"/>
                  </a:lnTo>
                  <a:lnTo>
                    <a:pt x="41" y="188"/>
                  </a:lnTo>
                  <a:lnTo>
                    <a:pt x="36" y="197"/>
                  </a:lnTo>
                  <a:lnTo>
                    <a:pt x="29" y="207"/>
                  </a:lnTo>
                  <a:lnTo>
                    <a:pt x="24" y="216"/>
                  </a:lnTo>
                  <a:lnTo>
                    <a:pt x="15" y="230"/>
                  </a:lnTo>
                  <a:lnTo>
                    <a:pt x="7" y="244"/>
                  </a:lnTo>
                  <a:lnTo>
                    <a:pt x="2" y="259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3" name="Freeform 90"/>
            <p:cNvSpPr/>
            <p:nvPr/>
          </p:nvSpPr>
          <p:spPr bwMode="auto">
            <a:xfrm>
              <a:off x="1247" y="2233"/>
              <a:ext cx="68" cy="48"/>
            </a:xfrm>
            <a:custGeom>
              <a:avLst/>
              <a:gdLst>
                <a:gd name="T0" fmla="*/ 0 w 135"/>
                <a:gd name="T1" fmla="*/ 0 h 97"/>
                <a:gd name="T2" fmla="*/ 1 w 135"/>
                <a:gd name="T3" fmla="*/ 0 h 97"/>
                <a:gd name="T4" fmla="*/ 1 w 135"/>
                <a:gd name="T5" fmla="*/ 0 h 97"/>
                <a:gd name="T6" fmla="*/ 1 w 135"/>
                <a:gd name="T7" fmla="*/ 0 h 97"/>
                <a:gd name="T8" fmla="*/ 1 w 135"/>
                <a:gd name="T9" fmla="*/ 0 h 97"/>
                <a:gd name="T10" fmla="*/ 1 w 135"/>
                <a:gd name="T11" fmla="*/ 0 h 97"/>
                <a:gd name="T12" fmla="*/ 1 w 135"/>
                <a:gd name="T13" fmla="*/ 0 h 97"/>
                <a:gd name="T14" fmla="*/ 1 w 135"/>
                <a:gd name="T15" fmla="*/ 0 h 97"/>
                <a:gd name="T16" fmla="*/ 1 w 135"/>
                <a:gd name="T17" fmla="*/ 0 h 97"/>
                <a:gd name="T18" fmla="*/ 1 w 135"/>
                <a:gd name="T19" fmla="*/ 0 h 97"/>
                <a:gd name="T20" fmla="*/ 1 w 135"/>
                <a:gd name="T21" fmla="*/ 0 h 97"/>
                <a:gd name="T22" fmla="*/ 1 w 135"/>
                <a:gd name="T23" fmla="*/ 0 h 97"/>
                <a:gd name="T24" fmla="*/ 1 w 135"/>
                <a:gd name="T25" fmla="*/ 0 h 97"/>
                <a:gd name="T26" fmla="*/ 1 w 135"/>
                <a:gd name="T27" fmla="*/ 0 h 97"/>
                <a:gd name="T28" fmla="*/ 1 w 135"/>
                <a:gd name="T29" fmla="*/ 0 h 97"/>
                <a:gd name="T30" fmla="*/ 1 w 135"/>
                <a:gd name="T31" fmla="*/ 0 h 97"/>
                <a:gd name="T32" fmla="*/ 1 w 135"/>
                <a:gd name="T33" fmla="*/ 0 h 97"/>
                <a:gd name="T34" fmla="*/ 1 w 135"/>
                <a:gd name="T35" fmla="*/ 0 h 97"/>
                <a:gd name="T36" fmla="*/ 1 w 135"/>
                <a:gd name="T37" fmla="*/ 0 h 97"/>
                <a:gd name="T38" fmla="*/ 1 w 135"/>
                <a:gd name="T39" fmla="*/ 0 h 97"/>
                <a:gd name="T40" fmla="*/ 1 w 135"/>
                <a:gd name="T41" fmla="*/ 0 h 97"/>
                <a:gd name="T42" fmla="*/ 1 w 135"/>
                <a:gd name="T43" fmla="*/ 0 h 97"/>
                <a:gd name="T44" fmla="*/ 1 w 135"/>
                <a:gd name="T45" fmla="*/ 0 h 97"/>
                <a:gd name="T46" fmla="*/ 1 w 135"/>
                <a:gd name="T47" fmla="*/ 0 h 97"/>
                <a:gd name="T48" fmla="*/ 1 w 135"/>
                <a:gd name="T49" fmla="*/ 0 h 97"/>
                <a:gd name="T50" fmla="*/ 1 w 135"/>
                <a:gd name="T51" fmla="*/ 0 h 97"/>
                <a:gd name="T52" fmla="*/ 1 w 135"/>
                <a:gd name="T53" fmla="*/ 0 h 97"/>
                <a:gd name="T54" fmla="*/ 1 w 135"/>
                <a:gd name="T55" fmla="*/ 0 h 97"/>
                <a:gd name="T56" fmla="*/ 0 w 135"/>
                <a:gd name="T57" fmla="*/ 0 h 97"/>
                <a:gd name="T58" fmla="*/ 0 w 135"/>
                <a:gd name="T59" fmla="*/ 0 h 97"/>
                <a:gd name="T60" fmla="*/ 0 w 135"/>
                <a:gd name="T61" fmla="*/ 0 h 97"/>
                <a:gd name="T62" fmla="*/ 0 w 135"/>
                <a:gd name="T63" fmla="*/ 0 h 97"/>
                <a:gd name="T64" fmla="*/ 0 w 135"/>
                <a:gd name="T65" fmla="*/ 0 h 97"/>
                <a:gd name="T66" fmla="*/ 0 w 135"/>
                <a:gd name="T67" fmla="*/ 0 h 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5"/>
                <a:gd name="T103" fmla="*/ 0 h 97"/>
                <a:gd name="T104" fmla="*/ 135 w 135"/>
                <a:gd name="T105" fmla="*/ 97 h 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5" h="97">
                  <a:moveTo>
                    <a:pt x="0" y="0"/>
                  </a:moveTo>
                  <a:lnTo>
                    <a:pt x="4" y="22"/>
                  </a:lnTo>
                  <a:lnTo>
                    <a:pt x="13" y="39"/>
                  </a:lnTo>
                  <a:lnTo>
                    <a:pt x="29" y="52"/>
                  </a:lnTo>
                  <a:lnTo>
                    <a:pt x="47" y="63"/>
                  </a:lnTo>
                  <a:lnTo>
                    <a:pt x="69" y="73"/>
                  </a:lnTo>
                  <a:lnTo>
                    <a:pt x="91" y="81"/>
                  </a:lnTo>
                  <a:lnTo>
                    <a:pt x="112" y="89"/>
                  </a:lnTo>
                  <a:lnTo>
                    <a:pt x="132" y="97"/>
                  </a:lnTo>
                  <a:lnTo>
                    <a:pt x="134" y="97"/>
                  </a:lnTo>
                  <a:lnTo>
                    <a:pt x="135" y="96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27" y="88"/>
                  </a:lnTo>
                  <a:lnTo>
                    <a:pt x="119" y="83"/>
                  </a:lnTo>
                  <a:lnTo>
                    <a:pt x="112" y="78"/>
                  </a:lnTo>
                  <a:lnTo>
                    <a:pt x="104" y="74"/>
                  </a:lnTo>
                  <a:lnTo>
                    <a:pt x="96" y="70"/>
                  </a:lnTo>
                  <a:lnTo>
                    <a:pt x="87" y="66"/>
                  </a:lnTo>
                  <a:lnTo>
                    <a:pt x="79" y="62"/>
                  </a:lnTo>
                  <a:lnTo>
                    <a:pt x="70" y="59"/>
                  </a:lnTo>
                  <a:lnTo>
                    <a:pt x="59" y="54"/>
                  </a:lnTo>
                  <a:lnTo>
                    <a:pt x="47" y="48"/>
                  </a:lnTo>
                  <a:lnTo>
                    <a:pt x="35" y="43"/>
                  </a:lnTo>
                  <a:lnTo>
                    <a:pt x="25" y="37"/>
                  </a:lnTo>
                  <a:lnTo>
                    <a:pt x="16" y="30"/>
                  </a:lnTo>
                  <a:lnTo>
                    <a:pt x="8" y="21"/>
                  </a:lnTo>
                  <a:lnTo>
                    <a:pt x="3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4" name="Freeform 91"/>
            <p:cNvSpPr/>
            <p:nvPr/>
          </p:nvSpPr>
          <p:spPr bwMode="auto">
            <a:xfrm>
              <a:off x="1302" y="2274"/>
              <a:ext cx="48" cy="34"/>
            </a:xfrm>
            <a:custGeom>
              <a:avLst/>
              <a:gdLst>
                <a:gd name="T0" fmla="*/ 0 w 95"/>
                <a:gd name="T1" fmla="*/ 0 h 68"/>
                <a:gd name="T2" fmla="*/ 1 w 95"/>
                <a:gd name="T3" fmla="*/ 1 h 68"/>
                <a:gd name="T4" fmla="*/ 1 w 95"/>
                <a:gd name="T5" fmla="*/ 1 h 68"/>
                <a:gd name="T6" fmla="*/ 1 w 95"/>
                <a:gd name="T7" fmla="*/ 1 h 68"/>
                <a:gd name="T8" fmla="*/ 1 w 95"/>
                <a:gd name="T9" fmla="*/ 1 h 68"/>
                <a:gd name="T10" fmla="*/ 1 w 95"/>
                <a:gd name="T11" fmla="*/ 1 h 68"/>
                <a:gd name="T12" fmla="*/ 1 w 95"/>
                <a:gd name="T13" fmla="*/ 1 h 68"/>
                <a:gd name="T14" fmla="*/ 1 w 95"/>
                <a:gd name="T15" fmla="*/ 1 h 68"/>
                <a:gd name="T16" fmla="*/ 1 w 95"/>
                <a:gd name="T17" fmla="*/ 1 h 68"/>
                <a:gd name="T18" fmla="*/ 1 w 95"/>
                <a:gd name="T19" fmla="*/ 1 h 68"/>
                <a:gd name="T20" fmla="*/ 1 w 95"/>
                <a:gd name="T21" fmla="*/ 1 h 68"/>
                <a:gd name="T22" fmla="*/ 1 w 95"/>
                <a:gd name="T23" fmla="*/ 1 h 68"/>
                <a:gd name="T24" fmla="*/ 1 w 95"/>
                <a:gd name="T25" fmla="*/ 1 h 68"/>
                <a:gd name="T26" fmla="*/ 1 w 95"/>
                <a:gd name="T27" fmla="*/ 1 h 68"/>
                <a:gd name="T28" fmla="*/ 1 w 95"/>
                <a:gd name="T29" fmla="*/ 1 h 68"/>
                <a:gd name="T30" fmla="*/ 1 w 95"/>
                <a:gd name="T31" fmla="*/ 1 h 68"/>
                <a:gd name="T32" fmla="*/ 1 w 95"/>
                <a:gd name="T33" fmla="*/ 1 h 68"/>
                <a:gd name="T34" fmla="*/ 1 w 95"/>
                <a:gd name="T35" fmla="*/ 1 h 68"/>
                <a:gd name="T36" fmla="*/ 1 w 95"/>
                <a:gd name="T37" fmla="*/ 1 h 68"/>
                <a:gd name="T38" fmla="*/ 1 w 95"/>
                <a:gd name="T39" fmla="*/ 1 h 68"/>
                <a:gd name="T40" fmla="*/ 1 w 95"/>
                <a:gd name="T41" fmla="*/ 1 h 68"/>
                <a:gd name="T42" fmla="*/ 1 w 95"/>
                <a:gd name="T43" fmla="*/ 1 h 68"/>
                <a:gd name="T44" fmla="*/ 1 w 95"/>
                <a:gd name="T45" fmla="*/ 1 h 68"/>
                <a:gd name="T46" fmla="*/ 1 w 95"/>
                <a:gd name="T47" fmla="*/ 1 h 68"/>
                <a:gd name="T48" fmla="*/ 1 w 95"/>
                <a:gd name="T49" fmla="*/ 1 h 68"/>
                <a:gd name="T50" fmla="*/ 1 w 95"/>
                <a:gd name="T51" fmla="*/ 1 h 68"/>
                <a:gd name="T52" fmla="*/ 1 w 95"/>
                <a:gd name="T53" fmla="*/ 1 h 68"/>
                <a:gd name="T54" fmla="*/ 1 w 95"/>
                <a:gd name="T55" fmla="*/ 1 h 68"/>
                <a:gd name="T56" fmla="*/ 1 w 95"/>
                <a:gd name="T57" fmla="*/ 1 h 68"/>
                <a:gd name="T58" fmla="*/ 1 w 95"/>
                <a:gd name="T59" fmla="*/ 1 h 68"/>
                <a:gd name="T60" fmla="*/ 1 w 95"/>
                <a:gd name="T61" fmla="*/ 1 h 68"/>
                <a:gd name="T62" fmla="*/ 1 w 95"/>
                <a:gd name="T63" fmla="*/ 1 h 68"/>
                <a:gd name="T64" fmla="*/ 1 w 95"/>
                <a:gd name="T65" fmla="*/ 1 h 68"/>
                <a:gd name="T66" fmla="*/ 1 w 95"/>
                <a:gd name="T67" fmla="*/ 1 h 68"/>
                <a:gd name="T68" fmla="*/ 1 w 95"/>
                <a:gd name="T69" fmla="*/ 1 h 68"/>
                <a:gd name="T70" fmla="*/ 1 w 95"/>
                <a:gd name="T71" fmla="*/ 1 h 68"/>
                <a:gd name="T72" fmla="*/ 1 w 95"/>
                <a:gd name="T73" fmla="*/ 0 h 68"/>
                <a:gd name="T74" fmla="*/ 0 w 95"/>
                <a:gd name="T75" fmla="*/ 0 h 68"/>
                <a:gd name="T76" fmla="*/ 0 w 95"/>
                <a:gd name="T77" fmla="*/ 0 h 68"/>
                <a:gd name="T78" fmla="*/ 0 w 95"/>
                <a:gd name="T79" fmla="*/ 0 h 68"/>
                <a:gd name="T80" fmla="*/ 0 w 95"/>
                <a:gd name="T81" fmla="*/ 0 h 68"/>
                <a:gd name="T82" fmla="*/ 0 w 95"/>
                <a:gd name="T83" fmla="*/ 0 h 6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5"/>
                <a:gd name="T127" fmla="*/ 0 h 68"/>
                <a:gd name="T128" fmla="*/ 95 w 95"/>
                <a:gd name="T129" fmla="*/ 68 h 6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5" h="68">
                  <a:moveTo>
                    <a:pt x="0" y="0"/>
                  </a:moveTo>
                  <a:lnTo>
                    <a:pt x="6" y="3"/>
                  </a:lnTo>
                  <a:lnTo>
                    <a:pt x="12" y="8"/>
                  </a:lnTo>
                  <a:lnTo>
                    <a:pt x="16" y="13"/>
                  </a:lnTo>
                  <a:lnTo>
                    <a:pt x="21" y="16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5" y="30"/>
                  </a:lnTo>
                  <a:lnTo>
                    <a:pt x="41" y="34"/>
                  </a:lnTo>
                  <a:lnTo>
                    <a:pt x="46" y="39"/>
                  </a:lnTo>
                  <a:lnTo>
                    <a:pt x="52" y="44"/>
                  </a:lnTo>
                  <a:lnTo>
                    <a:pt x="57" y="48"/>
                  </a:lnTo>
                  <a:lnTo>
                    <a:pt x="64" y="52"/>
                  </a:lnTo>
                  <a:lnTo>
                    <a:pt x="69" y="56"/>
                  </a:lnTo>
                  <a:lnTo>
                    <a:pt x="76" y="60"/>
                  </a:lnTo>
                  <a:lnTo>
                    <a:pt x="82" y="64"/>
                  </a:lnTo>
                  <a:lnTo>
                    <a:pt x="89" y="68"/>
                  </a:lnTo>
                  <a:lnTo>
                    <a:pt x="91" y="68"/>
                  </a:lnTo>
                  <a:lnTo>
                    <a:pt x="94" y="67"/>
                  </a:lnTo>
                  <a:lnTo>
                    <a:pt x="95" y="64"/>
                  </a:lnTo>
                  <a:lnTo>
                    <a:pt x="94" y="62"/>
                  </a:lnTo>
                  <a:lnTo>
                    <a:pt x="89" y="57"/>
                  </a:lnTo>
                  <a:lnTo>
                    <a:pt x="83" y="52"/>
                  </a:lnTo>
                  <a:lnTo>
                    <a:pt x="78" y="47"/>
                  </a:lnTo>
                  <a:lnTo>
                    <a:pt x="72" y="43"/>
                  </a:lnTo>
                  <a:lnTo>
                    <a:pt x="66" y="39"/>
                  </a:lnTo>
                  <a:lnTo>
                    <a:pt x="60" y="34"/>
                  </a:lnTo>
                  <a:lnTo>
                    <a:pt x="55" y="31"/>
                  </a:lnTo>
                  <a:lnTo>
                    <a:pt x="48" y="28"/>
                  </a:lnTo>
                  <a:lnTo>
                    <a:pt x="42" y="24"/>
                  </a:lnTo>
                  <a:lnTo>
                    <a:pt x="37" y="21"/>
                  </a:lnTo>
                  <a:lnTo>
                    <a:pt x="30" y="17"/>
                  </a:lnTo>
                  <a:lnTo>
                    <a:pt x="25" y="14"/>
                  </a:lnTo>
                  <a:lnTo>
                    <a:pt x="19" y="10"/>
                  </a:lnTo>
                  <a:lnTo>
                    <a:pt x="13" y="7"/>
                  </a:lnTo>
                  <a:lnTo>
                    <a:pt x="7" y="3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5" name="Freeform 92"/>
            <p:cNvSpPr/>
            <p:nvPr/>
          </p:nvSpPr>
          <p:spPr bwMode="auto">
            <a:xfrm>
              <a:off x="1110" y="2049"/>
              <a:ext cx="192" cy="253"/>
            </a:xfrm>
            <a:custGeom>
              <a:avLst/>
              <a:gdLst>
                <a:gd name="T0" fmla="*/ 0 w 385"/>
                <a:gd name="T1" fmla="*/ 1 h 506"/>
                <a:gd name="T2" fmla="*/ 0 w 385"/>
                <a:gd name="T3" fmla="*/ 1 h 506"/>
                <a:gd name="T4" fmla="*/ 0 w 385"/>
                <a:gd name="T5" fmla="*/ 1 h 506"/>
                <a:gd name="T6" fmla="*/ 0 w 385"/>
                <a:gd name="T7" fmla="*/ 1 h 506"/>
                <a:gd name="T8" fmla="*/ 0 w 385"/>
                <a:gd name="T9" fmla="*/ 1 h 506"/>
                <a:gd name="T10" fmla="*/ 0 w 385"/>
                <a:gd name="T11" fmla="*/ 1 h 506"/>
                <a:gd name="T12" fmla="*/ 0 w 385"/>
                <a:gd name="T13" fmla="*/ 1 h 506"/>
                <a:gd name="T14" fmla="*/ 0 w 385"/>
                <a:gd name="T15" fmla="*/ 1 h 506"/>
                <a:gd name="T16" fmla="*/ 0 w 385"/>
                <a:gd name="T17" fmla="*/ 1 h 506"/>
                <a:gd name="T18" fmla="*/ 0 w 385"/>
                <a:gd name="T19" fmla="*/ 1 h 506"/>
                <a:gd name="T20" fmla="*/ 0 w 385"/>
                <a:gd name="T21" fmla="*/ 1 h 506"/>
                <a:gd name="T22" fmla="*/ 0 w 385"/>
                <a:gd name="T23" fmla="*/ 1 h 506"/>
                <a:gd name="T24" fmla="*/ 0 w 385"/>
                <a:gd name="T25" fmla="*/ 1 h 506"/>
                <a:gd name="T26" fmla="*/ 0 w 385"/>
                <a:gd name="T27" fmla="*/ 1 h 506"/>
                <a:gd name="T28" fmla="*/ 0 w 385"/>
                <a:gd name="T29" fmla="*/ 1 h 506"/>
                <a:gd name="T30" fmla="*/ 0 w 385"/>
                <a:gd name="T31" fmla="*/ 1 h 506"/>
                <a:gd name="T32" fmla="*/ 0 w 385"/>
                <a:gd name="T33" fmla="*/ 1 h 506"/>
                <a:gd name="T34" fmla="*/ 0 w 385"/>
                <a:gd name="T35" fmla="*/ 1 h 506"/>
                <a:gd name="T36" fmla="*/ 0 w 385"/>
                <a:gd name="T37" fmla="*/ 1 h 506"/>
                <a:gd name="T38" fmla="*/ 0 w 385"/>
                <a:gd name="T39" fmla="*/ 1 h 506"/>
                <a:gd name="T40" fmla="*/ 0 w 385"/>
                <a:gd name="T41" fmla="*/ 1 h 506"/>
                <a:gd name="T42" fmla="*/ 0 w 385"/>
                <a:gd name="T43" fmla="*/ 1 h 506"/>
                <a:gd name="T44" fmla="*/ 0 w 385"/>
                <a:gd name="T45" fmla="*/ 1 h 506"/>
                <a:gd name="T46" fmla="*/ 0 w 385"/>
                <a:gd name="T47" fmla="*/ 1 h 506"/>
                <a:gd name="T48" fmla="*/ 0 w 385"/>
                <a:gd name="T49" fmla="*/ 1 h 506"/>
                <a:gd name="T50" fmla="*/ 0 w 385"/>
                <a:gd name="T51" fmla="*/ 1 h 506"/>
                <a:gd name="T52" fmla="*/ 0 w 385"/>
                <a:gd name="T53" fmla="*/ 1 h 506"/>
                <a:gd name="T54" fmla="*/ 0 w 385"/>
                <a:gd name="T55" fmla="*/ 1 h 506"/>
                <a:gd name="T56" fmla="*/ 0 w 385"/>
                <a:gd name="T57" fmla="*/ 1 h 506"/>
                <a:gd name="T58" fmla="*/ 0 w 385"/>
                <a:gd name="T59" fmla="*/ 1 h 506"/>
                <a:gd name="T60" fmla="*/ 0 w 385"/>
                <a:gd name="T61" fmla="*/ 1 h 506"/>
                <a:gd name="T62" fmla="*/ 0 w 385"/>
                <a:gd name="T63" fmla="*/ 1 h 506"/>
                <a:gd name="T64" fmla="*/ 0 w 385"/>
                <a:gd name="T65" fmla="*/ 0 h 506"/>
                <a:gd name="T66" fmla="*/ 0 w 385"/>
                <a:gd name="T67" fmla="*/ 0 h 506"/>
                <a:gd name="T68" fmla="*/ 0 w 385"/>
                <a:gd name="T69" fmla="*/ 0 h 50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5"/>
                <a:gd name="T106" fmla="*/ 0 h 506"/>
                <a:gd name="T107" fmla="*/ 385 w 385"/>
                <a:gd name="T108" fmla="*/ 506 h 50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5" h="506">
                  <a:moveTo>
                    <a:pt x="0" y="0"/>
                  </a:moveTo>
                  <a:lnTo>
                    <a:pt x="24" y="35"/>
                  </a:lnTo>
                  <a:lnTo>
                    <a:pt x="47" y="68"/>
                  </a:lnTo>
                  <a:lnTo>
                    <a:pt x="70" y="103"/>
                  </a:lnTo>
                  <a:lnTo>
                    <a:pt x="95" y="136"/>
                  </a:lnTo>
                  <a:lnTo>
                    <a:pt x="120" y="170"/>
                  </a:lnTo>
                  <a:lnTo>
                    <a:pt x="143" y="204"/>
                  </a:lnTo>
                  <a:lnTo>
                    <a:pt x="166" y="238"/>
                  </a:lnTo>
                  <a:lnTo>
                    <a:pt x="190" y="272"/>
                  </a:lnTo>
                  <a:lnTo>
                    <a:pt x="200" y="288"/>
                  </a:lnTo>
                  <a:lnTo>
                    <a:pt x="210" y="306"/>
                  </a:lnTo>
                  <a:lnTo>
                    <a:pt x="221" y="322"/>
                  </a:lnTo>
                  <a:lnTo>
                    <a:pt x="231" y="339"/>
                  </a:lnTo>
                  <a:lnTo>
                    <a:pt x="241" y="355"/>
                  </a:lnTo>
                  <a:lnTo>
                    <a:pt x="252" y="372"/>
                  </a:lnTo>
                  <a:lnTo>
                    <a:pt x="262" y="389"/>
                  </a:lnTo>
                  <a:lnTo>
                    <a:pt x="273" y="406"/>
                  </a:lnTo>
                  <a:lnTo>
                    <a:pt x="282" y="421"/>
                  </a:lnTo>
                  <a:lnTo>
                    <a:pt x="291" y="435"/>
                  </a:lnTo>
                  <a:lnTo>
                    <a:pt x="301" y="448"/>
                  </a:lnTo>
                  <a:lnTo>
                    <a:pt x="310" y="463"/>
                  </a:lnTo>
                  <a:lnTo>
                    <a:pt x="314" y="469"/>
                  </a:lnTo>
                  <a:lnTo>
                    <a:pt x="319" y="476"/>
                  </a:lnTo>
                  <a:lnTo>
                    <a:pt x="324" y="483"/>
                  </a:lnTo>
                  <a:lnTo>
                    <a:pt x="330" y="489"/>
                  </a:lnTo>
                  <a:lnTo>
                    <a:pt x="335" y="495"/>
                  </a:lnTo>
                  <a:lnTo>
                    <a:pt x="341" y="499"/>
                  </a:lnTo>
                  <a:lnTo>
                    <a:pt x="349" y="504"/>
                  </a:lnTo>
                  <a:lnTo>
                    <a:pt x="357" y="506"/>
                  </a:lnTo>
                  <a:lnTo>
                    <a:pt x="370" y="505"/>
                  </a:lnTo>
                  <a:lnTo>
                    <a:pt x="380" y="498"/>
                  </a:lnTo>
                  <a:lnTo>
                    <a:pt x="385" y="486"/>
                  </a:lnTo>
                  <a:lnTo>
                    <a:pt x="384" y="475"/>
                  </a:lnTo>
                  <a:lnTo>
                    <a:pt x="380" y="469"/>
                  </a:lnTo>
                  <a:lnTo>
                    <a:pt x="375" y="462"/>
                  </a:lnTo>
                  <a:lnTo>
                    <a:pt x="370" y="457"/>
                  </a:lnTo>
                  <a:lnTo>
                    <a:pt x="365" y="451"/>
                  </a:lnTo>
                  <a:lnTo>
                    <a:pt x="358" y="445"/>
                  </a:lnTo>
                  <a:lnTo>
                    <a:pt x="352" y="439"/>
                  </a:lnTo>
                  <a:lnTo>
                    <a:pt x="346" y="433"/>
                  </a:lnTo>
                  <a:lnTo>
                    <a:pt x="341" y="428"/>
                  </a:lnTo>
                  <a:lnTo>
                    <a:pt x="336" y="421"/>
                  </a:lnTo>
                  <a:lnTo>
                    <a:pt x="330" y="414"/>
                  </a:lnTo>
                  <a:lnTo>
                    <a:pt x="324" y="407"/>
                  </a:lnTo>
                  <a:lnTo>
                    <a:pt x="318" y="400"/>
                  </a:lnTo>
                  <a:lnTo>
                    <a:pt x="313" y="394"/>
                  </a:lnTo>
                  <a:lnTo>
                    <a:pt x="306" y="387"/>
                  </a:lnTo>
                  <a:lnTo>
                    <a:pt x="301" y="380"/>
                  </a:lnTo>
                  <a:lnTo>
                    <a:pt x="296" y="374"/>
                  </a:lnTo>
                  <a:lnTo>
                    <a:pt x="283" y="359"/>
                  </a:lnTo>
                  <a:lnTo>
                    <a:pt x="271" y="342"/>
                  </a:lnTo>
                  <a:lnTo>
                    <a:pt x="258" y="327"/>
                  </a:lnTo>
                  <a:lnTo>
                    <a:pt x="247" y="311"/>
                  </a:lnTo>
                  <a:lnTo>
                    <a:pt x="235" y="296"/>
                  </a:lnTo>
                  <a:lnTo>
                    <a:pt x="222" y="281"/>
                  </a:lnTo>
                  <a:lnTo>
                    <a:pt x="210" y="265"/>
                  </a:lnTo>
                  <a:lnTo>
                    <a:pt x="197" y="250"/>
                  </a:lnTo>
                  <a:lnTo>
                    <a:pt x="171" y="220"/>
                  </a:lnTo>
                  <a:lnTo>
                    <a:pt x="147" y="189"/>
                  </a:lnTo>
                  <a:lnTo>
                    <a:pt x="121" y="158"/>
                  </a:lnTo>
                  <a:lnTo>
                    <a:pt x="96" y="127"/>
                  </a:lnTo>
                  <a:lnTo>
                    <a:pt x="72" y="96"/>
                  </a:lnTo>
                  <a:lnTo>
                    <a:pt x="47" y="65"/>
                  </a:lnTo>
                  <a:lnTo>
                    <a:pt x="24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6" name="Freeform 93"/>
            <p:cNvSpPr/>
            <p:nvPr/>
          </p:nvSpPr>
          <p:spPr bwMode="auto">
            <a:xfrm>
              <a:off x="1590" y="2042"/>
              <a:ext cx="38" cy="15"/>
            </a:xfrm>
            <a:custGeom>
              <a:avLst/>
              <a:gdLst>
                <a:gd name="T0" fmla="*/ 0 w 76"/>
                <a:gd name="T1" fmla="*/ 0 h 30"/>
                <a:gd name="T2" fmla="*/ 1 w 76"/>
                <a:gd name="T3" fmla="*/ 1 h 30"/>
                <a:gd name="T4" fmla="*/ 1 w 76"/>
                <a:gd name="T5" fmla="*/ 1 h 30"/>
                <a:gd name="T6" fmla="*/ 1 w 76"/>
                <a:gd name="T7" fmla="*/ 1 h 30"/>
                <a:gd name="T8" fmla="*/ 1 w 76"/>
                <a:gd name="T9" fmla="*/ 1 h 30"/>
                <a:gd name="T10" fmla="*/ 1 w 76"/>
                <a:gd name="T11" fmla="*/ 1 h 30"/>
                <a:gd name="T12" fmla="*/ 1 w 76"/>
                <a:gd name="T13" fmla="*/ 1 h 30"/>
                <a:gd name="T14" fmla="*/ 1 w 76"/>
                <a:gd name="T15" fmla="*/ 1 h 30"/>
                <a:gd name="T16" fmla="*/ 1 w 76"/>
                <a:gd name="T17" fmla="*/ 1 h 30"/>
                <a:gd name="T18" fmla="*/ 1 w 76"/>
                <a:gd name="T19" fmla="*/ 1 h 30"/>
                <a:gd name="T20" fmla="*/ 1 w 76"/>
                <a:gd name="T21" fmla="*/ 1 h 30"/>
                <a:gd name="T22" fmla="*/ 1 w 76"/>
                <a:gd name="T23" fmla="*/ 1 h 30"/>
                <a:gd name="T24" fmla="*/ 1 w 76"/>
                <a:gd name="T25" fmla="*/ 1 h 30"/>
                <a:gd name="T26" fmla="*/ 1 w 76"/>
                <a:gd name="T27" fmla="*/ 1 h 30"/>
                <a:gd name="T28" fmla="*/ 1 w 76"/>
                <a:gd name="T29" fmla="*/ 1 h 30"/>
                <a:gd name="T30" fmla="*/ 1 w 76"/>
                <a:gd name="T31" fmla="*/ 1 h 30"/>
                <a:gd name="T32" fmla="*/ 1 w 76"/>
                <a:gd name="T33" fmla="*/ 1 h 30"/>
                <a:gd name="T34" fmla="*/ 1 w 76"/>
                <a:gd name="T35" fmla="*/ 1 h 30"/>
                <a:gd name="T36" fmla="*/ 1 w 76"/>
                <a:gd name="T37" fmla="*/ 1 h 30"/>
                <a:gd name="T38" fmla="*/ 1 w 76"/>
                <a:gd name="T39" fmla="*/ 1 h 30"/>
                <a:gd name="T40" fmla="*/ 1 w 76"/>
                <a:gd name="T41" fmla="*/ 1 h 30"/>
                <a:gd name="T42" fmla="*/ 1 w 76"/>
                <a:gd name="T43" fmla="*/ 1 h 30"/>
                <a:gd name="T44" fmla="*/ 1 w 76"/>
                <a:gd name="T45" fmla="*/ 1 h 30"/>
                <a:gd name="T46" fmla="*/ 1 w 76"/>
                <a:gd name="T47" fmla="*/ 1 h 30"/>
                <a:gd name="T48" fmla="*/ 1 w 76"/>
                <a:gd name="T49" fmla="*/ 1 h 30"/>
                <a:gd name="T50" fmla="*/ 1 w 76"/>
                <a:gd name="T51" fmla="*/ 1 h 30"/>
                <a:gd name="T52" fmla="*/ 1 w 76"/>
                <a:gd name="T53" fmla="*/ 1 h 30"/>
                <a:gd name="T54" fmla="*/ 1 w 76"/>
                <a:gd name="T55" fmla="*/ 1 h 30"/>
                <a:gd name="T56" fmla="*/ 1 w 76"/>
                <a:gd name="T57" fmla="*/ 1 h 30"/>
                <a:gd name="T58" fmla="*/ 1 w 76"/>
                <a:gd name="T59" fmla="*/ 1 h 30"/>
                <a:gd name="T60" fmla="*/ 1 w 76"/>
                <a:gd name="T61" fmla="*/ 1 h 30"/>
                <a:gd name="T62" fmla="*/ 1 w 76"/>
                <a:gd name="T63" fmla="*/ 1 h 30"/>
                <a:gd name="T64" fmla="*/ 1 w 76"/>
                <a:gd name="T65" fmla="*/ 1 h 30"/>
                <a:gd name="T66" fmla="*/ 1 w 76"/>
                <a:gd name="T67" fmla="*/ 1 h 30"/>
                <a:gd name="T68" fmla="*/ 1 w 76"/>
                <a:gd name="T69" fmla="*/ 1 h 30"/>
                <a:gd name="T70" fmla="*/ 1 w 76"/>
                <a:gd name="T71" fmla="*/ 1 h 30"/>
                <a:gd name="T72" fmla="*/ 0 w 76"/>
                <a:gd name="T73" fmla="*/ 0 h 30"/>
                <a:gd name="T74" fmla="*/ 0 w 76"/>
                <a:gd name="T75" fmla="*/ 0 h 30"/>
                <a:gd name="T76" fmla="*/ 0 w 76"/>
                <a:gd name="T77" fmla="*/ 0 h 30"/>
                <a:gd name="T78" fmla="*/ 0 w 76"/>
                <a:gd name="T79" fmla="*/ 0 h 30"/>
                <a:gd name="T80" fmla="*/ 0 w 76"/>
                <a:gd name="T81" fmla="*/ 0 h 30"/>
                <a:gd name="T82" fmla="*/ 0 w 76"/>
                <a:gd name="T83" fmla="*/ 0 h 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6"/>
                <a:gd name="T127" fmla="*/ 0 h 30"/>
                <a:gd name="T128" fmla="*/ 76 w 76"/>
                <a:gd name="T129" fmla="*/ 30 h 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6" h="30">
                  <a:moveTo>
                    <a:pt x="0" y="0"/>
                  </a:moveTo>
                  <a:lnTo>
                    <a:pt x="3" y="2"/>
                  </a:lnTo>
                  <a:lnTo>
                    <a:pt x="5" y="4"/>
                  </a:lnTo>
                  <a:lnTo>
                    <a:pt x="6" y="7"/>
                  </a:lnTo>
                  <a:lnTo>
                    <a:pt x="9" y="8"/>
                  </a:lnTo>
                  <a:lnTo>
                    <a:pt x="16" y="10"/>
                  </a:lnTo>
                  <a:lnTo>
                    <a:pt x="21" y="14"/>
                  </a:lnTo>
                  <a:lnTo>
                    <a:pt x="27" y="16"/>
                  </a:lnTo>
                  <a:lnTo>
                    <a:pt x="32" y="19"/>
                  </a:lnTo>
                  <a:lnTo>
                    <a:pt x="36" y="23"/>
                  </a:lnTo>
                  <a:lnTo>
                    <a:pt x="41" y="25"/>
                  </a:lnTo>
                  <a:lnTo>
                    <a:pt x="47" y="27"/>
                  </a:lnTo>
                  <a:lnTo>
                    <a:pt x="51" y="28"/>
                  </a:lnTo>
                  <a:lnTo>
                    <a:pt x="56" y="30"/>
                  </a:lnTo>
                  <a:lnTo>
                    <a:pt x="61" y="30"/>
                  </a:lnTo>
                  <a:lnTo>
                    <a:pt x="67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27"/>
                  </a:lnTo>
                  <a:lnTo>
                    <a:pt x="76" y="26"/>
                  </a:lnTo>
                  <a:lnTo>
                    <a:pt x="75" y="26"/>
                  </a:lnTo>
                  <a:lnTo>
                    <a:pt x="70" y="25"/>
                  </a:lnTo>
                  <a:lnTo>
                    <a:pt x="63" y="24"/>
                  </a:lnTo>
                  <a:lnTo>
                    <a:pt x="58" y="24"/>
                  </a:lnTo>
                  <a:lnTo>
                    <a:pt x="52" y="24"/>
                  </a:lnTo>
                  <a:lnTo>
                    <a:pt x="45" y="23"/>
                  </a:lnTo>
                  <a:lnTo>
                    <a:pt x="41" y="19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3" y="9"/>
                  </a:lnTo>
                  <a:lnTo>
                    <a:pt x="18" y="8"/>
                  </a:lnTo>
                  <a:lnTo>
                    <a:pt x="14" y="7"/>
                  </a:lnTo>
                  <a:lnTo>
                    <a:pt x="10" y="5"/>
                  </a:lnTo>
                  <a:lnTo>
                    <a:pt x="8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7" name="Freeform 94"/>
            <p:cNvSpPr/>
            <p:nvPr/>
          </p:nvSpPr>
          <p:spPr bwMode="auto">
            <a:xfrm>
              <a:off x="1598" y="2053"/>
              <a:ext cx="28" cy="20"/>
            </a:xfrm>
            <a:custGeom>
              <a:avLst/>
              <a:gdLst>
                <a:gd name="T0" fmla="*/ 0 w 54"/>
                <a:gd name="T1" fmla="*/ 0 h 42"/>
                <a:gd name="T2" fmla="*/ 1 w 54"/>
                <a:gd name="T3" fmla="*/ 0 h 42"/>
                <a:gd name="T4" fmla="*/ 1 w 54"/>
                <a:gd name="T5" fmla="*/ 0 h 42"/>
                <a:gd name="T6" fmla="*/ 1 w 54"/>
                <a:gd name="T7" fmla="*/ 0 h 42"/>
                <a:gd name="T8" fmla="*/ 1 w 54"/>
                <a:gd name="T9" fmla="*/ 0 h 42"/>
                <a:gd name="T10" fmla="*/ 1 w 54"/>
                <a:gd name="T11" fmla="*/ 0 h 42"/>
                <a:gd name="T12" fmla="*/ 1 w 54"/>
                <a:gd name="T13" fmla="*/ 0 h 42"/>
                <a:gd name="T14" fmla="*/ 1 w 54"/>
                <a:gd name="T15" fmla="*/ 0 h 42"/>
                <a:gd name="T16" fmla="*/ 0 w 54"/>
                <a:gd name="T17" fmla="*/ 0 h 42"/>
                <a:gd name="T18" fmla="*/ 0 w 54"/>
                <a:gd name="T19" fmla="*/ 0 h 42"/>
                <a:gd name="T20" fmla="*/ 1 w 54"/>
                <a:gd name="T21" fmla="*/ 0 h 42"/>
                <a:gd name="T22" fmla="*/ 1 w 54"/>
                <a:gd name="T23" fmla="*/ 0 h 42"/>
                <a:gd name="T24" fmla="*/ 1 w 54"/>
                <a:gd name="T25" fmla="*/ 0 h 42"/>
                <a:gd name="T26" fmla="*/ 1 w 54"/>
                <a:gd name="T27" fmla="*/ 0 h 42"/>
                <a:gd name="T28" fmla="*/ 1 w 54"/>
                <a:gd name="T29" fmla="*/ 0 h 42"/>
                <a:gd name="T30" fmla="*/ 1 w 54"/>
                <a:gd name="T31" fmla="*/ 0 h 42"/>
                <a:gd name="T32" fmla="*/ 1 w 54"/>
                <a:gd name="T33" fmla="*/ 0 h 42"/>
                <a:gd name="T34" fmla="*/ 1 w 54"/>
                <a:gd name="T35" fmla="*/ 0 h 42"/>
                <a:gd name="T36" fmla="*/ 1 w 54"/>
                <a:gd name="T37" fmla="*/ 0 h 42"/>
                <a:gd name="T38" fmla="*/ 1 w 54"/>
                <a:gd name="T39" fmla="*/ 0 h 42"/>
                <a:gd name="T40" fmla="*/ 1 w 54"/>
                <a:gd name="T41" fmla="*/ 0 h 42"/>
                <a:gd name="T42" fmla="*/ 1 w 54"/>
                <a:gd name="T43" fmla="*/ 0 h 42"/>
                <a:gd name="T44" fmla="*/ 1 w 54"/>
                <a:gd name="T45" fmla="*/ 0 h 42"/>
                <a:gd name="T46" fmla="*/ 1 w 54"/>
                <a:gd name="T47" fmla="*/ 0 h 42"/>
                <a:gd name="T48" fmla="*/ 1 w 54"/>
                <a:gd name="T49" fmla="*/ 0 h 42"/>
                <a:gd name="T50" fmla="*/ 1 w 54"/>
                <a:gd name="T51" fmla="*/ 0 h 42"/>
                <a:gd name="T52" fmla="*/ 1 w 54"/>
                <a:gd name="T53" fmla="*/ 0 h 42"/>
                <a:gd name="T54" fmla="*/ 1 w 54"/>
                <a:gd name="T55" fmla="*/ 0 h 42"/>
                <a:gd name="T56" fmla="*/ 1 w 54"/>
                <a:gd name="T57" fmla="*/ 0 h 42"/>
                <a:gd name="T58" fmla="*/ 1 w 54"/>
                <a:gd name="T59" fmla="*/ 0 h 42"/>
                <a:gd name="T60" fmla="*/ 1 w 54"/>
                <a:gd name="T61" fmla="*/ 0 h 42"/>
                <a:gd name="T62" fmla="*/ 1 w 54"/>
                <a:gd name="T63" fmla="*/ 0 h 42"/>
                <a:gd name="T64" fmla="*/ 1 w 54"/>
                <a:gd name="T65" fmla="*/ 0 h 42"/>
                <a:gd name="T66" fmla="*/ 1 w 54"/>
                <a:gd name="T67" fmla="*/ 0 h 42"/>
                <a:gd name="T68" fmla="*/ 1 w 54"/>
                <a:gd name="T69" fmla="*/ 0 h 42"/>
                <a:gd name="T70" fmla="*/ 1 w 54"/>
                <a:gd name="T71" fmla="*/ 0 h 42"/>
                <a:gd name="T72" fmla="*/ 1 w 54"/>
                <a:gd name="T73" fmla="*/ 0 h 42"/>
                <a:gd name="T74" fmla="*/ 1 w 54"/>
                <a:gd name="T75" fmla="*/ 0 h 42"/>
                <a:gd name="T76" fmla="*/ 1 w 54"/>
                <a:gd name="T77" fmla="*/ 0 h 42"/>
                <a:gd name="T78" fmla="*/ 1 w 54"/>
                <a:gd name="T79" fmla="*/ 0 h 42"/>
                <a:gd name="T80" fmla="*/ 0 w 54"/>
                <a:gd name="T81" fmla="*/ 0 h 42"/>
                <a:gd name="T82" fmla="*/ 0 w 54"/>
                <a:gd name="T83" fmla="*/ 0 h 42"/>
                <a:gd name="T84" fmla="*/ 0 w 54"/>
                <a:gd name="T85" fmla="*/ 0 h 42"/>
                <a:gd name="T86" fmla="*/ 0 w 54"/>
                <a:gd name="T87" fmla="*/ 0 h 42"/>
                <a:gd name="T88" fmla="*/ 0 w 54"/>
                <a:gd name="T89" fmla="*/ 0 h 42"/>
                <a:gd name="T90" fmla="*/ 0 w 54"/>
                <a:gd name="T91" fmla="*/ 0 h 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42"/>
                <a:gd name="T140" fmla="*/ 54 w 54"/>
                <a:gd name="T141" fmla="*/ 42 h 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42">
                  <a:moveTo>
                    <a:pt x="0" y="2"/>
                  </a:moveTo>
                  <a:lnTo>
                    <a:pt x="1" y="6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2" y="38"/>
                  </a:lnTo>
                  <a:lnTo>
                    <a:pt x="6" y="42"/>
                  </a:lnTo>
                  <a:lnTo>
                    <a:pt x="10" y="42"/>
                  </a:lnTo>
                  <a:lnTo>
                    <a:pt x="15" y="41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8" y="32"/>
                  </a:lnTo>
                  <a:lnTo>
                    <a:pt x="35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44" y="10"/>
                  </a:lnTo>
                  <a:lnTo>
                    <a:pt x="36" y="14"/>
                  </a:lnTo>
                  <a:lnTo>
                    <a:pt x="28" y="20"/>
                  </a:lnTo>
                  <a:lnTo>
                    <a:pt x="22" y="26"/>
                  </a:lnTo>
                  <a:lnTo>
                    <a:pt x="19" y="28"/>
                  </a:lnTo>
                  <a:lnTo>
                    <a:pt x="17" y="30"/>
                  </a:lnTo>
                  <a:lnTo>
                    <a:pt x="13" y="32"/>
                  </a:lnTo>
                  <a:lnTo>
                    <a:pt x="9" y="30"/>
                  </a:lnTo>
                  <a:lnTo>
                    <a:pt x="8" y="29"/>
                  </a:lnTo>
                  <a:lnTo>
                    <a:pt x="6" y="27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5"/>
                  </a:lnTo>
                  <a:lnTo>
                    <a:pt x="5" y="11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8" name="Freeform 95"/>
            <p:cNvSpPr/>
            <p:nvPr/>
          </p:nvSpPr>
          <p:spPr bwMode="auto">
            <a:xfrm>
              <a:off x="1504" y="2172"/>
              <a:ext cx="118" cy="298"/>
            </a:xfrm>
            <a:custGeom>
              <a:avLst/>
              <a:gdLst>
                <a:gd name="T0" fmla="*/ 0 w 237"/>
                <a:gd name="T1" fmla="*/ 1 h 595"/>
                <a:gd name="T2" fmla="*/ 0 w 237"/>
                <a:gd name="T3" fmla="*/ 1 h 595"/>
                <a:gd name="T4" fmla="*/ 0 w 237"/>
                <a:gd name="T5" fmla="*/ 1 h 595"/>
                <a:gd name="T6" fmla="*/ 0 w 237"/>
                <a:gd name="T7" fmla="*/ 1 h 595"/>
                <a:gd name="T8" fmla="*/ 0 w 237"/>
                <a:gd name="T9" fmla="*/ 1 h 595"/>
                <a:gd name="T10" fmla="*/ 0 w 237"/>
                <a:gd name="T11" fmla="*/ 1 h 595"/>
                <a:gd name="T12" fmla="*/ 0 w 237"/>
                <a:gd name="T13" fmla="*/ 1 h 595"/>
                <a:gd name="T14" fmla="*/ 0 w 237"/>
                <a:gd name="T15" fmla="*/ 1 h 595"/>
                <a:gd name="T16" fmla="*/ 0 w 237"/>
                <a:gd name="T17" fmla="*/ 1 h 595"/>
                <a:gd name="T18" fmla="*/ 0 w 237"/>
                <a:gd name="T19" fmla="*/ 1 h 595"/>
                <a:gd name="T20" fmla="*/ 0 w 237"/>
                <a:gd name="T21" fmla="*/ 1 h 595"/>
                <a:gd name="T22" fmla="*/ 0 w 237"/>
                <a:gd name="T23" fmla="*/ 1 h 595"/>
                <a:gd name="T24" fmla="*/ 0 w 237"/>
                <a:gd name="T25" fmla="*/ 1 h 595"/>
                <a:gd name="T26" fmla="*/ 0 w 237"/>
                <a:gd name="T27" fmla="*/ 1 h 595"/>
                <a:gd name="T28" fmla="*/ 0 w 237"/>
                <a:gd name="T29" fmla="*/ 1 h 595"/>
                <a:gd name="T30" fmla="*/ 0 w 237"/>
                <a:gd name="T31" fmla="*/ 1 h 595"/>
                <a:gd name="T32" fmla="*/ 0 w 237"/>
                <a:gd name="T33" fmla="*/ 1 h 595"/>
                <a:gd name="T34" fmla="*/ 0 w 237"/>
                <a:gd name="T35" fmla="*/ 1 h 595"/>
                <a:gd name="T36" fmla="*/ 0 w 237"/>
                <a:gd name="T37" fmla="*/ 1 h 595"/>
                <a:gd name="T38" fmla="*/ 0 w 237"/>
                <a:gd name="T39" fmla="*/ 1 h 595"/>
                <a:gd name="T40" fmla="*/ 0 w 237"/>
                <a:gd name="T41" fmla="*/ 1 h 595"/>
                <a:gd name="T42" fmla="*/ 0 w 237"/>
                <a:gd name="T43" fmla="*/ 1 h 595"/>
                <a:gd name="T44" fmla="*/ 0 w 237"/>
                <a:gd name="T45" fmla="*/ 1 h 595"/>
                <a:gd name="T46" fmla="*/ 0 w 237"/>
                <a:gd name="T47" fmla="*/ 1 h 595"/>
                <a:gd name="T48" fmla="*/ 0 w 237"/>
                <a:gd name="T49" fmla="*/ 1 h 595"/>
                <a:gd name="T50" fmla="*/ 0 w 237"/>
                <a:gd name="T51" fmla="*/ 1 h 595"/>
                <a:gd name="T52" fmla="*/ 0 w 237"/>
                <a:gd name="T53" fmla="*/ 1 h 595"/>
                <a:gd name="T54" fmla="*/ 0 w 237"/>
                <a:gd name="T55" fmla="*/ 1 h 595"/>
                <a:gd name="T56" fmla="*/ 0 w 237"/>
                <a:gd name="T57" fmla="*/ 1 h 595"/>
                <a:gd name="T58" fmla="*/ 0 w 237"/>
                <a:gd name="T59" fmla="*/ 1 h 595"/>
                <a:gd name="T60" fmla="*/ 0 w 237"/>
                <a:gd name="T61" fmla="*/ 0 h 595"/>
                <a:gd name="T62" fmla="*/ 0 w 237"/>
                <a:gd name="T63" fmla="*/ 0 h 595"/>
                <a:gd name="T64" fmla="*/ 0 w 237"/>
                <a:gd name="T65" fmla="*/ 0 h 5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595"/>
                <a:gd name="T101" fmla="*/ 237 w 237"/>
                <a:gd name="T102" fmla="*/ 595 h 5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595">
                  <a:moveTo>
                    <a:pt x="237" y="0"/>
                  </a:moveTo>
                  <a:lnTo>
                    <a:pt x="221" y="14"/>
                  </a:lnTo>
                  <a:lnTo>
                    <a:pt x="208" y="29"/>
                  </a:lnTo>
                  <a:lnTo>
                    <a:pt x="195" y="44"/>
                  </a:lnTo>
                  <a:lnTo>
                    <a:pt x="182" y="60"/>
                  </a:lnTo>
                  <a:lnTo>
                    <a:pt x="171" y="76"/>
                  </a:lnTo>
                  <a:lnTo>
                    <a:pt x="158" y="92"/>
                  </a:lnTo>
                  <a:lnTo>
                    <a:pt x="146" y="108"/>
                  </a:lnTo>
                  <a:lnTo>
                    <a:pt x="134" y="124"/>
                  </a:lnTo>
                  <a:lnTo>
                    <a:pt x="120" y="143"/>
                  </a:lnTo>
                  <a:lnTo>
                    <a:pt x="108" y="161"/>
                  </a:lnTo>
                  <a:lnTo>
                    <a:pt x="95" y="181"/>
                  </a:lnTo>
                  <a:lnTo>
                    <a:pt x="85" y="199"/>
                  </a:lnTo>
                  <a:lnTo>
                    <a:pt x="73" y="219"/>
                  </a:lnTo>
                  <a:lnTo>
                    <a:pt x="64" y="239"/>
                  </a:lnTo>
                  <a:lnTo>
                    <a:pt x="55" y="259"/>
                  </a:lnTo>
                  <a:lnTo>
                    <a:pt x="46" y="280"/>
                  </a:lnTo>
                  <a:lnTo>
                    <a:pt x="38" y="301"/>
                  </a:lnTo>
                  <a:lnTo>
                    <a:pt x="32" y="321"/>
                  </a:lnTo>
                  <a:lnTo>
                    <a:pt x="25" y="342"/>
                  </a:lnTo>
                  <a:lnTo>
                    <a:pt x="20" y="364"/>
                  </a:lnTo>
                  <a:lnTo>
                    <a:pt x="15" y="385"/>
                  </a:lnTo>
                  <a:lnTo>
                    <a:pt x="10" y="406"/>
                  </a:lnTo>
                  <a:lnTo>
                    <a:pt x="6" y="427"/>
                  </a:lnTo>
                  <a:lnTo>
                    <a:pt x="3" y="449"/>
                  </a:lnTo>
                  <a:lnTo>
                    <a:pt x="0" y="482"/>
                  </a:lnTo>
                  <a:lnTo>
                    <a:pt x="0" y="518"/>
                  </a:lnTo>
                  <a:lnTo>
                    <a:pt x="3" y="554"/>
                  </a:lnTo>
                  <a:lnTo>
                    <a:pt x="15" y="586"/>
                  </a:lnTo>
                  <a:lnTo>
                    <a:pt x="20" y="593"/>
                  </a:lnTo>
                  <a:lnTo>
                    <a:pt x="28" y="595"/>
                  </a:lnTo>
                  <a:lnTo>
                    <a:pt x="37" y="595"/>
                  </a:lnTo>
                  <a:lnTo>
                    <a:pt x="45" y="592"/>
                  </a:lnTo>
                  <a:lnTo>
                    <a:pt x="58" y="580"/>
                  </a:lnTo>
                  <a:lnTo>
                    <a:pt x="68" y="568"/>
                  </a:lnTo>
                  <a:lnTo>
                    <a:pt x="76" y="554"/>
                  </a:lnTo>
                  <a:lnTo>
                    <a:pt x="81" y="539"/>
                  </a:lnTo>
                  <a:lnTo>
                    <a:pt x="84" y="524"/>
                  </a:lnTo>
                  <a:lnTo>
                    <a:pt x="86" y="509"/>
                  </a:lnTo>
                  <a:lnTo>
                    <a:pt x="88" y="493"/>
                  </a:lnTo>
                  <a:lnTo>
                    <a:pt x="89" y="477"/>
                  </a:lnTo>
                  <a:lnTo>
                    <a:pt x="93" y="436"/>
                  </a:lnTo>
                  <a:lnTo>
                    <a:pt x="99" y="397"/>
                  </a:lnTo>
                  <a:lnTo>
                    <a:pt x="107" y="357"/>
                  </a:lnTo>
                  <a:lnTo>
                    <a:pt x="116" y="318"/>
                  </a:lnTo>
                  <a:lnTo>
                    <a:pt x="120" y="297"/>
                  </a:lnTo>
                  <a:lnTo>
                    <a:pt x="125" y="276"/>
                  </a:lnTo>
                  <a:lnTo>
                    <a:pt x="130" y="257"/>
                  </a:lnTo>
                  <a:lnTo>
                    <a:pt x="136" y="236"/>
                  </a:lnTo>
                  <a:lnTo>
                    <a:pt x="141" y="216"/>
                  </a:lnTo>
                  <a:lnTo>
                    <a:pt x="147" y="197"/>
                  </a:lnTo>
                  <a:lnTo>
                    <a:pt x="154" y="176"/>
                  </a:lnTo>
                  <a:lnTo>
                    <a:pt x="160" y="157"/>
                  </a:lnTo>
                  <a:lnTo>
                    <a:pt x="167" y="136"/>
                  </a:lnTo>
                  <a:lnTo>
                    <a:pt x="173" y="115"/>
                  </a:lnTo>
                  <a:lnTo>
                    <a:pt x="181" y="94"/>
                  </a:lnTo>
                  <a:lnTo>
                    <a:pt x="189" y="75"/>
                  </a:lnTo>
                  <a:lnTo>
                    <a:pt x="198" y="55"/>
                  </a:lnTo>
                  <a:lnTo>
                    <a:pt x="208" y="36"/>
                  </a:lnTo>
                  <a:lnTo>
                    <a:pt x="221" y="17"/>
                  </a:lnTo>
                  <a:lnTo>
                    <a:pt x="237" y="1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69" name="Freeform 96"/>
            <p:cNvSpPr/>
            <p:nvPr/>
          </p:nvSpPr>
          <p:spPr bwMode="auto">
            <a:xfrm>
              <a:off x="1630" y="2098"/>
              <a:ext cx="11" cy="60"/>
            </a:xfrm>
            <a:custGeom>
              <a:avLst/>
              <a:gdLst>
                <a:gd name="T0" fmla="*/ 0 w 22"/>
                <a:gd name="T1" fmla="*/ 0 h 119"/>
                <a:gd name="T2" fmla="*/ 1 w 22"/>
                <a:gd name="T3" fmla="*/ 1 h 119"/>
                <a:gd name="T4" fmla="*/ 1 w 22"/>
                <a:gd name="T5" fmla="*/ 1 h 119"/>
                <a:gd name="T6" fmla="*/ 1 w 22"/>
                <a:gd name="T7" fmla="*/ 1 h 119"/>
                <a:gd name="T8" fmla="*/ 1 w 22"/>
                <a:gd name="T9" fmla="*/ 1 h 119"/>
                <a:gd name="T10" fmla="*/ 1 w 22"/>
                <a:gd name="T11" fmla="*/ 1 h 119"/>
                <a:gd name="T12" fmla="*/ 1 w 22"/>
                <a:gd name="T13" fmla="*/ 1 h 119"/>
                <a:gd name="T14" fmla="*/ 1 w 22"/>
                <a:gd name="T15" fmla="*/ 1 h 119"/>
                <a:gd name="T16" fmla="*/ 1 w 22"/>
                <a:gd name="T17" fmla="*/ 1 h 119"/>
                <a:gd name="T18" fmla="*/ 1 w 22"/>
                <a:gd name="T19" fmla="*/ 1 h 119"/>
                <a:gd name="T20" fmla="*/ 1 w 22"/>
                <a:gd name="T21" fmla="*/ 1 h 119"/>
                <a:gd name="T22" fmla="*/ 1 w 22"/>
                <a:gd name="T23" fmla="*/ 1 h 119"/>
                <a:gd name="T24" fmla="*/ 0 w 22"/>
                <a:gd name="T25" fmla="*/ 0 h 119"/>
                <a:gd name="T26" fmla="*/ 0 w 22"/>
                <a:gd name="T27" fmla="*/ 0 h 119"/>
                <a:gd name="T28" fmla="*/ 0 w 22"/>
                <a:gd name="T29" fmla="*/ 0 h 119"/>
                <a:gd name="T30" fmla="*/ 0 w 22"/>
                <a:gd name="T31" fmla="*/ 0 h 119"/>
                <a:gd name="T32" fmla="*/ 0 w 22"/>
                <a:gd name="T33" fmla="*/ 0 h 119"/>
                <a:gd name="T34" fmla="*/ 0 w 22"/>
                <a:gd name="T35" fmla="*/ 0 h 1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19"/>
                <a:gd name="T56" fmla="*/ 22 w 22"/>
                <a:gd name="T57" fmla="*/ 119 h 11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19">
                  <a:moveTo>
                    <a:pt x="0" y="0"/>
                  </a:moveTo>
                  <a:lnTo>
                    <a:pt x="1" y="30"/>
                  </a:lnTo>
                  <a:lnTo>
                    <a:pt x="5" y="60"/>
                  </a:lnTo>
                  <a:lnTo>
                    <a:pt x="10" y="89"/>
                  </a:lnTo>
                  <a:lnTo>
                    <a:pt x="17" y="118"/>
                  </a:lnTo>
                  <a:lnTo>
                    <a:pt x="18" y="119"/>
                  </a:lnTo>
                  <a:lnTo>
                    <a:pt x="19" y="118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17" y="87"/>
                  </a:lnTo>
                  <a:lnTo>
                    <a:pt x="10" y="58"/>
                  </a:lnTo>
                  <a:lnTo>
                    <a:pt x="4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0" name="Freeform 97"/>
            <p:cNvSpPr/>
            <p:nvPr/>
          </p:nvSpPr>
          <p:spPr bwMode="auto">
            <a:xfrm>
              <a:off x="1605" y="2098"/>
              <a:ext cx="168" cy="68"/>
            </a:xfrm>
            <a:custGeom>
              <a:avLst/>
              <a:gdLst>
                <a:gd name="T0" fmla="*/ 0 w 337"/>
                <a:gd name="T1" fmla="*/ 0 h 136"/>
                <a:gd name="T2" fmla="*/ 0 w 337"/>
                <a:gd name="T3" fmla="*/ 1 h 136"/>
                <a:gd name="T4" fmla="*/ 0 w 337"/>
                <a:gd name="T5" fmla="*/ 1 h 136"/>
                <a:gd name="T6" fmla="*/ 0 w 337"/>
                <a:gd name="T7" fmla="*/ 1 h 136"/>
                <a:gd name="T8" fmla="*/ 0 w 337"/>
                <a:gd name="T9" fmla="*/ 1 h 136"/>
                <a:gd name="T10" fmla="*/ 0 w 337"/>
                <a:gd name="T11" fmla="*/ 1 h 136"/>
                <a:gd name="T12" fmla="*/ 0 w 337"/>
                <a:gd name="T13" fmla="*/ 1 h 136"/>
                <a:gd name="T14" fmla="*/ 0 w 337"/>
                <a:gd name="T15" fmla="*/ 1 h 136"/>
                <a:gd name="T16" fmla="*/ 0 w 337"/>
                <a:gd name="T17" fmla="*/ 1 h 136"/>
                <a:gd name="T18" fmla="*/ 0 w 337"/>
                <a:gd name="T19" fmla="*/ 1 h 136"/>
                <a:gd name="T20" fmla="*/ 0 w 337"/>
                <a:gd name="T21" fmla="*/ 1 h 136"/>
                <a:gd name="T22" fmla="*/ 0 w 337"/>
                <a:gd name="T23" fmla="*/ 1 h 136"/>
                <a:gd name="T24" fmla="*/ 0 w 337"/>
                <a:gd name="T25" fmla="*/ 1 h 136"/>
                <a:gd name="T26" fmla="*/ 0 w 337"/>
                <a:gd name="T27" fmla="*/ 1 h 136"/>
                <a:gd name="T28" fmla="*/ 0 w 337"/>
                <a:gd name="T29" fmla="*/ 1 h 136"/>
                <a:gd name="T30" fmla="*/ 0 w 337"/>
                <a:gd name="T31" fmla="*/ 1 h 136"/>
                <a:gd name="T32" fmla="*/ 0 w 337"/>
                <a:gd name="T33" fmla="*/ 1 h 136"/>
                <a:gd name="T34" fmla="*/ 0 w 337"/>
                <a:gd name="T35" fmla="*/ 1 h 136"/>
                <a:gd name="T36" fmla="*/ 0 w 337"/>
                <a:gd name="T37" fmla="*/ 1 h 136"/>
                <a:gd name="T38" fmla="*/ 0 w 337"/>
                <a:gd name="T39" fmla="*/ 1 h 136"/>
                <a:gd name="T40" fmla="*/ 0 w 337"/>
                <a:gd name="T41" fmla="*/ 1 h 136"/>
                <a:gd name="T42" fmla="*/ 0 w 337"/>
                <a:gd name="T43" fmla="*/ 1 h 136"/>
                <a:gd name="T44" fmla="*/ 0 w 337"/>
                <a:gd name="T45" fmla="*/ 1 h 136"/>
                <a:gd name="T46" fmla="*/ 0 w 337"/>
                <a:gd name="T47" fmla="*/ 1 h 136"/>
                <a:gd name="T48" fmla="*/ 0 w 337"/>
                <a:gd name="T49" fmla="*/ 1 h 136"/>
                <a:gd name="T50" fmla="*/ 0 w 337"/>
                <a:gd name="T51" fmla="*/ 1 h 136"/>
                <a:gd name="T52" fmla="*/ 0 w 337"/>
                <a:gd name="T53" fmla="*/ 1 h 136"/>
                <a:gd name="T54" fmla="*/ 0 w 337"/>
                <a:gd name="T55" fmla="*/ 1 h 136"/>
                <a:gd name="T56" fmla="*/ 0 w 337"/>
                <a:gd name="T57" fmla="*/ 1 h 136"/>
                <a:gd name="T58" fmla="*/ 0 w 337"/>
                <a:gd name="T59" fmla="*/ 1 h 136"/>
                <a:gd name="T60" fmla="*/ 0 w 337"/>
                <a:gd name="T61" fmla="*/ 1 h 136"/>
                <a:gd name="T62" fmla="*/ 0 w 337"/>
                <a:gd name="T63" fmla="*/ 1 h 136"/>
                <a:gd name="T64" fmla="*/ 0 w 337"/>
                <a:gd name="T65" fmla="*/ 1 h 136"/>
                <a:gd name="T66" fmla="*/ 0 w 337"/>
                <a:gd name="T67" fmla="*/ 1 h 136"/>
                <a:gd name="T68" fmla="*/ 0 w 337"/>
                <a:gd name="T69" fmla="*/ 1 h 136"/>
                <a:gd name="T70" fmla="*/ 0 w 337"/>
                <a:gd name="T71" fmla="*/ 1 h 136"/>
                <a:gd name="T72" fmla="*/ 0 w 337"/>
                <a:gd name="T73" fmla="*/ 1 h 136"/>
                <a:gd name="T74" fmla="*/ 0 w 337"/>
                <a:gd name="T75" fmla="*/ 1 h 136"/>
                <a:gd name="T76" fmla="*/ 0 w 337"/>
                <a:gd name="T77" fmla="*/ 1 h 136"/>
                <a:gd name="T78" fmla="*/ 0 w 337"/>
                <a:gd name="T79" fmla="*/ 1 h 136"/>
                <a:gd name="T80" fmla="*/ 0 w 337"/>
                <a:gd name="T81" fmla="*/ 1 h 136"/>
                <a:gd name="T82" fmla="*/ 0 w 337"/>
                <a:gd name="T83" fmla="*/ 1 h 136"/>
                <a:gd name="T84" fmla="*/ 0 w 337"/>
                <a:gd name="T85" fmla="*/ 1 h 136"/>
                <a:gd name="T86" fmla="*/ 0 w 337"/>
                <a:gd name="T87" fmla="*/ 1 h 136"/>
                <a:gd name="T88" fmla="*/ 0 w 337"/>
                <a:gd name="T89" fmla="*/ 1 h 136"/>
                <a:gd name="T90" fmla="*/ 0 w 337"/>
                <a:gd name="T91" fmla="*/ 1 h 136"/>
                <a:gd name="T92" fmla="*/ 0 w 337"/>
                <a:gd name="T93" fmla="*/ 1 h 136"/>
                <a:gd name="T94" fmla="*/ 0 w 337"/>
                <a:gd name="T95" fmla="*/ 1 h 136"/>
                <a:gd name="T96" fmla="*/ 0 w 337"/>
                <a:gd name="T97" fmla="*/ 1 h 136"/>
                <a:gd name="T98" fmla="*/ 0 w 337"/>
                <a:gd name="T99" fmla="*/ 1 h 136"/>
                <a:gd name="T100" fmla="*/ 0 w 337"/>
                <a:gd name="T101" fmla="*/ 1 h 136"/>
                <a:gd name="T102" fmla="*/ 0 w 337"/>
                <a:gd name="T103" fmla="*/ 1 h 136"/>
                <a:gd name="T104" fmla="*/ 0 w 337"/>
                <a:gd name="T105" fmla="*/ 0 h 136"/>
                <a:gd name="T106" fmla="*/ 0 w 337"/>
                <a:gd name="T107" fmla="*/ 0 h 136"/>
                <a:gd name="T108" fmla="*/ 0 w 337"/>
                <a:gd name="T109" fmla="*/ 0 h 136"/>
                <a:gd name="T110" fmla="*/ 0 w 337"/>
                <a:gd name="T111" fmla="*/ 0 h 136"/>
                <a:gd name="T112" fmla="*/ 0 w 337"/>
                <a:gd name="T113" fmla="*/ 0 h 136"/>
                <a:gd name="T114" fmla="*/ 0 w 337"/>
                <a:gd name="T115" fmla="*/ 0 h 1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7"/>
                <a:gd name="T175" fmla="*/ 0 h 136"/>
                <a:gd name="T176" fmla="*/ 337 w 337"/>
                <a:gd name="T177" fmla="*/ 136 h 1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7" h="136">
                  <a:moveTo>
                    <a:pt x="337" y="0"/>
                  </a:moveTo>
                  <a:lnTo>
                    <a:pt x="329" y="4"/>
                  </a:lnTo>
                  <a:lnTo>
                    <a:pt x="320" y="7"/>
                  </a:lnTo>
                  <a:lnTo>
                    <a:pt x="312" y="12"/>
                  </a:lnTo>
                  <a:lnTo>
                    <a:pt x="304" y="15"/>
                  </a:lnTo>
                  <a:lnTo>
                    <a:pt x="297" y="21"/>
                  </a:lnTo>
                  <a:lnTo>
                    <a:pt x="289" y="26"/>
                  </a:lnTo>
                  <a:lnTo>
                    <a:pt x="282" y="30"/>
                  </a:lnTo>
                  <a:lnTo>
                    <a:pt x="275" y="35"/>
                  </a:lnTo>
                  <a:lnTo>
                    <a:pt x="264" y="42"/>
                  </a:lnTo>
                  <a:lnTo>
                    <a:pt x="254" y="48"/>
                  </a:lnTo>
                  <a:lnTo>
                    <a:pt x="243" y="53"/>
                  </a:lnTo>
                  <a:lnTo>
                    <a:pt x="233" y="58"/>
                  </a:lnTo>
                  <a:lnTo>
                    <a:pt x="223" y="63"/>
                  </a:lnTo>
                  <a:lnTo>
                    <a:pt x="211" y="67"/>
                  </a:lnTo>
                  <a:lnTo>
                    <a:pt x="201" y="72"/>
                  </a:lnTo>
                  <a:lnTo>
                    <a:pt x="189" y="75"/>
                  </a:lnTo>
                  <a:lnTo>
                    <a:pt x="167" y="82"/>
                  </a:lnTo>
                  <a:lnTo>
                    <a:pt x="145" y="89"/>
                  </a:lnTo>
                  <a:lnTo>
                    <a:pt x="122" y="94"/>
                  </a:lnTo>
                  <a:lnTo>
                    <a:pt x="100" y="99"/>
                  </a:lnTo>
                  <a:lnTo>
                    <a:pt x="76" y="104"/>
                  </a:lnTo>
                  <a:lnTo>
                    <a:pt x="53" y="110"/>
                  </a:lnTo>
                  <a:lnTo>
                    <a:pt x="31" y="114"/>
                  </a:lnTo>
                  <a:lnTo>
                    <a:pt x="9" y="121"/>
                  </a:lnTo>
                  <a:lnTo>
                    <a:pt x="4" y="125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6" y="136"/>
                  </a:lnTo>
                  <a:lnTo>
                    <a:pt x="28" y="134"/>
                  </a:lnTo>
                  <a:lnTo>
                    <a:pt x="50" y="129"/>
                  </a:lnTo>
                  <a:lnTo>
                    <a:pt x="72" y="124"/>
                  </a:lnTo>
                  <a:lnTo>
                    <a:pt x="96" y="117"/>
                  </a:lnTo>
                  <a:lnTo>
                    <a:pt x="116" y="109"/>
                  </a:lnTo>
                  <a:lnTo>
                    <a:pt x="138" y="101"/>
                  </a:lnTo>
                  <a:lnTo>
                    <a:pt x="159" y="94"/>
                  </a:lnTo>
                  <a:lnTo>
                    <a:pt x="180" y="86"/>
                  </a:lnTo>
                  <a:lnTo>
                    <a:pt x="189" y="82"/>
                  </a:lnTo>
                  <a:lnTo>
                    <a:pt x="197" y="79"/>
                  </a:lnTo>
                  <a:lnTo>
                    <a:pt x="206" y="75"/>
                  </a:lnTo>
                  <a:lnTo>
                    <a:pt x="215" y="71"/>
                  </a:lnTo>
                  <a:lnTo>
                    <a:pt x="223" y="67"/>
                  </a:lnTo>
                  <a:lnTo>
                    <a:pt x="232" y="63"/>
                  </a:lnTo>
                  <a:lnTo>
                    <a:pt x="240" y="58"/>
                  </a:lnTo>
                  <a:lnTo>
                    <a:pt x="247" y="53"/>
                  </a:lnTo>
                  <a:lnTo>
                    <a:pt x="259" y="46"/>
                  </a:lnTo>
                  <a:lnTo>
                    <a:pt x="269" y="40"/>
                  </a:lnTo>
                  <a:lnTo>
                    <a:pt x="281" y="33"/>
                  </a:lnTo>
                  <a:lnTo>
                    <a:pt x="291" y="26"/>
                  </a:lnTo>
                  <a:lnTo>
                    <a:pt x="303" y="19"/>
                  </a:lnTo>
                  <a:lnTo>
                    <a:pt x="313" y="12"/>
                  </a:lnTo>
                  <a:lnTo>
                    <a:pt x="325" y="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1" name="Freeform 98"/>
            <p:cNvSpPr/>
            <p:nvPr/>
          </p:nvSpPr>
          <p:spPr bwMode="auto">
            <a:xfrm>
              <a:off x="1627" y="2154"/>
              <a:ext cx="11" cy="67"/>
            </a:xfrm>
            <a:custGeom>
              <a:avLst/>
              <a:gdLst>
                <a:gd name="T0" fmla="*/ 1 w 22"/>
                <a:gd name="T1" fmla="*/ 0 h 136"/>
                <a:gd name="T2" fmla="*/ 1 w 22"/>
                <a:gd name="T3" fmla="*/ 0 h 136"/>
                <a:gd name="T4" fmla="*/ 0 w 22"/>
                <a:gd name="T5" fmla="*/ 0 h 136"/>
                <a:gd name="T6" fmla="*/ 1 w 22"/>
                <a:gd name="T7" fmla="*/ 0 h 136"/>
                <a:gd name="T8" fmla="*/ 1 w 22"/>
                <a:gd name="T9" fmla="*/ 0 h 136"/>
                <a:gd name="T10" fmla="*/ 1 w 22"/>
                <a:gd name="T11" fmla="*/ 0 h 136"/>
                <a:gd name="T12" fmla="*/ 1 w 22"/>
                <a:gd name="T13" fmla="*/ 0 h 136"/>
                <a:gd name="T14" fmla="*/ 1 w 22"/>
                <a:gd name="T15" fmla="*/ 0 h 136"/>
                <a:gd name="T16" fmla="*/ 1 w 22"/>
                <a:gd name="T17" fmla="*/ 0 h 136"/>
                <a:gd name="T18" fmla="*/ 1 w 22"/>
                <a:gd name="T19" fmla="*/ 0 h 136"/>
                <a:gd name="T20" fmla="*/ 1 w 22"/>
                <a:gd name="T21" fmla="*/ 0 h 136"/>
                <a:gd name="T22" fmla="*/ 1 w 22"/>
                <a:gd name="T23" fmla="*/ 0 h 136"/>
                <a:gd name="T24" fmla="*/ 1 w 22"/>
                <a:gd name="T25" fmla="*/ 0 h 136"/>
                <a:gd name="T26" fmla="*/ 1 w 22"/>
                <a:gd name="T27" fmla="*/ 0 h 136"/>
                <a:gd name="T28" fmla="*/ 1 w 22"/>
                <a:gd name="T29" fmla="*/ 0 h 136"/>
                <a:gd name="T30" fmla="*/ 1 w 22"/>
                <a:gd name="T31" fmla="*/ 0 h 136"/>
                <a:gd name="T32" fmla="*/ 1 w 22"/>
                <a:gd name="T33" fmla="*/ 0 h 136"/>
                <a:gd name="T34" fmla="*/ 1 w 22"/>
                <a:gd name="T35" fmla="*/ 0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2"/>
                <a:gd name="T55" fmla="*/ 0 h 136"/>
                <a:gd name="T56" fmla="*/ 22 w 22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2" h="136">
                  <a:moveTo>
                    <a:pt x="5" y="0"/>
                  </a:moveTo>
                  <a:lnTo>
                    <a:pt x="2" y="33"/>
                  </a:lnTo>
                  <a:lnTo>
                    <a:pt x="0" y="69"/>
                  </a:lnTo>
                  <a:lnTo>
                    <a:pt x="2" y="105"/>
                  </a:lnTo>
                  <a:lnTo>
                    <a:pt x="14" y="136"/>
                  </a:lnTo>
                  <a:lnTo>
                    <a:pt x="17" y="136"/>
                  </a:lnTo>
                  <a:lnTo>
                    <a:pt x="19" y="135"/>
                  </a:lnTo>
                  <a:lnTo>
                    <a:pt x="22" y="134"/>
                  </a:lnTo>
                  <a:lnTo>
                    <a:pt x="22" y="131"/>
                  </a:lnTo>
                  <a:lnTo>
                    <a:pt x="13" y="99"/>
                  </a:lnTo>
                  <a:lnTo>
                    <a:pt x="8" y="67"/>
                  </a:lnTo>
                  <a:lnTo>
                    <a:pt x="6" y="3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2" name="Freeform 99"/>
            <p:cNvSpPr/>
            <p:nvPr/>
          </p:nvSpPr>
          <p:spPr bwMode="auto">
            <a:xfrm>
              <a:off x="1593" y="2148"/>
              <a:ext cx="54" cy="55"/>
            </a:xfrm>
            <a:custGeom>
              <a:avLst/>
              <a:gdLst>
                <a:gd name="T0" fmla="*/ 0 w 108"/>
                <a:gd name="T1" fmla="*/ 0 h 111"/>
                <a:gd name="T2" fmla="*/ 1 w 108"/>
                <a:gd name="T3" fmla="*/ 0 h 111"/>
                <a:gd name="T4" fmla="*/ 1 w 108"/>
                <a:gd name="T5" fmla="*/ 0 h 111"/>
                <a:gd name="T6" fmla="*/ 1 w 108"/>
                <a:gd name="T7" fmla="*/ 0 h 111"/>
                <a:gd name="T8" fmla="*/ 1 w 108"/>
                <a:gd name="T9" fmla="*/ 0 h 111"/>
                <a:gd name="T10" fmla="*/ 1 w 108"/>
                <a:gd name="T11" fmla="*/ 0 h 111"/>
                <a:gd name="T12" fmla="*/ 1 w 108"/>
                <a:gd name="T13" fmla="*/ 0 h 111"/>
                <a:gd name="T14" fmla="*/ 1 w 108"/>
                <a:gd name="T15" fmla="*/ 0 h 111"/>
                <a:gd name="T16" fmla="*/ 1 w 108"/>
                <a:gd name="T17" fmla="*/ 0 h 111"/>
                <a:gd name="T18" fmla="*/ 1 w 108"/>
                <a:gd name="T19" fmla="*/ 0 h 111"/>
                <a:gd name="T20" fmla="*/ 1 w 108"/>
                <a:gd name="T21" fmla="*/ 0 h 111"/>
                <a:gd name="T22" fmla="*/ 1 w 108"/>
                <a:gd name="T23" fmla="*/ 0 h 111"/>
                <a:gd name="T24" fmla="*/ 1 w 108"/>
                <a:gd name="T25" fmla="*/ 0 h 111"/>
                <a:gd name="T26" fmla="*/ 1 w 108"/>
                <a:gd name="T27" fmla="*/ 0 h 111"/>
                <a:gd name="T28" fmla="*/ 1 w 108"/>
                <a:gd name="T29" fmla="*/ 0 h 111"/>
                <a:gd name="T30" fmla="*/ 1 w 108"/>
                <a:gd name="T31" fmla="*/ 0 h 111"/>
                <a:gd name="T32" fmla="*/ 1 w 108"/>
                <a:gd name="T33" fmla="*/ 0 h 111"/>
                <a:gd name="T34" fmla="*/ 1 w 108"/>
                <a:gd name="T35" fmla="*/ 0 h 111"/>
                <a:gd name="T36" fmla="*/ 1 w 108"/>
                <a:gd name="T37" fmla="*/ 0 h 111"/>
                <a:gd name="T38" fmla="*/ 1 w 108"/>
                <a:gd name="T39" fmla="*/ 0 h 111"/>
                <a:gd name="T40" fmla="*/ 1 w 108"/>
                <a:gd name="T41" fmla="*/ 0 h 111"/>
                <a:gd name="T42" fmla="*/ 1 w 108"/>
                <a:gd name="T43" fmla="*/ 0 h 111"/>
                <a:gd name="T44" fmla="*/ 1 w 108"/>
                <a:gd name="T45" fmla="*/ 0 h 111"/>
                <a:gd name="T46" fmla="*/ 1 w 108"/>
                <a:gd name="T47" fmla="*/ 0 h 111"/>
                <a:gd name="T48" fmla="*/ 1 w 108"/>
                <a:gd name="T49" fmla="*/ 0 h 111"/>
                <a:gd name="T50" fmla="*/ 1 w 108"/>
                <a:gd name="T51" fmla="*/ 0 h 111"/>
                <a:gd name="T52" fmla="*/ 1 w 108"/>
                <a:gd name="T53" fmla="*/ 0 h 111"/>
                <a:gd name="T54" fmla="*/ 1 w 108"/>
                <a:gd name="T55" fmla="*/ 0 h 111"/>
                <a:gd name="T56" fmla="*/ 1 w 108"/>
                <a:gd name="T57" fmla="*/ 0 h 111"/>
                <a:gd name="T58" fmla="*/ 1 w 108"/>
                <a:gd name="T59" fmla="*/ 0 h 111"/>
                <a:gd name="T60" fmla="*/ 1 w 108"/>
                <a:gd name="T61" fmla="*/ 0 h 111"/>
                <a:gd name="T62" fmla="*/ 1 w 108"/>
                <a:gd name="T63" fmla="*/ 0 h 111"/>
                <a:gd name="T64" fmla="*/ 1 w 108"/>
                <a:gd name="T65" fmla="*/ 0 h 111"/>
                <a:gd name="T66" fmla="*/ 1 w 108"/>
                <a:gd name="T67" fmla="*/ 0 h 111"/>
                <a:gd name="T68" fmla="*/ 1 w 108"/>
                <a:gd name="T69" fmla="*/ 0 h 111"/>
                <a:gd name="T70" fmla="*/ 1 w 108"/>
                <a:gd name="T71" fmla="*/ 0 h 111"/>
                <a:gd name="T72" fmla="*/ 1 w 108"/>
                <a:gd name="T73" fmla="*/ 0 h 111"/>
                <a:gd name="T74" fmla="*/ 1 w 108"/>
                <a:gd name="T75" fmla="*/ 0 h 111"/>
                <a:gd name="T76" fmla="*/ 1 w 108"/>
                <a:gd name="T77" fmla="*/ 0 h 111"/>
                <a:gd name="T78" fmla="*/ 1 w 108"/>
                <a:gd name="T79" fmla="*/ 0 h 111"/>
                <a:gd name="T80" fmla="*/ 1 w 108"/>
                <a:gd name="T81" fmla="*/ 0 h 111"/>
                <a:gd name="T82" fmla="*/ 1 w 108"/>
                <a:gd name="T83" fmla="*/ 0 h 111"/>
                <a:gd name="T84" fmla="*/ 1 w 108"/>
                <a:gd name="T85" fmla="*/ 0 h 111"/>
                <a:gd name="T86" fmla="*/ 1 w 108"/>
                <a:gd name="T87" fmla="*/ 0 h 111"/>
                <a:gd name="T88" fmla="*/ 1 w 108"/>
                <a:gd name="T89" fmla="*/ 0 h 111"/>
                <a:gd name="T90" fmla="*/ 1 w 108"/>
                <a:gd name="T91" fmla="*/ 0 h 111"/>
                <a:gd name="T92" fmla="*/ 1 w 108"/>
                <a:gd name="T93" fmla="*/ 0 h 111"/>
                <a:gd name="T94" fmla="*/ 0 w 108"/>
                <a:gd name="T95" fmla="*/ 0 h 111"/>
                <a:gd name="T96" fmla="*/ 0 w 108"/>
                <a:gd name="T97" fmla="*/ 0 h 111"/>
                <a:gd name="T98" fmla="*/ 0 w 108"/>
                <a:gd name="T99" fmla="*/ 0 h 111"/>
                <a:gd name="T100" fmla="*/ 0 w 108"/>
                <a:gd name="T101" fmla="*/ 0 h 111"/>
                <a:gd name="T102" fmla="*/ 0 w 108"/>
                <a:gd name="T103" fmla="*/ 0 h 111"/>
                <a:gd name="T104" fmla="*/ 0 w 108"/>
                <a:gd name="T105" fmla="*/ 0 h 111"/>
                <a:gd name="T106" fmla="*/ 0 w 108"/>
                <a:gd name="T107" fmla="*/ 0 h 1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8"/>
                <a:gd name="T163" fmla="*/ 0 h 111"/>
                <a:gd name="T164" fmla="*/ 108 w 108"/>
                <a:gd name="T165" fmla="*/ 111 h 1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8" h="111">
                  <a:moveTo>
                    <a:pt x="0" y="111"/>
                  </a:moveTo>
                  <a:lnTo>
                    <a:pt x="8" y="109"/>
                  </a:lnTo>
                  <a:lnTo>
                    <a:pt x="13" y="106"/>
                  </a:lnTo>
                  <a:lnTo>
                    <a:pt x="20" y="105"/>
                  </a:lnTo>
                  <a:lnTo>
                    <a:pt x="26" y="104"/>
                  </a:lnTo>
                  <a:lnTo>
                    <a:pt x="32" y="102"/>
                  </a:lnTo>
                  <a:lnTo>
                    <a:pt x="37" y="101"/>
                  </a:lnTo>
                  <a:lnTo>
                    <a:pt x="41" y="98"/>
                  </a:lnTo>
                  <a:lnTo>
                    <a:pt x="46" y="97"/>
                  </a:lnTo>
                  <a:lnTo>
                    <a:pt x="51" y="96"/>
                  </a:lnTo>
                  <a:lnTo>
                    <a:pt x="55" y="94"/>
                  </a:lnTo>
                  <a:lnTo>
                    <a:pt x="59" y="91"/>
                  </a:lnTo>
                  <a:lnTo>
                    <a:pt x="63" y="89"/>
                  </a:lnTo>
                  <a:lnTo>
                    <a:pt x="64" y="88"/>
                  </a:lnTo>
                  <a:lnTo>
                    <a:pt x="67" y="86"/>
                  </a:lnTo>
                  <a:lnTo>
                    <a:pt x="68" y="85"/>
                  </a:lnTo>
                  <a:lnTo>
                    <a:pt x="69" y="83"/>
                  </a:lnTo>
                  <a:lnTo>
                    <a:pt x="72" y="82"/>
                  </a:lnTo>
                  <a:lnTo>
                    <a:pt x="74" y="82"/>
                  </a:lnTo>
                  <a:lnTo>
                    <a:pt x="72" y="83"/>
                  </a:lnTo>
                  <a:lnTo>
                    <a:pt x="82" y="80"/>
                  </a:lnTo>
                  <a:lnTo>
                    <a:pt x="91" y="74"/>
                  </a:lnTo>
                  <a:lnTo>
                    <a:pt x="99" y="66"/>
                  </a:lnTo>
                  <a:lnTo>
                    <a:pt x="104" y="57"/>
                  </a:lnTo>
                  <a:lnTo>
                    <a:pt x="107" y="48"/>
                  </a:lnTo>
                  <a:lnTo>
                    <a:pt x="108" y="37"/>
                  </a:lnTo>
                  <a:lnTo>
                    <a:pt x="107" y="28"/>
                  </a:lnTo>
                  <a:lnTo>
                    <a:pt x="103" y="19"/>
                  </a:lnTo>
                  <a:lnTo>
                    <a:pt x="95" y="10"/>
                  </a:lnTo>
                  <a:lnTo>
                    <a:pt x="85" y="4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8" y="3"/>
                  </a:lnTo>
                  <a:lnTo>
                    <a:pt x="38" y="9"/>
                  </a:lnTo>
                  <a:lnTo>
                    <a:pt x="28" y="15"/>
                  </a:lnTo>
                  <a:lnTo>
                    <a:pt x="20" y="25"/>
                  </a:lnTo>
                  <a:lnTo>
                    <a:pt x="15" y="35"/>
                  </a:lnTo>
                  <a:lnTo>
                    <a:pt x="12" y="47"/>
                  </a:lnTo>
                  <a:lnTo>
                    <a:pt x="10" y="57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6" y="75"/>
                  </a:lnTo>
                  <a:lnTo>
                    <a:pt x="4" y="80"/>
                  </a:lnTo>
                  <a:lnTo>
                    <a:pt x="3" y="83"/>
                  </a:lnTo>
                  <a:lnTo>
                    <a:pt x="2" y="90"/>
                  </a:lnTo>
                  <a:lnTo>
                    <a:pt x="2" y="97"/>
                  </a:lnTo>
                  <a:lnTo>
                    <a:pt x="0" y="104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3" name="Freeform 100"/>
            <p:cNvSpPr/>
            <p:nvPr/>
          </p:nvSpPr>
          <p:spPr bwMode="auto">
            <a:xfrm>
              <a:off x="1564" y="2157"/>
              <a:ext cx="65" cy="29"/>
            </a:xfrm>
            <a:custGeom>
              <a:avLst/>
              <a:gdLst>
                <a:gd name="T0" fmla="*/ 0 w 130"/>
                <a:gd name="T1" fmla="*/ 1 h 58"/>
                <a:gd name="T2" fmla="*/ 1 w 130"/>
                <a:gd name="T3" fmla="*/ 1 h 58"/>
                <a:gd name="T4" fmla="*/ 1 w 130"/>
                <a:gd name="T5" fmla="*/ 1 h 58"/>
                <a:gd name="T6" fmla="*/ 1 w 130"/>
                <a:gd name="T7" fmla="*/ 1 h 58"/>
                <a:gd name="T8" fmla="*/ 1 w 130"/>
                <a:gd name="T9" fmla="*/ 1 h 58"/>
                <a:gd name="T10" fmla="*/ 1 w 130"/>
                <a:gd name="T11" fmla="*/ 1 h 58"/>
                <a:gd name="T12" fmla="*/ 1 w 130"/>
                <a:gd name="T13" fmla="*/ 1 h 58"/>
                <a:gd name="T14" fmla="*/ 1 w 130"/>
                <a:gd name="T15" fmla="*/ 1 h 58"/>
                <a:gd name="T16" fmla="*/ 1 w 130"/>
                <a:gd name="T17" fmla="*/ 1 h 58"/>
                <a:gd name="T18" fmla="*/ 1 w 130"/>
                <a:gd name="T19" fmla="*/ 1 h 58"/>
                <a:gd name="T20" fmla="*/ 1 w 130"/>
                <a:gd name="T21" fmla="*/ 1 h 58"/>
                <a:gd name="T22" fmla="*/ 1 w 130"/>
                <a:gd name="T23" fmla="*/ 1 h 58"/>
                <a:gd name="T24" fmla="*/ 1 w 130"/>
                <a:gd name="T25" fmla="*/ 1 h 58"/>
                <a:gd name="T26" fmla="*/ 1 w 130"/>
                <a:gd name="T27" fmla="*/ 1 h 58"/>
                <a:gd name="T28" fmla="*/ 1 w 130"/>
                <a:gd name="T29" fmla="*/ 1 h 58"/>
                <a:gd name="T30" fmla="*/ 1 w 130"/>
                <a:gd name="T31" fmla="*/ 1 h 58"/>
                <a:gd name="T32" fmla="*/ 1 w 130"/>
                <a:gd name="T33" fmla="*/ 1 h 58"/>
                <a:gd name="T34" fmla="*/ 1 w 130"/>
                <a:gd name="T35" fmla="*/ 1 h 58"/>
                <a:gd name="T36" fmla="*/ 1 w 130"/>
                <a:gd name="T37" fmla="*/ 1 h 58"/>
                <a:gd name="T38" fmla="*/ 1 w 130"/>
                <a:gd name="T39" fmla="*/ 1 h 58"/>
                <a:gd name="T40" fmla="*/ 1 w 130"/>
                <a:gd name="T41" fmla="*/ 1 h 58"/>
                <a:gd name="T42" fmla="*/ 1 w 130"/>
                <a:gd name="T43" fmla="*/ 0 h 58"/>
                <a:gd name="T44" fmla="*/ 1 w 130"/>
                <a:gd name="T45" fmla="*/ 0 h 58"/>
                <a:gd name="T46" fmla="*/ 1 w 130"/>
                <a:gd name="T47" fmla="*/ 0 h 58"/>
                <a:gd name="T48" fmla="*/ 1 w 130"/>
                <a:gd name="T49" fmla="*/ 1 h 58"/>
                <a:gd name="T50" fmla="*/ 1 w 130"/>
                <a:gd name="T51" fmla="*/ 1 h 58"/>
                <a:gd name="T52" fmla="*/ 1 w 130"/>
                <a:gd name="T53" fmla="*/ 1 h 58"/>
                <a:gd name="T54" fmla="*/ 1 w 130"/>
                <a:gd name="T55" fmla="*/ 1 h 58"/>
                <a:gd name="T56" fmla="*/ 1 w 130"/>
                <a:gd name="T57" fmla="*/ 1 h 58"/>
                <a:gd name="T58" fmla="*/ 1 w 130"/>
                <a:gd name="T59" fmla="*/ 1 h 58"/>
                <a:gd name="T60" fmla="*/ 1 w 130"/>
                <a:gd name="T61" fmla="*/ 1 h 58"/>
                <a:gd name="T62" fmla="*/ 1 w 130"/>
                <a:gd name="T63" fmla="*/ 1 h 58"/>
                <a:gd name="T64" fmla="*/ 1 w 130"/>
                <a:gd name="T65" fmla="*/ 1 h 58"/>
                <a:gd name="T66" fmla="*/ 1 w 130"/>
                <a:gd name="T67" fmla="*/ 1 h 58"/>
                <a:gd name="T68" fmla="*/ 1 w 130"/>
                <a:gd name="T69" fmla="*/ 1 h 58"/>
                <a:gd name="T70" fmla="*/ 1 w 130"/>
                <a:gd name="T71" fmla="*/ 1 h 58"/>
                <a:gd name="T72" fmla="*/ 0 w 130"/>
                <a:gd name="T73" fmla="*/ 1 h 58"/>
                <a:gd name="T74" fmla="*/ 0 w 130"/>
                <a:gd name="T75" fmla="*/ 1 h 58"/>
                <a:gd name="T76" fmla="*/ 0 w 130"/>
                <a:gd name="T77" fmla="*/ 1 h 58"/>
                <a:gd name="T78" fmla="*/ 0 w 130"/>
                <a:gd name="T79" fmla="*/ 1 h 58"/>
                <a:gd name="T80" fmla="*/ 0 w 130"/>
                <a:gd name="T81" fmla="*/ 1 h 58"/>
                <a:gd name="T82" fmla="*/ 0 w 130"/>
                <a:gd name="T83" fmla="*/ 1 h 5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0"/>
                <a:gd name="T127" fmla="*/ 0 h 58"/>
                <a:gd name="T128" fmla="*/ 130 w 130"/>
                <a:gd name="T129" fmla="*/ 58 h 5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0" h="58">
                  <a:moveTo>
                    <a:pt x="0" y="58"/>
                  </a:moveTo>
                  <a:lnTo>
                    <a:pt x="5" y="55"/>
                  </a:lnTo>
                  <a:lnTo>
                    <a:pt x="10" y="54"/>
                  </a:lnTo>
                  <a:lnTo>
                    <a:pt x="16" y="52"/>
                  </a:lnTo>
                  <a:lnTo>
                    <a:pt x="21" y="48"/>
                  </a:lnTo>
                  <a:lnTo>
                    <a:pt x="25" y="46"/>
                  </a:lnTo>
                  <a:lnTo>
                    <a:pt x="30" y="44"/>
                  </a:lnTo>
                  <a:lnTo>
                    <a:pt x="35" y="40"/>
                  </a:lnTo>
                  <a:lnTo>
                    <a:pt x="39" y="37"/>
                  </a:lnTo>
                  <a:lnTo>
                    <a:pt x="49" y="31"/>
                  </a:lnTo>
                  <a:lnTo>
                    <a:pt x="58" y="25"/>
                  </a:lnTo>
                  <a:lnTo>
                    <a:pt x="69" y="21"/>
                  </a:lnTo>
                  <a:lnTo>
                    <a:pt x="79" y="17"/>
                  </a:lnTo>
                  <a:lnTo>
                    <a:pt x="90" y="15"/>
                  </a:lnTo>
                  <a:lnTo>
                    <a:pt x="101" y="13"/>
                  </a:lnTo>
                  <a:lnTo>
                    <a:pt x="112" y="11"/>
                  </a:lnTo>
                  <a:lnTo>
                    <a:pt x="123" y="9"/>
                  </a:lnTo>
                  <a:lnTo>
                    <a:pt x="126" y="7"/>
                  </a:lnTo>
                  <a:lnTo>
                    <a:pt x="128" y="5"/>
                  </a:lnTo>
                  <a:lnTo>
                    <a:pt x="130" y="2"/>
                  </a:lnTo>
                  <a:lnTo>
                    <a:pt x="127" y="1"/>
                  </a:lnTo>
                  <a:lnTo>
                    <a:pt x="119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5" y="1"/>
                  </a:lnTo>
                  <a:lnTo>
                    <a:pt x="87" y="2"/>
                  </a:lnTo>
                  <a:lnTo>
                    <a:pt x="79" y="5"/>
                  </a:lnTo>
                  <a:lnTo>
                    <a:pt x="73" y="7"/>
                  </a:lnTo>
                  <a:lnTo>
                    <a:pt x="65" y="10"/>
                  </a:lnTo>
                  <a:lnTo>
                    <a:pt x="56" y="16"/>
                  </a:lnTo>
                  <a:lnTo>
                    <a:pt x="48" y="22"/>
                  </a:lnTo>
                  <a:lnTo>
                    <a:pt x="40" y="28"/>
                  </a:lnTo>
                  <a:lnTo>
                    <a:pt x="33" y="34"/>
                  </a:lnTo>
                  <a:lnTo>
                    <a:pt x="26" y="41"/>
                  </a:lnTo>
                  <a:lnTo>
                    <a:pt x="18" y="47"/>
                  </a:lnTo>
                  <a:lnTo>
                    <a:pt x="9" y="5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4" name="Freeform 101"/>
            <p:cNvSpPr/>
            <p:nvPr/>
          </p:nvSpPr>
          <p:spPr bwMode="auto">
            <a:xfrm>
              <a:off x="1499" y="2122"/>
              <a:ext cx="110" cy="347"/>
            </a:xfrm>
            <a:custGeom>
              <a:avLst/>
              <a:gdLst>
                <a:gd name="T0" fmla="*/ 0 w 221"/>
                <a:gd name="T1" fmla="*/ 0 h 693"/>
                <a:gd name="T2" fmla="*/ 0 w 221"/>
                <a:gd name="T3" fmla="*/ 1 h 693"/>
                <a:gd name="T4" fmla="*/ 0 w 221"/>
                <a:gd name="T5" fmla="*/ 1 h 693"/>
                <a:gd name="T6" fmla="*/ 0 w 221"/>
                <a:gd name="T7" fmla="*/ 1 h 693"/>
                <a:gd name="T8" fmla="*/ 0 w 221"/>
                <a:gd name="T9" fmla="*/ 1 h 693"/>
                <a:gd name="T10" fmla="*/ 0 w 221"/>
                <a:gd name="T11" fmla="*/ 1 h 693"/>
                <a:gd name="T12" fmla="*/ 0 w 221"/>
                <a:gd name="T13" fmla="*/ 1 h 693"/>
                <a:gd name="T14" fmla="*/ 0 w 221"/>
                <a:gd name="T15" fmla="*/ 1 h 693"/>
                <a:gd name="T16" fmla="*/ 0 w 221"/>
                <a:gd name="T17" fmla="*/ 1 h 693"/>
                <a:gd name="T18" fmla="*/ 0 w 221"/>
                <a:gd name="T19" fmla="*/ 1 h 693"/>
                <a:gd name="T20" fmla="*/ 0 w 221"/>
                <a:gd name="T21" fmla="*/ 1 h 693"/>
                <a:gd name="T22" fmla="*/ 0 w 221"/>
                <a:gd name="T23" fmla="*/ 1 h 693"/>
                <a:gd name="T24" fmla="*/ 0 w 221"/>
                <a:gd name="T25" fmla="*/ 1 h 693"/>
                <a:gd name="T26" fmla="*/ 0 w 221"/>
                <a:gd name="T27" fmla="*/ 1 h 693"/>
                <a:gd name="T28" fmla="*/ 0 w 221"/>
                <a:gd name="T29" fmla="*/ 1 h 693"/>
                <a:gd name="T30" fmla="*/ 0 w 221"/>
                <a:gd name="T31" fmla="*/ 1 h 693"/>
                <a:gd name="T32" fmla="*/ 0 w 221"/>
                <a:gd name="T33" fmla="*/ 1 h 693"/>
                <a:gd name="T34" fmla="*/ 0 w 221"/>
                <a:gd name="T35" fmla="*/ 1 h 693"/>
                <a:gd name="T36" fmla="*/ 0 w 221"/>
                <a:gd name="T37" fmla="*/ 1 h 693"/>
                <a:gd name="T38" fmla="*/ 0 w 221"/>
                <a:gd name="T39" fmla="*/ 1 h 693"/>
                <a:gd name="T40" fmla="*/ 0 w 221"/>
                <a:gd name="T41" fmla="*/ 1 h 693"/>
                <a:gd name="T42" fmla="*/ 0 w 221"/>
                <a:gd name="T43" fmla="*/ 1 h 693"/>
                <a:gd name="T44" fmla="*/ 0 w 221"/>
                <a:gd name="T45" fmla="*/ 1 h 693"/>
                <a:gd name="T46" fmla="*/ 0 w 221"/>
                <a:gd name="T47" fmla="*/ 1 h 693"/>
                <a:gd name="T48" fmla="*/ 0 w 221"/>
                <a:gd name="T49" fmla="*/ 1 h 693"/>
                <a:gd name="T50" fmla="*/ 0 w 221"/>
                <a:gd name="T51" fmla="*/ 1 h 693"/>
                <a:gd name="T52" fmla="*/ 0 w 221"/>
                <a:gd name="T53" fmla="*/ 1 h 693"/>
                <a:gd name="T54" fmla="*/ 0 w 221"/>
                <a:gd name="T55" fmla="*/ 1 h 693"/>
                <a:gd name="T56" fmla="*/ 0 w 221"/>
                <a:gd name="T57" fmla="*/ 1 h 693"/>
                <a:gd name="T58" fmla="*/ 0 w 221"/>
                <a:gd name="T59" fmla="*/ 1 h 693"/>
                <a:gd name="T60" fmla="*/ 0 w 221"/>
                <a:gd name="T61" fmla="*/ 1 h 693"/>
                <a:gd name="T62" fmla="*/ 0 w 221"/>
                <a:gd name="T63" fmla="*/ 1 h 693"/>
                <a:gd name="T64" fmla="*/ 0 w 221"/>
                <a:gd name="T65" fmla="*/ 1 h 693"/>
                <a:gd name="T66" fmla="*/ 0 w 221"/>
                <a:gd name="T67" fmla="*/ 1 h 693"/>
                <a:gd name="T68" fmla="*/ 0 w 221"/>
                <a:gd name="T69" fmla="*/ 1 h 693"/>
                <a:gd name="T70" fmla="*/ 0 w 221"/>
                <a:gd name="T71" fmla="*/ 1 h 693"/>
                <a:gd name="T72" fmla="*/ 0 w 221"/>
                <a:gd name="T73" fmla="*/ 1 h 693"/>
                <a:gd name="T74" fmla="*/ 0 w 221"/>
                <a:gd name="T75" fmla="*/ 1 h 693"/>
                <a:gd name="T76" fmla="*/ 0 w 221"/>
                <a:gd name="T77" fmla="*/ 1 h 693"/>
                <a:gd name="T78" fmla="*/ 0 w 221"/>
                <a:gd name="T79" fmla="*/ 1 h 693"/>
                <a:gd name="T80" fmla="*/ 0 w 221"/>
                <a:gd name="T81" fmla="*/ 1 h 693"/>
                <a:gd name="T82" fmla="*/ 0 w 221"/>
                <a:gd name="T83" fmla="*/ 1 h 693"/>
                <a:gd name="T84" fmla="*/ 0 w 221"/>
                <a:gd name="T85" fmla="*/ 1 h 693"/>
                <a:gd name="T86" fmla="*/ 0 w 221"/>
                <a:gd name="T87" fmla="*/ 1 h 693"/>
                <a:gd name="T88" fmla="*/ 0 w 221"/>
                <a:gd name="T89" fmla="*/ 1 h 693"/>
                <a:gd name="T90" fmla="*/ 0 w 221"/>
                <a:gd name="T91" fmla="*/ 1 h 693"/>
                <a:gd name="T92" fmla="*/ 0 w 221"/>
                <a:gd name="T93" fmla="*/ 1 h 693"/>
                <a:gd name="T94" fmla="*/ 0 w 221"/>
                <a:gd name="T95" fmla="*/ 1 h 693"/>
                <a:gd name="T96" fmla="*/ 0 w 221"/>
                <a:gd name="T97" fmla="*/ 0 h 693"/>
                <a:gd name="T98" fmla="*/ 0 w 221"/>
                <a:gd name="T99" fmla="*/ 0 h 693"/>
                <a:gd name="T100" fmla="*/ 0 w 221"/>
                <a:gd name="T101" fmla="*/ 0 h 693"/>
                <a:gd name="T102" fmla="*/ 0 w 221"/>
                <a:gd name="T103" fmla="*/ 0 h 693"/>
                <a:gd name="T104" fmla="*/ 0 w 221"/>
                <a:gd name="T105" fmla="*/ 0 h 693"/>
                <a:gd name="T106" fmla="*/ 0 w 221"/>
                <a:gd name="T107" fmla="*/ 0 h 69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1"/>
                <a:gd name="T163" fmla="*/ 0 h 693"/>
                <a:gd name="T164" fmla="*/ 221 w 221"/>
                <a:gd name="T165" fmla="*/ 693 h 69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1" h="693">
                  <a:moveTo>
                    <a:pt x="221" y="0"/>
                  </a:moveTo>
                  <a:lnTo>
                    <a:pt x="205" y="18"/>
                  </a:lnTo>
                  <a:lnTo>
                    <a:pt x="191" y="38"/>
                  </a:lnTo>
                  <a:lnTo>
                    <a:pt x="176" y="56"/>
                  </a:lnTo>
                  <a:lnTo>
                    <a:pt x="162" y="76"/>
                  </a:lnTo>
                  <a:lnTo>
                    <a:pt x="148" y="95"/>
                  </a:lnTo>
                  <a:lnTo>
                    <a:pt x="134" y="116"/>
                  </a:lnTo>
                  <a:lnTo>
                    <a:pt x="121" y="136"/>
                  </a:lnTo>
                  <a:lnTo>
                    <a:pt x="108" y="155"/>
                  </a:lnTo>
                  <a:lnTo>
                    <a:pt x="96" y="174"/>
                  </a:lnTo>
                  <a:lnTo>
                    <a:pt x="86" y="194"/>
                  </a:lnTo>
                  <a:lnTo>
                    <a:pt x="78" y="214"/>
                  </a:lnTo>
                  <a:lnTo>
                    <a:pt x="69" y="235"/>
                  </a:lnTo>
                  <a:lnTo>
                    <a:pt x="61" y="256"/>
                  </a:lnTo>
                  <a:lnTo>
                    <a:pt x="55" y="277"/>
                  </a:lnTo>
                  <a:lnTo>
                    <a:pt x="48" y="298"/>
                  </a:lnTo>
                  <a:lnTo>
                    <a:pt x="40" y="319"/>
                  </a:lnTo>
                  <a:lnTo>
                    <a:pt x="26" y="365"/>
                  </a:lnTo>
                  <a:lnTo>
                    <a:pt x="17" y="411"/>
                  </a:lnTo>
                  <a:lnTo>
                    <a:pt x="9" y="458"/>
                  </a:lnTo>
                  <a:lnTo>
                    <a:pt x="4" y="505"/>
                  </a:lnTo>
                  <a:lnTo>
                    <a:pt x="0" y="552"/>
                  </a:lnTo>
                  <a:lnTo>
                    <a:pt x="0" y="598"/>
                  </a:lnTo>
                  <a:lnTo>
                    <a:pt x="3" y="645"/>
                  </a:lnTo>
                  <a:lnTo>
                    <a:pt x="9" y="691"/>
                  </a:lnTo>
                  <a:lnTo>
                    <a:pt x="12" y="693"/>
                  </a:lnTo>
                  <a:lnTo>
                    <a:pt x="16" y="691"/>
                  </a:lnTo>
                  <a:lnTo>
                    <a:pt x="20" y="689"/>
                  </a:lnTo>
                  <a:lnTo>
                    <a:pt x="21" y="685"/>
                  </a:lnTo>
                  <a:lnTo>
                    <a:pt x="26" y="592"/>
                  </a:lnTo>
                  <a:lnTo>
                    <a:pt x="31" y="500"/>
                  </a:lnTo>
                  <a:lnTo>
                    <a:pt x="40" y="408"/>
                  </a:lnTo>
                  <a:lnTo>
                    <a:pt x="59" y="315"/>
                  </a:lnTo>
                  <a:lnTo>
                    <a:pt x="65" y="294"/>
                  </a:lnTo>
                  <a:lnTo>
                    <a:pt x="71" y="273"/>
                  </a:lnTo>
                  <a:lnTo>
                    <a:pt x="78" y="251"/>
                  </a:lnTo>
                  <a:lnTo>
                    <a:pt x="86" y="230"/>
                  </a:lnTo>
                  <a:lnTo>
                    <a:pt x="94" y="208"/>
                  </a:lnTo>
                  <a:lnTo>
                    <a:pt x="103" y="189"/>
                  </a:lnTo>
                  <a:lnTo>
                    <a:pt x="112" y="168"/>
                  </a:lnTo>
                  <a:lnTo>
                    <a:pt x="123" y="148"/>
                  </a:lnTo>
                  <a:lnTo>
                    <a:pt x="135" y="130"/>
                  </a:lnTo>
                  <a:lnTo>
                    <a:pt x="147" y="110"/>
                  </a:lnTo>
                  <a:lnTo>
                    <a:pt x="160" y="92"/>
                  </a:lnTo>
                  <a:lnTo>
                    <a:pt x="173" y="74"/>
                  </a:lnTo>
                  <a:lnTo>
                    <a:pt x="184" y="56"/>
                  </a:lnTo>
                  <a:lnTo>
                    <a:pt x="197" y="38"/>
                  </a:lnTo>
                  <a:lnTo>
                    <a:pt x="209" y="18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5" name="Freeform 102"/>
            <p:cNvSpPr/>
            <p:nvPr/>
          </p:nvSpPr>
          <p:spPr bwMode="auto">
            <a:xfrm>
              <a:off x="1506" y="2128"/>
              <a:ext cx="104" cy="93"/>
            </a:xfrm>
            <a:custGeom>
              <a:avLst/>
              <a:gdLst>
                <a:gd name="T0" fmla="*/ 1 w 207"/>
                <a:gd name="T1" fmla="*/ 0 h 188"/>
                <a:gd name="T2" fmla="*/ 1 w 207"/>
                <a:gd name="T3" fmla="*/ 0 h 188"/>
                <a:gd name="T4" fmla="*/ 1 w 207"/>
                <a:gd name="T5" fmla="*/ 0 h 188"/>
                <a:gd name="T6" fmla="*/ 1 w 207"/>
                <a:gd name="T7" fmla="*/ 0 h 188"/>
                <a:gd name="T8" fmla="*/ 1 w 207"/>
                <a:gd name="T9" fmla="*/ 0 h 188"/>
                <a:gd name="T10" fmla="*/ 1 w 207"/>
                <a:gd name="T11" fmla="*/ 0 h 188"/>
                <a:gd name="T12" fmla="*/ 1 w 207"/>
                <a:gd name="T13" fmla="*/ 0 h 188"/>
                <a:gd name="T14" fmla="*/ 1 w 207"/>
                <a:gd name="T15" fmla="*/ 0 h 188"/>
                <a:gd name="T16" fmla="*/ 1 w 207"/>
                <a:gd name="T17" fmla="*/ 0 h 188"/>
                <a:gd name="T18" fmla="*/ 1 w 207"/>
                <a:gd name="T19" fmla="*/ 0 h 188"/>
                <a:gd name="T20" fmla="*/ 1 w 207"/>
                <a:gd name="T21" fmla="*/ 0 h 188"/>
                <a:gd name="T22" fmla="*/ 1 w 207"/>
                <a:gd name="T23" fmla="*/ 0 h 188"/>
                <a:gd name="T24" fmla="*/ 1 w 207"/>
                <a:gd name="T25" fmla="*/ 0 h 188"/>
                <a:gd name="T26" fmla="*/ 1 w 207"/>
                <a:gd name="T27" fmla="*/ 0 h 188"/>
                <a:gd name="T28" fmla="*/ 1 w 207"/>
                <a:gd name="T29" fmla="*/ 0 h 188"/>
                <a:gd name="T30" fmla="*/ 1 w 207"/>
                <a:gd name="T31" fmla="*/ 0 h 188"/>
                <a:gd name="T32" fmla="*/ 1 w 207"/>
                <a:gd name="T33" fmla="*/ 0 h 188"/>
                <a:gd name="T34" fmla="*/ 1 w 207"/>
                <a:gd name="T35" fmla="*/ 0 h 188"/>
                <a:gd name="T36" fmla="*/ 1 w 207"/>
                <a:gd name="T37" fmla="*/ 0 h 188"/>
                <a:gd name="T38" fmla="*/ 1 w 207"/>
                <a:gd name="T39" fmla="*/ 0 h 188"/>
                <a:gd name="T40" fmla="*/ 1 w 207"/>
                <a:gd name="T41" fmla="*/ 0 h 188"/>
                <a:gd name="T42" fmla="*/ 1 w 207"/>
                <a:gd name="T43" fmla="*/ 0 h 188"/>
                <a:gd name="T44" fmla="*/ 1 w 207"/>
                <a:gd name="T45" fmla="*/ 0 h 188"/>
                <a:gd name="T46" fmla="*/ 1 w 207"/>
                <a:gd name="T47" fmla="*/ 0 h 188"/>
                <a:gd name="T48" fmla="*/ 1 w 207"/>
                <a:gd name="T49" fmla="*/ 0 h 188"/>
                <a:gd name="T50" fmla="*/ 1 w 207"/>
                <a:gd name="T51" fmla="*/ 0 h 188"/>
                <a:gd name="T52" fmla="*/ 1 w 207"/>
                <a:gd name="T53" fmla="*/ 0 h 188"/>
                <a:gd name="T54" fmla="*/ 1 w 207"/>
                <a:gd name="T55" fmla="*/ 0 h 188"/>
                <a:gd name="T56" fmla="*/ 1 w 207"/>
                <a:gd name="T57" fmla="*/ 0 h 188"/>
                <a:gd name="T58" fmla="*/ 1 w 207"/>
                <a:gd name="T59" fmla="*/ 0 h 188"/>
                <a:gd name="T60" fmla="*/ 1 w 207"/>
                <a:gd name="T61" fmla="*/ 0 h 188"/>
                <a:gd name="T62" fmla="*/ 1 w 207"/>
                <a:gd name="T63" fmla="*/ 0 h 188"/>
                <a:gd name="T64" fmla="*/ 1 w 207"/>
                <a:gd name="T65" fmla="*/ 0 h 188"/>
                <a:gd name="T66" fmla="*/ 0 w 207"/>
                <a:gd name="T67" fmla="*/ 0 h 188"/>
                <a:gd name="T68" fmla="*/ 1 w 207"/>
                <a:gd name="T69" fmla="*/ 0 h 188"/>
                <a:gd name="T70" fmla="*/ 1 w 207"/>
                <a:gd name="T71" fmla="*/ 0 h 188"/>
                <a:gd name="T72" fmla="*/ 1 w 207"/>
                <a:gd name="T73" fmla="*/ 0 h 188"/>
                <a:gd name="T74" fmla="*/ 1 w 207"/>
                <a:gd name="T75" fmla="*/ 0 h 188"/>
                <a:gd name="T76" fmla="*/ 1 w 207"/>
                <a:gd name="T77" fmla="*/ 0 h 188"/>
                <a:gd name="T78" fmla="*/ 1 w 207"/>
                <a:gd name="T79" fmla="*/ 0 h 188"/>
                <a:gd name="T80" fmla="*/ 1 w 207"/>
                <a:gd name="T81" fmla="*/ 0 h 188"/>
                <a:gd name="T82" fmla="*/ 1 w 207"/>
                <a:gd name="T83" fmla="*/ 0 h 188"/>
                <a:gd name="T84" fmla="*/ 1 w 207"/>
                <a:gd name="T85" fmla="*/ 0 h 188"/>
                <a:gd name="T86" fmla="*/ 1 w 207"/>
                <a:gd name="T87" fmla="*/ 0 h 188"/>
                <a:gd name="T88" fmla="*/ 1 w 207"/>
                <a:gd name="T89" fmla="*/ 0 h 188"/>
                <a:gd name="T90" fmla="*/ 1 w 207"/>
                <a:gd name="T91" fmla="*/ 0 h 188"/>
                <a:gd name="T92" fmla="*/ 1 w 207"/>
                <a:gd name="T93" fmla="*/ 0 h 188"/>
                <a:gd name="T94" fmla="*/ 1 w 207"/>
                <a:gd name="T95" fmla="*/ 0 h 188"/>
                <a:gd name="T96" fmla="*/ 1 w 207"/>
                <a:gd name="T97" fmla="*/ 0 h 188"/>
                <a:gd name="T98" fmla="*/ 1 w 207"/>
                <a:gd name="T99" fmla="*/ 0 h 188"/>
                <a:gd name="T100" fmla="*/ 1 w 207"/>
                <a:gd name="T101" fmla="*/ 0 h 188"/>
                <a:gd name="T102" fmla="*/ 1 w 207"/>
                <a:gd name="T103" fmla="*/ 0 h 188"/>
                <a:gd name="T104" fmla="*/ 1 w 207"/>
                <a:gd name="T105" fmla="*/ 0 h 188"/>
                <a:gd name="T106" fmla="*/ 1 w 207"/>
                <a:gd name="T107" fmla="*/ 0 h 188"/>
                <a:gd name="T108" fmla="*/ 1 w 207"/>
                <a:gd name="T109" fmla="*/ 0 h 188"/>
                <a:gd name="T110" fmla="*/ 1 w 207"/>
                <a:gd name="T111" fmla="*/ 0 h 188"/>
                <a:gd name="T112" fmla="*/ 1 w 207"/>
                <a:gd name="T113" fmla="*/ 0 h 188"/>
                <a:gd name="T114" fmla="*/ 1 w 207"/>
                <a:gd name="T115" fmla="*/ 0 h 188"/>
                <a:gd name="T116" fmla="*/ 1 w 207"/>
                <a:gd name="T117" fmla="*/ 0 h 188"/>
                <a:gd name="T118" fmla="*/ 1 w 207"/>
                <a:gd name="T119" fmla="*/ 0 h 188"/>
                <a:gd name="T120" fmla="*/ 1 w 207"/>
                <a:gd name="T121" fmla="*/ 0 h 188"/>
                <a:gd name="T122" fmla="*/ 1 w 207"/>
                <a:gd name="T123" fmla="*/ 0 h 18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7"/>
                <a:gd name="T187" fmla="*/ 0 h 188"/>
                <a:gd name="T188" fmla="*/ 207 w 207"/>
                <a:gd name="T189" fmla="*/ 188 h 18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7" h="188">
                  <a:moveTo>
                    <a:pt x="207" y="0"/>
                  </a:moveTo>
                  <a:lnTo>
                    <a:pt x="201" y="2"/>
                  </a:lnTo>
                  <a:lnTo>
                    <a:pt x="193" y="5"/>
                  </a:lnTo>
                  <a:lnTo>
                    <a:pt x="186" y="8"/>
                  </a:lnTo>
                  <a:lnTo>
                    <a:pt x="180" y="12"/>
                  </a:lnTo>
                  <a:lnTo>
                    <a:pt x="173" y="15"/>
                  </a:lnTo>
                  <a:lnTo>
                    <a:pt x="168" y="19"/>
                  </a:lnTo>
                  <a:lnTo>
                    <a:pt x="162" y="22"/>
                  </a:lnTo>
                  <a:lnTo>
                    <a:pt x="155" y="27"/>
                  </a:lnTo>
                  <a:lnTo>
                    <a:pt x="149" y="31"/>
                  </a:lnTo>
                  <a:lnTo>
                    <a:pt x="141" y="36"/>
                  </a:lnTo>
                  <a:lnTo>
                    <a:pt x="135" y="40"/>
                  </a:lnTo>
                  <a:lnTo>
                    <a:pt x="127" y="46"/>
                  </a:lnTo>
                  <a:lnTo>
                    <a:pt x="119" y="52"/>
                  </a:lnTo>
                  <a:lnTo>
                    <a:pt x="113" y="57"/>
                  </a:lnTo>
                  <a:lnTo>
                    <a:pt x="106" y="62"/>
                  </a:lnTo>
                  <a:lnTo>
                    <a:pt x="101" y="68"/>
                  </a:lnTo>
                  <a:lnTo>
                    <a:pt x="93" y="76"/>
                  </a:lnTo>
                  <a:lnTo>
                    <a:pt x="87" y="83"/>
                  </a:lnTo>
                  <a:lnTo>
                    <a:pt x="79" y="91"/>
                  </a:lnTo>
                  <a:lnTo>
                    <a:pt x="71" y="98"/>
                  </a:lnTo>
                  <a:lnTo>
                    <a:pt x="63" y="106"/>
                  </a:lnTo>
                  <a:lnTo>
                    <a:pt x="55" y="113"/>
                  </a:lnTo>
                  <a:lnTo>
                    <a:pt x="49" y="121"/>
                  </a:lnTo>
                  <a:lnTo>
                    <a:pt x="41" y="128"/>
                  </a:lnTo>
                  <a:lnTo>
                    <a:pt x="35" y="135"/>
                  </a:lnTo>
                  <a:lnTo>
                    <a:pt x="30" y="142"/>
                  </a:lnTo>
                  <a:lnTo>
                    <a:pt x="26" y="149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1" y="169"/>
                  </a:lnTo>
                  <a:lnTo>
                    <a:pt x="6" y="176"/>
                  </a:lnTo>
                  <a:lnTo>
                    <a:pt x="1" y="183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8"/>
                  </a:lnTo>
                  <a:lnTo>
                    <a:pt x="5" y="187"/>
                  </a:lnTo>
                  <a:lnTo>
                    <a:pt x="14" y="179"/>
                  </a:lnTo>
                  <a:lnTo>
                    <a:pt x="22" y="169"/>
                  </a:lnTo>
                  <a:lnTo>
                    <a:pt x="28" y="159"/>
                  </a:lnTo>
                  <a:lnTo>
                    <a:pt x="35" y="150"/>
                  </a:lnTo>
                  <a:lnTo>
                    <a:pt x="40" y="142"/>
                  </a:lnTo>
                  <a:lnTo>
                    <a:pt x="46" y="134"/>
                  </a:lnTo>
                  <a:lnTo>
                    <a:pt x="53" y="126"/>
                  </a:lnTo>
                  <a:lnTo>
                    <a:pt x="61" y="118"/>
                  </a:lnTo>
                  <a:lnTo>
                    <a:pt x="67" y="110"/>
                  </a:lnTo>
                  <a:lnTo>
                    <a:pt x="75" y="103"/>
                  </a:lnTo>
                  <a:lnTo>
                    <a:pt x="83" y="95"/>
                  </a:lnTo>
                  <a:lnTo>
                    <a:pt x="89" y="88"/>
                  </a:lnTo>
                  <a:lnTo>
                    <a:pt x="101" y="75"/>
                  </a:lnTo>
                  <a:lnTo>
                    <a:pt x="114" y="62"/>
                  </a:lnTo>
                  <a:lnTo>
                    <a:pt x="128" y="50"/>
                  </a:lnTo>
                  <a:lnTo>
                    <a:pt x="142" y="37"/>
                  </a:lnTo>
                  <a:lnTo>
                    <a:pt x="158" y="27"/>
                  </a:lnTo>
                  <a:lnTo>
                    <a:pt x="173" y="16"/>
                  </a:lnTo>
                  <a:lnTo>
                    <a:pt x="190" y="7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6" name="Freeform 103"/>
            <p:cNvSpPr/>
            <p:nvPr/>
          </p:nvSpPr>
          <p:spPr bwMode="auto">
            <a:xfrm>
              <a:off x="1502" y="2223"/>
              <a:ext cx="28" cy="46"/>
            </a:xfrm>
            <a:custGeom>
              <a:avLst/>
              <a:gdLst>
                <a:gd name="T0" fmla="*/ 0 w 55"/>
                <a:gd name="T1" fmla="*/ 1 h 92"/>
                <a:gd name="T2" fmla="*/ 1 w 55"/>
                <a:gd name="T3" fmla="*/ 1 h 92"/>
                <a:gd name="T4" fmla="*/ 1 w 55"/>
                <a:gd name="T5" fmla="*/ 1 h 92"/>
                <a:gd name="T6" fmla="*/ 1 w 55"/>
                <a:gd name="T7" fmla="*/ 1 h 92"/>
                <a:gd name="T8" fmla="*/ 1 w 55"/>
                <a:gd name="T9" fmla="*/ 1 h 92"/>
                <a:gd name="T10" fmla="*/ 1 w 55"/>
                <a:gd name="T11" fmla="*/ 1 h 92"/>
                <a:gd name="T12" fmla="*/ 1 w 55"/>
                <a:gd name="T13" fmla="*/ 1 h 92"/>
                <a:gd name="T14" fmla="*/ 1 w 55"/>
                <a:gd name="T15" fmla="*/ 1 h 92"/>
                <a:gd name="T16" fmla="*/ 1 w 55"/>
                <a:gd name="T17" fmla="*/ 1 h 92"/>
                <a:gd name="T18" fmla="*/ 1 w 55"/>
                <a:gd name="T19" fmla="*/ 1 h 92"/>
                <a:gd name="T20" fmla="*/ 1 w 55"/>
                <a:gd name="T21" fmla="*/ 1 h 92"/>
                <a:gd name="T22" fmla="*/ 1 w 55"/>
                <a:gd name="T23" fmla="*/ 1 h 92"/>
                <a:gd name="T24" fmla="*/ 1 w 55"/>
                <a:gd name="T25" fmla="*/ 1 h 92"/>
                <a:gd name="T26" fmla="*/ 1 w 55"/>
                <a:gd name="T27" fmla="*/ 1 h 92"/>
                <a:gd name="T28" fmla="*/ 1 w 55"/>
                <a:gd name="T29" fmla="*/ 1 h 92"/>
                <a:gd name="T30" fmla="*/ 1 w 55"/>
                <a:gd name="T31" fmla="*/ 1 h 92"/>
                <a:gd name="T32" fmla="*/ 1 w 55"/>
                <a:gd name="T33" fmla="*/ 1 h 92"/>
                <a:gd name="T34" fmla="*/ 1 w 55"/>
                <a:gd name="T35" fmla="*/ 1 h 92"/>
                <a:gd name="T36" fmla="*/ 1 w 55"/>
                <a:gd name="T37" fmla="*/ 1 h 92"/>
                <a:gd name="T38" fmla="*/ 1 w 55"/>
                <a:gd name="T39" fmla="*/ 1 h 92"/>
                <a:gd name="T40" fmla="*/ 0 w 55"/>
                <a:gd name="T41" fmla="*/ 0 h 92"/>
                <a:gd name="T42" fmla="*/ 0 w 55"/>
                <a:gd name="T43" fmla="*/ 0 h 92"/>
                <a:gd name="T44" fmla="*/ 0 w 55"/>
                <a:gd name="T45" fmla="*/ 0 h 92"/>
                <a:gd name="T46" fmla="*/ 0 w 55"/>
                <a:gd name="T47" fmla="*/ 0 h 92"/>
                <a:gd name="T48" fmla="*/ 0 w 55"/>
                <a:gd name="T49" fmla="*/ 1 h 92"/>
                <a:gd name="T50" fmla="*/ 0 w 55"/>
                <a:gd name="T51" fmla="*/ 1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"/>
                <a:gd name="T79" fmla="*/ 0 h 92"/>
                <a:gd name="T80" fmla="*/ 55 w 55"/>
                <a:gd name="T81" fmla="*/ 92 h 9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" h="92">
                  <a:moveTo>
                    <a:pt x="0" y="1"/>
                  </a:moveTo>
                  <a:lnTo>
                    <a:pt x="7" y="12"/>
                  </a:lnTo>
                  <a:lnTo>
                    <a:pt x="14" y="22"/>
                  </a:lnTo>
                  <a:lnTo>
                    <a:pt x="20" y="34"/>
                  </a:lnTo>
                  <a:lnTo>
                    <a:pt x="27" y="45"/>
                  </a:lnTo>
                  <a:lnTo>
                    <a:pt x="32" y="57"/>
                  </a:lnTo>
                  <a:lnTo>
                    <a:pt x="37" y="68"/>
                  </a:lnTo>
                  <a:lnTo>
                    <a:pt x="42" y="80"/>
                  </a:lnTo>
                  <a:lnTo>
                    <a:pt x="49" y="91"/>
                  </a:lnTo>
                  <a:lnTo>
                    <a:pt x="52" y="92"/>
                  </a:lnTo>
                  <a:lnTo>
                    <a:pt x="53" y="90"/>
                  </a:lnTo>
                  <a:lnTo>
                    <a:pt x="55" y="88"/>
                  </a:lnTo>
                  <a:lnTo>
                    <a:pt x="55" y="85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41" y="50"/>
                  </a:lnTo>
                  <a:lnTo>
                    <a:pt x="35" y="39"/>
                  </a:lnTo>
                  <a:lnTo>
                    <a:pt x="28" y="28"/>
                  </a:lnTo>
                  <a:lnTo>
                    <a:pt x="20" y="19"/>
                  </a:lnTo>
                  <a:lnTo>
                    <a:pt x="10" y="8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7" name="Freeform 104"/>
            <p:cNvSpPr/>
            <p:nvPr/>
          </p:nvSpPr>
          <p:spPr bwMode="auto">
            <a:xfrm>
              <a:off x="1462" y="2270"/>
              <a:ext cx="72" cy="32"/>
            </a:xfrm>
            <a:custGeom>
              <a:avLst/>
              <a:gdLst>
                <a:gd name="T0" fmla="*/ 0 w 143"/>
                <a:gd name="T1" fmla="*/ 1 h 63"/>
                <a:gd name="T2" fmla="*/ 1 w 143"/>
                <a:gd name="T3" fmla="*/ 1 h 63"/>
                <a:gd name="T4" fmla="*/ 1 w 143"/>
                <a:gd name="T5" fmla="*/ 1 h 63"/>
                <a:gd name="T6" fmla="*/ 1 w 143"/>
                <a:gd name="T7" fmla="*/ 1 h 63"/>
                <a:gd name="T8" fmla="*/ 1 w 143"/>
                <a:gd name="T9" fmla="*/ 1 h 63"/>
                <a:gd name="T10" fmla="*/ 1 w 143"/>
                <a:gd name="T11" fmla="*/ 1 h 63"/>
                <a:gd name="T12" fmla="*/ 1 w 143"/>
                <a:gd name="T13" fmla="*/ 1 h 63"/>
                <a:gd name="T14" fmla="*/ 1 w 143"/>
                <a:gd name="T15" fmla="*/ 1 h 63"/>
                <a:gd name="T16" fmla="*/ 1 w 143"/>
                <a:gd name="T17" fmla="*/ 1 h 63"/>
                <a:gd name="T18" fmla="*/ 1 w 143"/>
                <a:gd name="T19" fmla="*/ 1 h 63"/>
                <a:gd name="T20" fmla="*/ 1 w 143"/>
                <a:gd name="T21" fmla="*/ 1 h 63"/>
                <a:gd name="T22" fmla="*/ 1 w 143"/>
                <a:gd name="T23" fmla="*/ 1 h 63"/>
                <a:gd name="T24" fmla="*/ 1 w 143"/>
                <a:gd name="T25" fmla="*/ 0 h 63"/>
                <a:gd name="T26" fmla="*/ 1 w 143"/>
                <a:gd name="T27" fmla="*/ 1 h 63"/>
                <a:gd name="T28" fmla="*/ 1 w 143"/>
                <a:gd name="T29" fmla="*/ 1 h 63"/>
                <a:gd name="T30" fmla="*/ 1 w 143"/>
                <a:gd name="T31" fmla="*/ 1 h 63"/>
                <a:gd name="T32" fmla="*/ 1 w 143"/>
                <a:gd name="T33" fmla="*/ 1 h 63"/>
                <a:gd name="T34" fmla="*/ 1 w 143"/>
                <a:gd name="T35" fmla="*/ 1 h 63"/>
                <a:gd name="T36" fmla="*/ 1 w 143"/>
                <a:gd name="T37" fmla="*/ 1 h 63"/>
                <a:gd name="T38" fmla="*/ 1 w 143"/>
                <a:gd name="T39" fmla="*/ 1 h 63"/>
                <a:gd name="T40" fmla="*/ 0 w 143"/>
                <a:gd name="T41" fmla="*/ 1 h 63"/>
                <a:gd name="T42" fmla="*/ 0 w 143"/>
                <a:gd name="T43" fmla="*/ 1 h 63"/>
                <a:gd name="T44" fmla="*/ 0 w 143"/>
                <a:gd name="T45" fmla="*/ 1 h 63"/>
                <a:gd name="T46" fmla="*/ 0 w 143"/>
                <a:gd name="T47" fmla="*/ 1 h 63"/>
                <a:gd name="T48" fmla="*/ 0 w 143"/>
                <a:gd name="T49" fmla="*/ 1 h 63"/>
                <a:gd name="T50" fmla="*/ 0 w 143"/>
                <a:gd name="T51" fmla="*/ 1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3"/>
                <a:gd name="T79" fmla="*/ 0 h 63"/>
                <a:gd name="T80" fmla="*/ 143 w 143"/>
                <a:gd name="T81" fmla="*/ 63 h 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3" h="63">
                  <a:moveTo>
                    <a:pt x="0" y="63"/>
                  </a:moveTo>
                  <a:lnTo>
                    <a:pt x="16" y="55"/>
                  </a:lnTo>
                  <a:lnTo>
                    <a:pt x="33" y="47"/>
                  </a:lnTo>
                  <a:lnTo>
                    <a:pt x="50" y="39"/>
                  </a:lnTo>
                  <a:lnTo>
                    <a:pt x="67" y="32"/>
                  </a:lnTo>
                  <a:lnTo>
                    <a:pt x="84" y="25"/>
                  </a:lnTo>
                  <a:lnTo>
                    <a:pt x="101" y="19"/>
                  </a:lnTo>
                  <a:lnTo>
                    <a:pt x="119" y="14"/>
                  </a:lnTo>
                  <a:lnTo>
                    <a:pt x="137" y="9"/>
                  </a:lnTo>
                  <a:lnTo>
                    <a:pt x="141" y="7"/>
                  </a:lnTo>
                  <a:lnTo>
                    <a:pt x="143" y="4"/>
                  </a:lnTo>
                  <a:lnTo>
                    <a:pt x="143" y="1"/>
                  </a:lnTo>
                  <a:lnTo>
                    <a:pt x="140" y="0"/>
                  </a:lnTo>
                  <a:lnTo>
                    <a:pt x="120" y="1"/>
                  </a:lnTo>
                  <a:lnTo>
                    <a:pt x="101" y="5"/>
                  </a:lnTo>
                  <a:lnTo>
                    <a:pt x="83" y="12"/>
                  </a:lnTo>
                  <a:lnTo>
                    <a:pt x="66" y="20"/>
                  </a:lnTo>
                  <a:lnTo>
                    <a:pt x="48" y="31"/>
                  </a:lnTo>
                  <a:lnTo>
                    <a:pt x="32" y="41"/>
                  </a:lnTo>
                  <a:lnTo>
                    <a:pt x="15" y="5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8" name="Freeform 105"/>
            <p:cNvSpPr/>
            <p:nvPr/>
          </p:nvSpPr>
          <p:spPr bwMode="auto">
            <a:xfrm>
              <a:off x="1462" y="2296"/>
              <a:ext cx="33" cy="160"/>
            </a:xfrm>
            <a:custGeom>
              <a:avLst/>
              <a:gdLst>
                <a:gd name="T0" fmla="*/ 1 w 66"/>
                <a:gd name="T1" fmla="*/ 0 h 319"/>
                <a:gd name="T2" fmla="*/ 1 w 66"/>
                <a:gd name="T3" fmla="*/ 1 h 319"/>
                <a:gd name="T4" fmla="*/ 0 w 66"/>
                <a:gd name="T5" fmla="*/ 1 h 319"/>
                <a:gd name="T6" fmla="*/ 1 w 66"/>
                <a:gd name="T7" fmla="*/ 1 h 319"/>
                <a:gd name="T8" fmla="*/ 1 w 66"/>
                <a:gd name="T9" fmla="*/ 1 h 319"/>
                <a:gd name="T10" fmla="*/ 1 w 66"/>
                <a:gd name="T11" fmla="*/ 1 h 319"/>
                <a:gd name="T12" fmla="*/ 1 w 66"/>
                <a:gd name="T13" fmla="*/ 1 h 319"/>
                <a:gd name="T14" fmla="*/ 1 w 66"/>
                <a:gd name="T15" fmla="*/ 1 h 319"/>
                <a:gd name="T16" fmla="*/ 1 w 66"/>
                <a:gd name="T17" fmla="*/ 1 h 319"/>
                <a:gd name="T18" fmla="*/ 1 w 66"/>
                <a:gd name="T19" fmla="*/ 1 h 319"/>
                <a:gd name="T20" fmla="*/ 1 w 66"/>
                <a:gd name="T21" fmla="*/ 1 h 319"/>
                <a:gd name="T22" fmla="*/ 1 w 66"/>
                <a:gd name="T23" fmla="*/ 1 h 319"/>
                <a:gd name="T24" fmla="*/ 1 w 66"/>
                <a:gd name="T25" fmla="*/ 1 h 319"/>
                <a:gd name="T26" fmla="*/ 1 w 66"/>
                <a:gd name="T27" fmla="*/ 1 h 319"/>
                <a:gd name="T28" fmla="*/ 1 w 66"/>
                <a:gd name="T29" fmla="*/ 1 h 319"/>
                <a:gd name="T30" fmla="*/ 1 w 66"/>
                <a:gd name="T31" fmla="*/ 1 h 319"/>
                <a:gd name="T32" fmla="*/ 1 w 66"/>
                <a:gd name="T33" fmla="*/ 1 h 319"/>
                <a:gd name="T34" fmla="*/ 1 w 66"/>
                <a:gd name="T35" fmla="*/ 1 h 319"/>
                <a:gd name="T36" fmla="*/ 1 w 66"/>
                <a:gd name="T37" fmla="*/ 1 h 319"/>
                <a:gd name="T38" fmla="*/ 1 w 66"/>
                <a:gd name="T39" fmla="*/ 1 h 319"/>
                <a:gd name="T40" fmla="*/ 1 w 66"/>
                <a:gd name="T41" fmla="*/ 1 h 319"/>
                <a:gd name="T42" fmla="*/ 1 w 66"/>
                <a:gd name="T43" fmla="*/ 1 h 319"/>
                <a:gd name="T44" fmla="*/ 1 w 66"/>
                <a:gd name="T45" fmla="*/ 1 h 319"/>
                <a:gd name="T46" fmla="*/ 1 w 66"/>
                <a:gd name="T47" fmla="*/ 1 h 319"/>
                <a:gd name="T48" fmla="*/ 1 w 66"/>
                <a:gd name="T49" fmla="*/ 1 h 319"/>
                <a:gd name="T50" fmla="*/ 1 w 66"/>
                <a:gd name="T51" fmla="*/ 1 h 319"/>
                <a:gd name="T52" fmla="*/ 1 w 66"/>
                <a:gd name="T53" fmla="*/ 1 h 319"/>
                <a:gd name="T54" fmla="*/ 1 w 66"/>
                <a:gd name="T55" fmla="*/ 1 h 319"/>
                <a:gd name="T56" fmla="*/ 1 w 66"/>
                <a:gd name="T57" fmla="*/ 0 h 319"/>
                <a:gd name="T58" fmla="*/ 1 w 66"/>
                <a:gd name="T59" fmla="*/ 0 h 319"/>
                <a:gd name="T60" fmla="*/ 1 w 66"/>
                <a:gd name="T61" fmla="*/ 0 h 319"/>
                <a:gd name="T62" fmla="*/ 1 w 66"/>
                <a:gd name="T63" fmla="*/ 0 h 319"/>
                <a:gd name="T64" fmla="*/ 1 w 66"/>
                <a:gd name="T65" fmla="*/ 0 h 319"/>
                <a:gd name="T66" fmla="*/ 1 w 66"/>
                <a:gd name="T67" fmla="*/ 0 h 31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"/>
                <a:gd name="T103" fmla="*/ 0 h 319"/>
                <a:gd name="T104" fmla="*/ 66 w 66"/>
                <a:gd name="T105" fmla="*/ 319 h 31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" h="319">
                  <a:moveTo>
                    <a:pt x="10" y="0"/>
                  </a:moveTo>
                  <a:lnTo>
                    <a:pt x="1" y="41"/>
                  </a:lnTo>
                  <a:lnTo>
                    <a:pt x="0" y="84"/>
                  </a:lnTo>
                  <a:lnTo>
                    <a:pt x="3" y="126"/>
                  </a:lnTo>
                  <a:lnTo>
                    <a:pt x="10" y="168"/>
                  </a:lnTo>
                  <a:lnTo>
                    <a:pt x="14" y="186"/>
                  </a:lnTo>
                  <a:lnTo>
                    <a:pt x="18" y="206"/>
                  </a:lnTo>
                  <a:lnTo>
                    <a:pt x="22" y="225"/>
                  </a:lnTo>
                  <a:lnTo>
                    <a:pt x="28" y="245"/>
                  </a:lnTo>
                  <a:lnTo>
                    <a:pt x="33" y="265"/>
                  </a:lnTo>
                  <a:lnTo>
                    <a:pt x="41" y="283"/>
                  </a:lnTo>
                  <a:lnTo>
                    <a:pt x="50" y="300"/>
                  </a:lnTo>
                  <a:lnTo>
                    <a:pt x="61" y="318"/>
                  </a:lnTo>
                  <a:lnTo>
                    <a:pt x="62" y="319"/>
                  </a:lnTo>
                  <a:lnTo>
                    <a:pt x="64" y="318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58" y="298"/>
                  </a:lnTo>
                  <a:lnTo>
                    <a:pt x="50" y="282"/>
                  </a:lnTo>
                  <a:lnTo>
                    <a:pt x="42" y="266"/>
                  </a:lnTo>
                  <a:lnTo>
                    <a:pt x="37" y="248"/>
                  </a:lnTo>
                  <a:lnTo>
                    <a:pt x="31" y="232"/>
                  </a:lnTo>
                  <a:lnTo>
                    <a:pt x="27" y="215"/>
                  </a:lnTo>
                  <a:lnTo>
                    <a:pt x="22" y="198"/>
                  </a:lnTo>
                  <a:lnTo>
                    <a:pt x="18" y="181"/>
                  </a:lnTo>
                  <a:lnTo>
                    <a:pt x="9" y="137"/>
                  </a:lnTo>
                  <a:lnTo>
                    <a:pt x="5" y="92"/>
                  </a:lnTo>
                  <a:lnTo>
                    <a:pt x="5" y="4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79" name="Freeform 106"/>
            <p:cNvSpPr/>
            <p:nvPr/>
          </p:nvSpPr>
          <p:spPr bwMode="auto">
            <a:xfrm>
              <a:off x="1437" y="2130"/>
              <a:ext cx="157" cy="61"/>
            </a:xfrm>
            <a:custGeom>
              <a:avLst/>
              <a:gdLst>
                <a:gd name="T0" fmla="*/ 1 w 314"/>
                <a:gd name="T1" fmla="*/ 1 h 121"/>
                <a:gd name="T2" fmla="*/ 1 w 314"/>
                <a:gd name="T3" fmla="*/ 1 h 121"/>
                <a:gd name="T4" fmla="*/ 1 w 314"/>
                <a:gd name="T5" fmla="*/ 1 h 121"/>
                <a:gd name="T6" fmla="*/ 1 w 314"/>
                <a:gd name="T7" fmla="*/ 1 h 121"/>
                <a:gd name="T8" fmla="*/ 1 w 314"/>
                <a:gd name="T9" fmla="*/ 1 h 121"/>
                <a:gd name="T10" fmla="*/ 1 w 314"/>
                <a:gd name="T11" fmla="*/ 1 h 121"/>
                <a:gd name="T12" fmla="*/ 1 w 314"/>
                <a:gd name="T13" fmla="*/ 1 h 121"/>
                <a:gd name="T14" fmla="*/ 1 w 314"/>
                <a:gd name="T15" fmla="*/ 1 h 121"/>
                <a:gd name="T16" fmla="*/ 1 w 314"/>
                <a:gd name="T17" fmla="*/ 1 h 121"/>
                <a:gd name="T18" fmla="*/ 1 w 314"/>
                <a:gd name="T19" fmla="*/ 1 h 121"/>
                <a:gd name="T20" fmla="*/ 1 w 314"/>
                <a:gd name="T21" fmla="*/ 1 h 121"/>
                <a:gd name="T22" fmla="*/ 1 w 314"/>
                <a:gd name="T23" fmla="*/ 1 h 121"/>
                <a:gd name="T24" fmla="*/ 1 w 314"/>
                <a:gd name="T25" fmla="*/ 1 h 121"/>
                <a:gd name="T26" fmla="*/ 1 w 314"/>
                <a:gd name="T27" fmla="*/ 1 h 121"/>
                <a:gd name="T28" fmla="*/ 1 w 314"/>
                <a:gd name="T29" fmla="*/ 1 h 121"/>
                <a:gd name="T30" fmla="*/ 1 w 314"/>
                <a:gd name="T31" fmla="*/ 1 h 121"/>
                <a:gd name="T32" fmla="*/ 1 w 314"/>
                <a:gd name="T33" fmla="*/ 1 h 121"/>
                <a:gd name="T34" fmla="*/ 0 w 314"/>
                <a:gd name="T35" fmla="*/ 1 h 121"/>
                <a:gd name="T36" fmla="*/ 1 w 314"/>
                <a:gd name="T37" fmla="*/ 1 h 121"/>
                <a:gd name="T38" fmla="*/ 1 w 314"/>
                <a:gd name="T39" fmla="*/ 1 h 121"/>
                <a:gd name="T40" fmla="*/ 1 w 314"/>
                <a:gd name="T41" fmla="*/ 1 h 121"/>
                <a:gd name="T42" fmla="*/ 1 w 314"/>
                <a:gd name="T43" fmla="*/ 1 h 121"/>
                <a:gd name="T44" fmla="*/ 1 w 314"/>
                <a:gd name="T45" fmla="*/ 1 h 121"/>
                <a:gd name="T46" fmla="*/ 1 w 314"/>
                <a:gd name="T47" fmla="*/ 1 h 121"/>
                <a:gd name="T48" fmla="*/ 1 w 314"/>
                <a:gd name="T49" fmla="*/ 1 h 121"/>
                <a:gd name="T50" fmla="*/ 1 w 314"/>
                <a:gd name="T51" fmla="*/ 1 h 121"/>
                <a:gd name="T52" fmla="*/ 1 w 314"/>
                <a:gd name="T53" fmla="*/ 1 h 121"/>
                <a:gd name="T54" fmla="*/ 1 w 314"/>
                <a:gd name="T55" fmla="*/ 1 h 121"/>
                <a:gd name="T56" fmla="*/ 1 w 314"/>
                <a:gd name="T57" fmla="*/ 1 h 121"/>
                <a:gd name="T58" fmla="*/ 1 w 314"/>
                <a:gd name="T59" fmla="*/ 1 h 121"/>
                <a:gd name="T60" fmla="*/ 1 w 314"/>
                <a:gd name="T61" fmla="*/ 1 h 121"/>
                <a:gd name="T62" fmla="*/ 1 w 314"/>
                <a:gd name="T63" fmla="*/ 1 h 121"/>
                <a:gd name="T64" fmla="*/ 1 w 314"/>
                <a:gd name="T65" fmla="*/ 1 h 121"/>
                <a:gd name="T66" fmla="*/ 1 w 314"/>
                <a:gd name="T67" fmla="*/ 1 h 121"/>
                <a:gd name="T68" fmla="*/ 1 w 314"/>
                <a:gd name="T69" fmla="*/ 0 h 121"/>
                <a:gd name="T70" fmla="*/ 1 w 314"/>
                <a:gd name="T71" fmla="*/ 0 h 121"/>
                <a:gd name="T72" fmla="*/ 1 w 314"/>
                <a:gd name="T73" fmla="*/ 0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121"/>
                <a:gd name="T113" fmla="*/ 314 w 314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121">
                  <a:moveTo>
                    <a:pt x="312" y="0"/>
                  </a:moveTo>
                  <a:lnTo>
                    <a:pt x="306" y="5"/>
                  </a:lnTo>
                  <a:lnTo>
                    <a:pt x="299" y="9"/>
                  </a:lnTo>
                  <a:lnTo>
                    <a:pt x="293" y="15"/>
                  </a:lnTo>
                  <a:lnTo>
                    <a:pt x="287" y="20"/>
                  </a:lnTo>
                  <a:lnTo>
                    <a:pt x="280" y="24"/>
                  </a:lnTo>
                  <a:lnTo>
                    <a:pt x="274" y="30"/>
                  </a:lnTo>
                  <a:lnTo>
                    <a:pt x="267" y="34"/>
                  </a:lnTo>
                  <a:lnTo>
                    <a:pt x="261" y="39"/>
                  </a:lnTo>
                  <a:lnTo>
                    <a:pt x="250" y="46"/>
                  </a:lnTo>
                  <a:lnTo>
                    <a:pt x="239" y="51"/>
                  </a:lnTo>
                  <a:lnTo>
                    <a:pt x="227" y="55"/>
                  </a:lnTo>
                  <a:lnTo>
                    <a:pt x="215" y="60"/>
                  </a:lnTo>
                  <a:lnTo>
                    <a:pt x="202" y="63"/>
                  </a:lnTo>
                  <a:lnTo>
                    <a:pt x="191" y="67"/>
                  </a:lnTo>
                  <a:lnTo>
                    <a:pt x="178" y="70"/>
                  </a:lnTo>
                  <a:lnTo>
                    <a:pt x="166" y="74"/>
                  </a:lnTo>
                  <a:lnTo>
                    <a:pt x="157" y="76"/>
                  </a:lnTo>
                  <a:lnTo>
                    <a:pt x="148" y="78"/>
                  </a:lnTo>
                  <a:lnTo>
                    <a:pt x="139" y="81"/>
                  </a:lnTo>
                  <a:lnTo>
                    <a:pt x="130" y="83"/>
                  </a:lnTo>
                  <a:lnTo>
                    <a:pt x="119" y="84"/>
                  </a:lnTo>
                  <a:lnTo>
                    <a:pt x="110" y="86"/>
                  </a:lnTo>
                  <a:lnTo>
                    <a:pt x="101" y="87"/>
                  </a:lnTo>
                  <a:lnTo>
                    <a:pt x="92" y="90"/>
                  </a:lnTo>
                  <a:lnTo>
                    <a:pt x="82" y="92"/>
                  </a:lnTo>
                  <a:lnTo>
                    <a:pt x="71" y="94"/>
                  </a:lnTo>
                  <a:lnTo>
                    <a:pt x="61" y="97"/>
                  </a:lnTo>
                  <a:lnTo>
                    <a:pt x="51" y="98"/>
                  </a:lnTo>
                  <a:lnTo>
                    <a:pt x="40" y="100"/>
                  </a:lnTo>
                  <a:lnTo>
                    <a:pt x="29" y="102"/>
                  </a:lnTo>
                  <a:lnTo>
                    <a:pt x="19" y="104"/>
                  </a:lnTo>
                  <a:lnTo>
                    <a:pt x="9" y="104"/>
                  </a:lnTo>
                  <a:lnTo>
                    <a:pt x="5" y="105"/>
                  </a:lnTo>
                  <a:lnTo>
                    <a:pt x="1" y="108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9" y="119"/>
                  </a:lnTo>
                  <a:lnTo>
                    <a:pt x="16" y="121"/>
                  </a:lnTo>
                  <a:lnTo>
                    <a:pt x="23" y="121"/>
                  </a:lnTo>
                  <a:lnTo>
                    <a:pt x="30" y="120"/>
                  </a:lnTo>
                  <a:lnTo>
                    <a:pt x="38" y="117"/>
                  </a:lnTo>
                  <a:lnTo>
                    <a:pt x="44" y="115"/>
                  </a:lnTo>
                  <a:lnTo>
                    <a:pt x="52" y="113"/>
                  </a:lnTo>
                  <a:lnTo>
                    <a:pt x="60" y="111"/>
                  </a:lnTo>
                  <a:lnTo>
                    <a:pt x="73" y="108"/>
                  </a:lnTo>
                  <a:lnTo>
                    <a:pt x="86" y="105"/>
                  </a:lnTo>
                  <a:lnTo>
                    <a:pt x="99" y="101"/>
                  </a:lnTo>
                  <a:lnTo>
                    <a:pt x="112" y="98"/>
                  </a:lnTo>
                  <a:lnTo>
                    <a:pt x="124" y="94"/>
                  </a:lnTo>
                  <a:lnTo>
                    <a:pt x="137" y="91"/>
                  </a:lnTo>
                  <a:lnTo>
                    <a:pt x="150" y="87"/>
                  </a:lnTo>
                  <a:lnTo>
                    <a:pt x="163" y="83"/>
                  </a:lnTo>
                  <a:lnTo>
                    <a:pt x="174" y="79"/>
                  </a:lnTo>
                  <a:lnTo>
                    <a:pt x="184" y="76"/>
                  </a:lnTo>
                  <a:lnTo>
                    <a:pt x="194" y="72"/>
                  </a:lnTo>
                  <a:lnTo>
                    <a:pt x="205" y="69"/>
                  </a:lnTo>
                  <a:lnTo>
                    <a:pt x="215" y="66"/>
                  </a:lnTo>
                  <a:lnTo>
                    <a:pt x="226" y="62"/>
                  </a:lnTo>
                  <a:lnTo>
                    <a:pt x="236" y="59"/>
                  </a:lnTo>
                  <a:lnTo>
                    <a:pt x="245" y="54"/>
                  </a:lnTo>
                  <a:lnTo>
                    <a:pt x="255" y="48"/>
                  </a:lnTo>
                  <a:lnTo>
                    <a:pt x="264" y="43"/>
                  </a:lnTo>
                  <a:lnTo>
                    <a:pt x="272" y="37"/>
                  </a:lnTo>
                  <a:lnTo>
                    <a:pt x="281" y="30"/>
                  </a:lnTo>
                  <a:lnTo>
                    <a:pt x="289" y="23"/>
                  </a:lnTo>
                  <a:lnTo>
                    <a:pt x="297" y="15"/>
                  </a:lnTo>
                  <a:lnTo>
                    <a:pt x="305" y="8"/>
                  </a:lnTo>
                  <a:lnTo>
                    <a:pt x="312" y="0"/>
                  </a:lnTo>
                  <a:lnTo>
                    <a:pt x="314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0" name="Freeform 107"/>
            <p:cNvSpPr/>
            <p:nvPr/>
          </p:nvSpPr>
          <p:spPr bwMode="auto">
            <a:xfrm>
              <a:off x="1420" y="2228"/>
              <a:ext cx="29" cy="191"/>
            </a:xfrm>
            <a:custGeom>
              <a:avLst/>
              <a:gdLst>
                <a:gd name="T0" fmla="*/ 0 w 59"/>
                <a:gd name="T1" fmla="*/ 0 h 381"/>
                <a:gd name="T2" fmla="*/ 0 w 59"/>
                <a:gd name="T3" fmla="*/ 1 h 381"/>
                <a:gd name="T4" fmla="*/ 0 w 59"/>
                <a:gd name="T5" fmla="*/ 1 h 381"/>
                <a:gd name="T6" fmla="*/ 0 w 59"/>
                <a:gd name="T7" fmla="*/ 1 h 381"/>
                <a:gd name="T8" fmla="*/ 0 w 59"/>
                <a:gd name="T9" fmla="*/ 1 h 381"/>
                <a:gd name="T10" fmla="*/ 0 w 59"/>
                <a:gd name="T11" fmla="*/ 1 h 381"/>
                <a:gd name="T12" fmla="*/ 0 w 59"/>
                <a:gd name="T13" fmla="*/ 1 h 381"/>
                <a:gd name="T14" fmla="*/ 0 w 59"/>
                <a:gd name="T15" fmla="*/ 1 h 381"/>
                <a:gd name="T16" fmla="*/ 0 w 59"/>
                <a:gd name="T17" fmla="*/ 1 h 381"/>
                <a:gd name="T18" fmla="*/ 0 w 59"/>
                <a:gd name="T19" fmla="*/ 1 h 381"/>
                <a:gd name="T20" fmla="*/ 0 w 59"/>
                <a:gd name="T21" fmla="*/ 1 h 381"/>
                <a:gd name="T22" fmla="*/ 0 w 59"/>
                <a:gd name="T23" fmla="*/ 1 h 381"/>
                <a:gd name="T24" fmla="*/ 0 w 59"/>
                <a:gd name="T25" fmla="*/ 1 h 381"/>
                <a:gd name="T26" fmla="*/ 0 w 59"/>
                <a:gd name="T27" fmla="*/ 1 h 381"/>
                <a:gd name="T28" fmla="*/ 0 w 59"/>
                <a:gd name="T29" fmla="*/ 1 h 381"/>
                <a:gd name="T30" fmla="*/ 0 w 59"/>
                <a:gd name="T31" fmla="*/ 1 h 381"/>
                <a:gd name="T32" fmla="*/ 0 w 59"/>
                <a:gd name="T33" fmla="*/ 1 h 381"/>
                <a:gd name="T34" fmla="*/ 0 w 59"/>
                <a:gd name="T35" fmla="*/ 1 h 381"/>
                <a:gd name="T36" fmla="*/ 0 w 59"/>
                <a:gd name="T37" fmla="*/ 1 h 381"/>
                <a:gd name="T38" fmla="*/ 0 w 59"/>
                <a:gd name="T39" fmla="*/ 1 h 381"/>
                <a:gd name="T40" fmla="*/ 0 w 59"/>
                <a:gd name="T41" fmla="*/ 1 h 381"/>
                <a:gd name="T42" fmla="*/ 0 w 59"/>
                <a:gd name="T43" fmla="*/ 1 h 381"/>
                <a:gd name="T44" fmla="*/ 0 w 59"/>
                <a:gd name="T45" fmla="*/ 1 h 381"/>
                <a:gd name="T46" fmla="*/ 0 w 59"/>
                <a:gd name="T47" fmla="*/ 1 h 381"/>
                <a:gd name="T48" fmla="*/ 0 w 59"/>
                <a:gd name="T49" fmla="*/ 1 h 381"/>
                <a:gd name="T50" fmla="*/ 0 w 59"/>
                <a:gd name="T51" fmla="*/ 1 h 381"/>
                <a:gd name="T52" fmla="*/ 0 w 59"/>
                <a:gd name="T53" fmla="*/ 1 h 381"/>
                <a:gd name="T54" fmla="*/ 0 w 59"/>
                <a:gd name="T55" fmla="*/ 1 h 381"/>
                <a:gd name="T56" fmla="*/ 0 w 59"/>
                <a:gd name="T57" fmla="*/ 0 h 381"/>
                <a:gd name="T58" fmla="*/ 0 w 59"/>
                <a:gd name="T59" fmla="*/ 0 h 381"/>
                <a:gd name="T60" fmla="*/ 0 w 59"/>
                <a:gd name="T61" fmla="*/ 0 h 381"/>
                <a:gd name="T62" fmla="*/ 0 w 59"/>
                <a:gd name="T63" fmla="*/ 0 h 381"/>
                <a:gd name="T64" fmla="*/ 0 w 59"/>
                <a:gd name="T65" fmla="*/ 0 h 381"/>
                <a:gd name="T66" fmla="*/ 0 w 59"/>
                <a:gd name="T67" fmla="*/ 0 h 38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9"/>
                <a:gd name="T103" fmla="*/ 0 h 381"/>
                <a:gd name="T104" fmla="*/ 59 w 59"/>
                <a:gd name="T105" fmla="*/ 381 h 38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9" h="381">
                  <a:moveTo>
                    <a:pt x="20" y="0"/>
                  </a:moveTo>
                  <a:lnTo>
                    <a:pt x="6" y="64"/>
                  </a:lnTo>
                  <a:lnTo>
                    <a:pt x="0" y="130"/>
                  </a:lnTo>
                  <a:lnTo>
                    <a:pt x="2" y="196"/>
                  </a:lnTo>
                  <a:lnTo>
                    <a:pt x="9" y="261"/>
                  </a:lnTo>
                  <a:lnTo>
                    <a:pt x="13" y="283"/>
                  </a:lnTo>
                  <a:lnTo>
                    <a:pt x="18" y="305"/>
                  </a:lnTo>
                  <a:lnTo>
                    <a:pt x="25" y="327"/>
                  </a:lnTo>
                  <a:lnTo>
                    <a:pt x="31" y="349"/>
                  </a:lnTo>
                  <a:lnTo>
                    <a:pt x="34" y="358"/>
                  </a:lnTo>
                  <a:lnTo>
                    <a:pt x="38" y="366"/>
                  </a:lnTo>
                  <a:lnTo>
                    <a:pt x="44" y="374"/>
                  </a:lnTo>
                  <a:lnTo>
                    <a:pt x="52" y="381"/>
                  </a:lnTo>
                  <a:lnTo>
                    <a:pt x="55" y="381"/>
                  </a:lnTo>
                  <a:lnTo>
                    <a:pt x="57" y="379"/>
                  </a:lnTo>
                  <a:lnTo>
                    <a:pt x="59" y="375"/>
                  </a:lnTo>
                  <a:lnTo>
                    <a:pt x="57" y="373"/>
                  </a:lnTo>
                  <a:lnTo>
                    <a:pt x="52" y="364"/>
                  </a:lnTo>
                  <a:lnTo>
                    <a:pt x="48" y="353"/>
                  </a:lnTo>
                  <a:lnTo>
                    <a:pt x="46" y="343"/>
                  </a:lnTo>
                  <a:lnTo>
                    <a:pt x="42" y="334"/>
                  </a:lnTo>
                  <a:lnTo>
                    <a:pt x="35" y="314"/>
                  </a:lnTo>
                  <a:lnTo>
                    <a:pt x="29" y="295"/>
                  </a:lnTo>
                  <a:lnTo>
                    <a:pt x="24" y="275"/>
                  </a:lnTo>
                  <a:lnTo>
                    <a:pt x="18" y="255"/>
                  </a:lnTo>
                  <a:lnTo>
                    <a:pt x="7" y="192"/>
                  </a:lnTo>
                  <a:lnTo>
                    <a:pt x="4" y="128"/>
                  </a:lnTo>
                  <a:lnTo>
                    <a:pt x="8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1" name="Freeform 108"/>
            <p:cNvSpPr/>
            <p:nvPr/>
          </p:nvSpPr>
          <p:spPr bwMode="auto">
            <a:xfrm>
              <a:off x="985" y="2284"/>
              <a:ext cx="58" cy="85"/>
            </a:xfrm>
            <a:custGeom>
              <a:avLst/>
              <a:gdLst>
                <a:gd name="T0" fmla="*/ 1 w 116"/>
                <a:gd name="T1" fmla="*/ 0 h 171"/>
                <a:gd name="T2" fmla="*/ 1 w 116"/>
                <a:gd name="T3" fmla="*/ 0 h 171"/>
                <a:gd name="T4" fmla="*/ 1 w 116"/>
                <a:gd name="T5" fmla="*/ 0 h 171"/>
                <a:gd name="T6" fmla="*/ 1 w 116"/>
                <a:gd name="T7" fmla="*/ 0 h 171"/>
                <a:gd name="T8" fmla="*/ 1 w 116"/>
                <a:gd name="T9" fmla="*/ 0 h 171"/>
                <a:gd name="T10" fmla="*/ 1 w 116"/>
                <a:gd name="T11" fmla="*/ 0 h 171"/>
                <a:gd name="T12" fmla="*/ 1 w 116"/>
                <a:gd name="T13" fmla="*/ 0 h 171"/>
                <a:gd name="T14" fmla="*/ 1 w 116"/>
                <a:gd name="T15" fmla="*/ 0 h 171"/>
                <a:gd name="T16" fmla="*/ 1 w 116"/>
                <a:gd name="T17" fmla="*/ 0 h 171"/>
                <a:gd name="T18" fmla="*/ 1 w 116"/>
                <a:gd name="T19" fmla="*/ 0 h 171"/>
                <a:gd name="T20" fmla="*/ 1 w 116"/>
                <a:gd name="T21" fmla="*/ 0 h 171"/>
                <a:gd name="T22" fmla="*/ 1 w 116"/>
                <a:gd name="T23" fmla="*/ 0 h 171"/>
                <a:gd name="T24" fmla="*/ 1 w 116"/>
                <a:gd name="T25" fmla="*/ 0 h 171"/>
                <a:gd name="T26" fmla="*/ 1 w 116"/>
                <a:gd name="T27" fmla="*/ 0 h 171"/>
                <a:gd name="T28" fmla="*/ 0 w 116"/>
                <a:gd name="T29" fmla="*/ 0 h 171"/>
                <a:gd name="T30" fmla="*/ 0 w 116"/>
                <a:gd name="T31" fmla="*/ 0 h 171"/>
                <a:gd name="T32" fmla="*/ 1 w 116"/>
                <a:gd name="T33" fmla="*/ 0 h 171"/>
                <a:gd name="T34" fmla="*/ 1 w 116"/>
                <a:gd name="T35" fmla="*/ 0 h 171"/>
                <a:gd name="T36" fmla="*/ 1 w 116"/>
                <a:gd name="T37" fmla="*/ 0 h 171"/>
                <a:gd name="T38" fmla="*/ 1 w 116"/>
                <a:gd name="T39" fmla="*/ 0 h 171"/>
                <a:gd name="T40" fmla="*/ 1 w 116"/>
                <a:gd name="T41" fmla="*/ 0 h 171"/>
                <a:gd name="T42" fmla="*/ 1 w 116"/>
                <a:gd name="T43" fmla="*/ 0 h 171"/>
                <a:gd name="T44" fmla="*/ 1 w 116"/>
                <a:gd name="T45" fmla="*/ 0 h 171"/>
                <a:gd name="T46" fmla="*/ 1 w 116"/>
                <a:gd name="T47" fmla="*/ 0 h 171"/>
                <a:gd name="T48" fmla="*/ 1 w 116"/>
                <a:gd name="T49" fmla="*/ 0 h 171"/>
                <a:gd name="T50" fmla="*/ 1 w 116"/>
                <a:gd name="T51" fmla="*/ 0 h 171"/>
                <a:gd name="T52" fmla="*/ 1 w 116"/>
                <a:gd name="T53" fmla="*/ 0 h 171"/>
                <a:gd name="T54" fmla="*/ 1 w 116"/>
                <a:gd name="T55" fmla="*/ 0 h 171"/>
                <a:gd name="T56" fmla="*/ 1 w 116"/>
                <a:gd name="T57" fmla="*/ 0 h 171"/>
                <a:gd name="T58" fmla="*/ 1 w 116"/>
                <a:gd name="T59" fmla="*/ 0 h 171"/>
                <a:gd name="T60" fmla="*/ 1 w 116"/>
                <a:gd name="T61" fmla="*/ 0 h 171"/>
                <a:gd name="T62" fmla="*/ 1 w 116"/>
                <a:gd name="T63" fmla="*/ 0 h 171"/>
                <a:gd name="T64" fmla="*/ 1 w 116"/>
                <a:gd name="T65" fmla="*/ 0 h 171"/>
                <a:gd name="T66" fmla="*/ 1 w 116"/>
                <a:gd name="T67" fmla="*/ 0 h 17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171"/>
                <a:gd name="T104" fmla="*/ 116 w 116"/>
                <a:gd name="T105" fmla="*/ 171 h 17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171">
                  <a:moveTo>
                    <a:pt x="112" y="1"/>
                  </a:moveTo>
                  <a:lnTo>
                    <a:pt x="112" y="30"/>
                  </a:lnTo>
                  <a:lnTo>
                    <a:pt x="112" y="60"/>
                  </a:lnTo>
                  <a:lnTo>
                    <a:pt x="105" y="89"/>
                  </a:lnTo>
                  <a:lnTo>
                    <a:pt x="91" y="116"/>
                  </a:lnTo>
                  <a:lnTo>
                    <a:pt x="83" y="124"/>
                  </a:lnTo>
                  <a:lnTo>
                    <a:pt x="73" y="130"/>
                  </a:lnTo>
                  <a:lnTo>
                    <a:pt x="63" y="135"/>
                  </a:lnTo>
                  <a:lnTo>
                    <a:pt x="52" y="140"/>
                  </a:lnTo>
                  <a:lnTo>
                    <a:pt x="41" y="144"/>
                  </a:lnTo>
                  <a:lnTo>
                    <a:pt x="29" y="149"/>
                  </a:lnTo>
                  <a:lnTo>
                    <a:pt x="17" y="152"/>
                  </a:lnTo>
                  <a:lnTo>
                    <a:pt x="7" y="157"/>
                  </a:lnTo>
                  <a:lnTo>
                    <a:pt x="3" y="160"/>
                  </a:lnTo>
                  <a:lnTo>
                    <a:pt x="0" y="165"/>
                  </a:lnTo>
                  <a:lnTo>
                    <a:pt x="0" y="170"/>
                  </a:lnTo>
                  <a:lnTo>
                    <a:pt x="6" y="171"/>
                  </a:lnTo>
                  <a:lnTo>
                    <a:pt x="20" y="167"/>
                  </a:lnTo>
                  <a:lnTo>
                    <a:pt x="34" y="164"/>
                  </a:lnTo>
                  <a:lnTo>
                    <a:pt x="48" y="158"/>
                  </a:lnTo>
                  <a:lnTo>
                    <a:pt x="61" y="151"/>
                  </a:lnTo>
                  <a:lnTo>
                    <a:pt x="73" y="143"/>
                  </a:lnTo>
                  <a:lnTo>
                    <a:pt x="83" y="134"/>
                  </a:lnTo>
                  <a:lnTo>
                    <a:pt x="93" y="124"/>
                  </a:lnTo>
                  <a:lnTo>
                    <a:pt x="102" y="113"/>
                  </a:lnTo>
                  <a:lnTo>
                    <a:pt x="113" y="88"/>
                  </a:lnTo>
                  <a:lnTo>
                    <a:pt x="116" y="58"/>
                  </a:lnTo>
                  <a:lnTo>
                    <a:pt x="115" y="28"/>
                  </a:lnTo>
                  <a:lnTo>
                    <a:pt x="112" y="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2" name="Freeform 109"/>
            <p:cNvSpPr/>
            <p:nvPr/>
          </p:nvSpPr>
          <p:spPr bwMode="auto">
            <a:xfrm>
              <a:off x="1022" y="2316"/>
              <a:ext cx="54" cy="87"/>
            </a:xfrm>
            <a:custGeom>
              <a:avLst/>
              <a:gdLst>
                <a:gd name="T0" fmla="*/ 1 w 108"/>
                <a:gd name="T1" fmla="*/ 0 h 174"/>
                <a:gd name="T2" fmla="*/ 1 w 108"/>
                <a:gd name="T3" fmla="*/ 1 h 174"/>
                <a:gd name="T4" fmla="*/ 1 w 108"/>
                <a:gd name="T5" fmla="*/ 1 h 174"/>
                <a:gd name="T6" fmla="*/ 1 w 108"/>
                <a:gd name="T7" fmla="*/ 1 h 174"/>
                <a:gd name="T8" fmla="*/ 1 w 108"/>
                <a:gd name="T9" fmla="*/ 1 h 174"/>
                <a:gd name="T10" fmla="*/ 1 w 108"/>
                <a:gd name="T11" fmla="*/ 1 h 174"/>
                <a:gd name="T12" fmla="*/ 1 w 108"/>
                <a:gd name="T13" fmla="*/ 1 h 174"/>
                <a:gd name="T14" fmla="*/ 1 w 108"/>
                <a:gd name="T15" fmla="*/ 1 h 174"/>
                <a:gd name="T16" fmla="*/ 1 w 108"/>
                <a:gd name="T17" fmla="*/ 1 h 174"/>
                <a:gd name="T18" fmla="*/ 1 w 108"/>
                <a:gd name="T19" fmla="*/ 1 h 174"/>
                <a:gd name="T20" fmla="*/ 1 w 108"/>
                <a:gd name="T21" fmla="*/ 1 h 174"/>
                <a:gd name="T22" fmla="*/ 1 w 108"/>
                <a:gd name="T23" fmla="*/ 1 h 174"/>
                <a:gd name="T24" fmla="*/ 1 w 108"/>
                <a:gd name="T25" fmla="*/ 1 h 174"/>
                <a:gd name="T26" fmla="*/ 1 w 108"/>
                <a:gd name="T27" fmla="*/ 1 h 174"/>
                <a:gd name="T28" fmla="*/ 1 w 108"/>
                <a:gd name="T29" fmla="*/ 1 h 174"/>
                <a:gd name="T30" fmla="*/ 1 w 108"/>
                <a:gd name="T31" fmla="*/ 1 h 174"/>
                <a:gd name="T32" fmla="*/ 1 w 108"/>
                <a:gd name="T33" fmla="*/ 1 h 174"/>
                <a:gd name="T34" fmla="*/ 1 w 108"/>
                <a:gd name="T35" fmla="*/ 1 h 174"/>
                <a:gd name="T36" fmla="*/ 0 w 108"/>
                <a:gd name="T37" fmla="*/ 1 h 174"/>
                <a:gd name="T38" fmla="*/ 0 w 108"/>
                <a:gd name="T39" fmla="*/ 1 h 174"/>
                <a:gd name="T40" fmla="*/ 1 w 108"/>
                <a:gd name="T41" fmla="*/ 1 h 174"/>
                <a:gd name="T42" fmla="*/ 1 w 108"/>
                <a:gd name="T43" fmla="*/ 1 h 174"/>
                <a:gd name="T44" fmla="*/ 1 w 108"/>
                <a:gd name="T45" fmla="*/ 1 h 174"/>
                <a:gd name="T46" fmla="*/ 1 w 108"/>
                <a:gd name="T47" fmla="*/ 1 h 174"/>
                <a:gd name="T48" fmla="*/ 1 w 108"/>
                <a:gd name="T49" fmla="*/ 1 h 174"/>
                <a:gd name="T50" fmla="*/ 1 w 108"/>
                <a:gd name="T51" fmla="*/ 1 h 174"/>
                <a:gd name="T52" fmla="*/ 1 w 108"/>
                <a:gd name="T53" fmla="*/ 1 h 174"/>
                <a:gd name="T54" fmla="*/ 1 w 108"/>
                <a:gd name="T55" fmla="*/ 1 h 174"/>
                <a:gd name="T56" fmla="*/ 1 w 108"/>
                <a:gd name="T57" fmla="*/ 1 h 174"/>
                <a:gd name="T58" fmla="*/ 1 w 108"/>
                <a:gd name="T59" fmla="*/ 1 h 174"/>
                <a:gd name="T60" fmla="*/ 1 w 108"/>
                <a:gd name="T61" fmla="*/ 1 h 174"/>
                <a:gd name="T62" fmla="*/ 1 w 108"/>
                <a:gd name="T63" fmla="*/ 1 h 174"/>
                <a:gd name="T64" fmla="*/ 1 w 108"/>
                <a:gd name="T65" fmla="*/ 1 h 174"/>
                <a:gd name="T66" fmla="*/ 1 w 108"/>
                <a:gd name="T67" fmla="*/ 1 h 174"/>
                <a:gd name="T68" fmla="*/ 1 w 108"/>
                <a:gd name="T69" fmla="*/ 1 h 174"/>
                <a:gd name="T70" fmla="*/ 1 w 108"/>
                <a:gd name="T71" fmla="*/ 1 h 174"/>
                <a:gd name="T72" fmla="*/ 1 w 108"/>
                <a:gd name="T73" fmla="*/ 0 h 174"/>
                <a:gd name="T74" fmla="*/ 1 w 108"/>
                <a:gd name="T75" fmla="*/ 0 h 174"/>
                <a:gd name="T76" fmla="*/ 1 w 108"/>
                <a:gd name="T77" fmla="*/ 0 h 174"/>
                <a:gd name="T78" fmla="*/ 1 w 108"/>
                <a:gd name="T79" fmla="*/ 0 h 174"/>
                <a:gd name="T80" fmla="*/ 1 w 108"/>
                <a:gd name="T81" fmla="*/ 0 h 174"/>
                <a:gd name="T82" fmla="*/ 1 w 108"/>
                <a:gd name="T83" fmla="*/ 0 h 17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8"/>
                <a:gd name="T127" fmla="*/ 0 h 174"/>
                <a:gd name="T128" fmla="*/ 108 w 108"/>
                <a:gd name="T129" fmla="*/ 174 h 17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8" h="174">
                  <a:moveTo>
                    <a:pt x="90" y="0"/>
                  </a:moveTo>
                  <a:lnTo>
                    <a:pt x="98" y="18"/>
                  </a:lnTo>
                  <a:lnTo>
                    <a:pt x="101" y="36"/>
                  </a:lnTo>
                  <a:lnTo>
                    <a:pt x="103" y="52"/>
                  </a:lnTo>
                  <a:lnTo>
                    <a:pt x="101" y="69"/>
                  </a:lnTo>
                  <a:lnTo>
                    <a:pt x="96" y="85"/>
                  </a:lnTo>
                  <a:lnTo>
                    <a:pt x="87" y="100"/>
                  </a:lnTo>
                  <a:lnTo>
                    <a:pt x="76" y="115"/>
                  </a:lnTo>
                  <a:lnTo>
                    <a:pt x="61" y="129"/>
                  </a:lnTo>
                  <a:lnTo>
                    <a:pt x="55" y="133"/>
                  </a:lnTo>
                  <a:lnTo>
                    <a:pt x="48" y="138"/>
                  </a:lnTo>
                  <a:lnTo>
                    <a:pt x="41" y="143"/>
                  </a:lnTo>
                  <a:lnTo>
                    <a:pt x="34" y="147"/>
                  </a:lnTo>
                  <a:lnTo>
                    <a:pt x="26" y="151"/>
                  </a:lnTo>
                  <a:lnTo>
                    <a:pt x="20" y="155"/>
                  </a:lnTo>
                  <a:lnTo>
                    <a:pt x="12" y="160"/>
                  </a:lnTo>
                  <a:lnTo>
                    <a:pt x="6" y="163"/>
                  </a:lnTo>
                  <a:lnTo>
                    <a:pt x="3" y="16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3" y="174"/>
                  </a:lnTo>
                  <a:lnTo>
                    <a:pt x="12" y="174"/>
                  </a:lnTo>
                  <a:lnTo>
                    <a:pt x="21" y="170"/>
                  </a:lnTo>
                  <a:lnTo>
                    <a:pt x="29" y="167"/>
                  </a:lnTo>
                  <a:lnTo>
                    <a:pt x="35" y="161"/>
                  </a:lnTo>
                  <a:lnTo>
                    <a:pt x="43" y="155"/>
                  </a:lnTo>
                  <a:lnTo>
                    <a:pt x="50" y="151"/>
                  </a:lnTo>
                  <a:lnTo>
                    <a:pt x="57" y="145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7" y="127"/>
                  </a:lnTo>
                  <a:lnTo>
                    <a:pt x="82" y="121"/>
                  </a:lnTo>
                  <a:lnTo>
                    <a:pt x="87" y="114"/>
                  </a:lnTo>
                  <a:lnTo>
                    <a:pt x="103" y="85"/>
                  </a:lnTo>
                  <a:lnTo>
                    <a:pt x="108" y="57"/>
                  </a:lnTo>
                  <a:lnTo>
                    <a:pt x="103" y="2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3" name="Freeform 110"/>
            <p:cNvSpPr/>
            <p:nvPr/>
          </p:nvSpPr>
          <p:spPr bwMode="auto">
            <a:xfrm>
              <a:off x="982" y="2342"/>
              <a:ext cx="311" cy="213"/>
            </a:xfrm>
            <a:custGeom>
              <a:avLst/>
              <a:gdLst>
                <a:gd name="T0" fmla="*/ 1 w 622"/>
                <a:gd name="T1" fmla="*/ 1 h 426"/>
                <a:gd name="T2" fmla="*/ 1 w 622"/>
                <a:gd name="T3" fmla="*/ 1 h 426"/>
                <a:gd name="T4" fmla="*/ 1 w 622"/>
                <a:gd name="T5" fmla="*/ 1 h 426"/>
                <a:gd name="T6" fmla="*/ 1 w 622"/>
                <a:gd name="T7" fmla="*/ 1 h 426"/>
                <a:gd name="T8" fmla="*/ 1 w 622"/>
                <a:gd name="T9" fmla="*/ 1 h 426"/>
                <a:gd name="T10" fmla="*/ 1 w 622"/>
                <a:gd name="T11" fmla="*/ 1 h 426"/>
                <a:gd name="T12" fmla="*/ 1 w 622"/>
                <a:gd name="T13" fmla="*/ 1 h 426"/>
                <a:gd name="T14" fmla="*/ 1 w 622"/>
                <a:gd name="T15" fmla="*/ 1 h 426"/>
                <a:gd name="T16" fmla="*/ 1 w 622"/>
                <a:gd name="T17" fmla="*/ 1 h 426"/>
                <a:gd name="T18" fmla="*/ 1 w 622"/>
                <a:gd name="T19" fmla="*/ 1 h 426"/>
                <a:gd name="T20" fmla="*/ 1 w 622"/>
                <a:gd name="T21" fmla="*/ 1 h 426"/>
                <a:gd name="T22" fmla="*/ 1 w 622"/>
                <a:gd name="T23" fmla="*/ 1 h 426"/>
                <a:gd name="T24" fmla="*/ 1 w 622"/>
                <a:gd name="T25" fmla="*/ 1 h 426"/>
                <a:gd name="T26" fmla="*/ 1 w 622"/>
                <a:gd name="T27" fmla="*/ 1 h 426"/>
                <a:gd name="T28" fmla="*/ 1 w 622"/>
                <a:gd name="T29" fmla="*/ 1 h 426"/>
                <a:gd name="T30" fmla="*/ 1 w 622"/>
                <a:gd name="T31" fmla="*/ 1 h 426"/>
                <a:gd name="T32" fmla="*/ 1 w 622"/>
                <a:gd name="T33" fmla="*/ 1 h 426"/>
                <a:gd name="T34" fmla="*/ 1 w 622"/>
                <a:gd name="T35" fmla="*/ 1 h 426"/>
                <a:gd name="T36" fmla="*/ 1 w 622"/>
                <a:gd name="T37" fmla="*/ 1 h 426"/>
                <a:gd name="T38" fmla="*/ 1 w 622"/>
                <a:gd name="T39" fmla="*/ 1 h 426"/>
                <a:gd name="T40" fmla="*/ 1 w 622"/>
                <a:gd name="T41" fmla="*/ 1 h 426"/>
                <a:gd name="T42" fmla="*/ 1 w 622"/>
                <a:gd name="T43" fmla="*/ 1 h 426"/>
                <a:gd name="T44" fmla="*/ 1 w 622"/>
                <a:gd name="T45" fmla="*/ 1 h 426"/>
                <a:gd name="T46" fmla="*/ 1 w 622"/>
                <a:gd name="T47" fmla="*/ 1 h 426"/>
                <a:gd name="T48" fmla="*/ 1 w 622"/>
                <a:gd name="T49" fmla="*/ 1 h 426"/>
                <a:gd name="T50" fmla="*/ 1 w 622"/>
                <a:gd name="T51" fmla="*/ 1 h 426"/>
                <a:gd name="T52" fmla="*/ 1 w 622"/>
                <a:gd name="T53" fmla="*/ 1 h 426"/>
                <a:gd name="T54" fmla="*/ 1 w 622"/>
                <a:gd name="T55" fmla="*/ 1 h 426"/>
                <a:gd name="T56" fmla="*/ 1 w 622"/>
                <a:gd name="T57" fmla="*/ 1 h 426"/>
                <a:gd name="T58" fmla="*/ 1 w 622"/>
                <a:gd name="T59" fmla="*/ 1 h 426"/>
                <a:gd name="T60" fmla="*/ 1 w 622"/>
                <a:gd name="T61" fmla="*/ 1 h 426"/>
                <a:gd name="T62" fmla="*/ 1 w 622"/>
                <a:gd name="T63" fmla="*/ 1 h 426"/>
                <a:gd name="T64" fmla="*/ 1 w 622"/>
                <a:gd name="T65" fmla="*/ 1 h 426"/>
                <a:gd name="T66" fmla="*/ 1 w 622"/>
                <a:gd name="T67" fmla="*/ 1 h 426"/>
                <a:gd name="T68" fmla="*/ 1 w 622"/>
                <a:gd name="T69" fmla="*/ 1 h 426"/>
                <a:gd name="T70" fmla="*/ 1 w 622"/>
                <a:gd name="T71" fmla="*/ 1 h 426"/>
                <a:gd name="T72" fmla="*/ 1 w 622"/>
                <a:gd name="T73" fmla="*/ 1 h 426"/>
                <a:gd name="T74" fmla="*/ 1 w 622"/>
                <a:gd name="T75" fmla="*/ 1 h 426"/>
                <a:gd name="T76" fmla="*/ 1 w 622"/>
                <a:gd name="T77" fmla="*/ 1 h 426"/>
                <a:gd name="T78" fmla="*/ 1 w 622"/>
                <a:gd name="T79" fmla="*/ 1 h 426"/>
                <a:gd name="T80" fmla="*/ 1 w 622"/>
                <a:gd name="T81" fmla="*/ 1 h 426"/>
                <a:gd name="T82" fmla="*/ 1 w 622"/>
                <a:gd name="T83" fmla="*/ 1 h 426"/>
                <a:gd name="T84" fmla="*/ 0 w 622"/>
                <a:gd name="T85" fmla="*/ 0 h 426"/>
                <a:gd name="T86" fmla="*/ 0 w 622"/>
                <a:gd name="T87" fmla="*/ 0 h 426"/>
                <a:gd name="T88" fmla="*/ 0 w 622"/>
                <a:gd name="T89" fmla="*/ 1 h 42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2"/>
                <a:gd name="T136" fmla="*/ 0 h 426"/>
                <a:gd name="T137" fmla="*/ 622 w 622"/>
                <a:gd name="T138" fmla="*/ 426 h 42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2" h="426">
                  <a:moveTo>
                    <a:pt x="0" y="1"/>
                  </a:moveTo>
                  <a:lnTo>
                    <a:pt x="18" y="27"/>
                  </a:lnTo>
                  <a:lnTo>
                    <a:pt x="36" y="53"/>
                  </a:lnTo>
                  <a:lnTo>
                    <a:pt x="56" y="78"/>
                  </a:lnTo>
                  <a:lnTo>
                    <a:pt x="76" y="102"/>
                  </a:lnTo>
                  <a:lnTo>
                    <a:pt x="97" y="126"/>
                  </a:lnTo>
                  <a:lnTo>
                    <a:pt x="118" y="151"/>
                  </a:lnTo>
                  <a:lnTo>
                    <a:pt x="141" y="174"/>
                  </a:lnTo>
                  <a:lnTo>
                    <a:pt x="165" y="195"/>
                  </a:lnTo>
                  <a:lnTo>
                    <a:pt x="188" y="217"/>
                  </a:lnTo>
                  <a:lnTo>
                    <a:pt x="213" y="239"/>
                  </a:lnTo>
                  <a:lnTo>
                    <a:pt x="239" y="259"/>
                  </a:lnTo>
                  <a:lnTo>
                    <a:pt x="264" y="278"/>
                  </a:lnTo>
                  <a:lnTo>
                    <a:pt x="292" y="298"/>
                  </a:lnTo>
                  <a:lnTo>
                    <a:pt x="320" y="315"/>
                  </a:lnTo>
                  <a:lnTo>
                    <a:pt x="349" y="333"/>
                  </a:lnTo>
                  <a:lnTo>
                    <a:pt x="379" y="349"/>
                  </a:lnTo>
                  <a:lnTo>
                    <a:pt x="397" y="358"/>
                  </a:lnTo>
                  <a:lnTo>
                    <a:pt x="415" y="366"/>
                  </a:lnTo>
                  <a:lnTo>
                    <a:pt x="434" y="374"/>
                  </a:lnTo>
                  <a:lnTo>
                    <a:pt x="452" y="382"/>
                  </a:lnTo>
                  <a:lnTo>
                    <a:pt x="472" y="390"/>
                  </a:lnTo>
                  <a:lnTo>
                    <a:pt x="491" y="397"/>
                  </a:lnTo>
                  <a:lnTo>
                    <a:pt x="511" y="404"/>
                  </a:lnTo>
                  <a:lnTo>
                    <a:pt x="530" y="410"/>
                  </a:lnTo>
                  <a:lnTo>
                    <a:pt x="537" y="411"/>
                  </a:lnTo>
                  <a:lnTo>
                    <a:pt x="542" y="413"/>
                  </a:lnTo>
                  <a:lnTo>
                    <a:pt x="548" y="414"/>
                  </a:lnTo>
                  <a:lnTo>
                    <a:pt x="554" y="417"/>
                  </a:lnTo>
                  <a:lnTo>
                    <a:pt x="560" y="418"/>
                  </a:lnTo>
                  <a:lnTo>
                    <a:pt x="565" y="420"/>
                  </a:lnTo>
                  <a:lnTo>
                    <a:pt x="572" y="421"/>
                  </a:lnTo>
                  <a:lnTo>
                    <a:pt x="578" y="422"/>
                  </a:lnTo>
                  <a:lnTo>
                    <a:pt x="582" y="424"/>
                  </a:lnTo>
                  <a:lnTo>
                    <a:pt x="587" y="424"/>
                  </a:lnTo>
                  <a:lnTo>
                    <a:pt x="591" y="425"/>
                  </a:lnTo>
                  <a:lnTo>
                    <a:pt x="595" y="425"/>
                  </a:lnTo>
                  <a:lnTo>
                    <a:pt x="599" y="425"/>
                  </a:lnTo>
                  <a:lnTo>
                    <a:pt x="604" y="426"/>
                  </a:lnTo>
                  <a:lnTo>
                    <a:pt x="605" y="425"/>
                  </a:lnTo>
                  <a:lnTo>
                    <a:pt x="601" y="424"/>
                  </a:lnTo>
                  <a:lnTo>
                    <a:pt x="611" y="422"/>
                  </a:lnTo>
                  <a:lnTo>
                    <a:pt x="620" y="417"/>
                  </a:lnTo>
                  <a:lnTo>
                    <a:pt x="622" y="409"/>
                  </a:lnTo>
                  <a:lnTo>
                    <a:pt x="617" y="403"/>
                  </a:lnTo>
                  <a:lnTo>
                    <a:pt x="621" y="404"/>
                  </a:lnTo>
                  <a:lnTo>
                    <a:pt x="620" y="403"/>
                  </a:lnTo>
                  <a:lnTo>
                    <a:pt x="617" y="402"/>
                  </a:lnTo>
                  <a:lnTo>
                    <a:pt x="614" y="401"/>
                  </a:lnTo>
                  <a:lnTo>
                    <a:pt x="611" y="398"/>
                  </a:lnTo>
                  <a:lnTo>
                    <a:pt x="607" y="397"/>
                  </a:lnTo>
                  <a:lnTo>
                    <a:pt x="603" y="396"/>
                  </a:lnTo>
                  <a:lnTo>
                    <a:pt x="599" y="395"/>
                  </a:lnTo>
                  <a:lnTo>
                    <a:pt x="594" y="394"/>
                  </a:lnTo>
                  <a:lnTo>
                    <a:pt x="587" y="392"/>
                  </a:lnTo>
                  <a:lnTo>
                    <a:pt x="582" y="390"/>
                  </a:lnTo>
                  <a:lnTo>
                    <a:pt x="577" y="389"/>
                  </a:lnTo>
                  <a:lnTo>
                    <a:pt x="570" y="387"/>
                  </a:lnTo>
                  <a:lnTo>
                    <a:pt x="565" y="386"/>
                  </a:lnTo>
                  <a:lnTo>
                    <a:pt x="559" y="383"/>
                  </a:lnTo>
                  <a:lnTo>
                    <a:pt x="554" y="382"/>
                  </a:lnTo>
                  <a:lnTo>
                    <a:pt x="534" y="376"/>
                  </a:lnTo>
                  <a:lnTo>
                    <a:pt x="515" y="371"/>
                  </a:lnTo>
                  <a:lnTo>
                    <a:pt x="495" y="364"/>
                  </a:lnTo>
                  <a:lnTo>
                    <a:pt x="477" y="357"/>
                  </a:lnTo>
                  <a:lnTo>
                    <a:pt x="458" y="349"/>
                  </a:lnTo>
                  <a:lnTo>
                    <a:pt x="439" y="342"/>
                  </a:lnTo>
                  <a:lnTo>
                    <a:pt x="421" y="334"/>
                  </a:lnTo>
                  <a:lnTo>
                    <a:pt x="403" y="326"/>
                  </a:lnTo>
                  <a:lnTo>
                    <a:pt x="373" y="311"/>
                  </a:lnTo>
                  <a:lnTo>
                    <a:pt x="344" y="296"/>
                  </a:lnTo>
                  <a:lnTo>
                    <a:pt x="314" y="280"/>
                  </a:lnTo>
                  <a:lnTo>
                    <a:pt x="285" y="262"/>
                  </a:lnTo>
                  <a:lnTo>
                    <a:pt x="258" y="244"/>
                  </a:lnTo>
                  <a:lnTo>
                    <a:pt x="231" y="225"/>
                  </a:lnTo>
                  <a:lnTo>
                    <a:pt x="204" y="206"/>
                  </a:lnTo>
                  <a:lnTo>
                    <a:pt x="179" y="186"/>
                  </a:lnTo>
                  <a:lnTo>
                    <a:pt x="153" y="166"/>
                  </a:lnTo>
                  <a:lnTo>
                    <a:pt x="128" y="144"/>
                  </a:lnTo>
                  <a:lnTo>
                    <a:pt x="105" y="122"/>
                  </a:lnTo>
                  <a:lnTo>
                    <a:pt x="83" y="99"/>
                  </a:lnTo>
                  <a:lnTo>
                    <a:pt x="61" y="75"/>
                  </a:lnTo>
                  <a:lnTo>
                    <a:pt x="40" y="50"/>
                  </a:lnTo>
                  <a:lnTo>
                    <a:pt x="19" y="2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4" name="Freeform 111"/>
            <p:cNvSpPr/>
            <p:nvPr/>
          </p:nvSpPr>
          <p:spPr bwMode="auto">
            <a:xfrm>
              <a:off x="1031" y="2281"/>
              <a:ext cx="285" cy="187"/>
            </a:xfrm>
            <a:custGeom>
              <a:avLst/>
              <a:gdLst>
                <a:gd name="T0" fmla="*/ 1 w 570"/>
                <a:gd name="T1" fmla="*/ 1 h 374"/>
                <a:gd name="T2" fmla="*/ 1 w 570"/>
                <a:gd name="T3" fmla="*/ 1 h 374"/>
                <a:gd name="T4" fmla="*/ 1 w 570"/>
                <a:gd name="T5" fmla="*/ 1 h 374"/>
                <a:gd name="T6" fmla="*/ 1 w 570"/>
                <a:gd name="T7" fmla="*/ 1 h 374"/>
                <a:gd name="T8" fmla="*/ 1 w 570"/>
                <a:gd name="T9" fmla="*/ 1 h 374"/>
                <a:gd name="T10" fmla="*/ 1 w 570"/>
                <a:gd name="T11" fmla="*/ 1 h 374"/>
                <a:gd name="T12" fmla="*/ 1 w 570"/>
                <a:gd name="T13" fmla="*/ 1 h 374"/>
                <a:gd name="T14" fmla="*/ 1 w 570"/>
                <a:gd name="T15" fmla="*/ 1 h 374"/>
                <a:gd name="T16" fmla="*/ 1 w 570"/>
                <a:gd name="T17" fmla="*/ 1 h 374"/>
                <a:gd name="T18" fmla="*/ 1 w 570"/>
                <a:gd name="T19" fmla="*/ 1 h 374"/>
                <a:gd name="T20" fmla="*/ 1 w 570"/>
                <a:gd name="T21" fmla="*/ 1 h 374"/>
                <a:gd name="T22" fmla="*/ 1 w 570"/>
                <a:gd name="T23" fmla="*/ 1 h 374"/>
                <a:gd name="T24" fmla="*/ 1 w 570"/>
                <a:gd name="T25" fmla="*/ 1 h 374"/>
                <a:gd name="T26" fmla="*/ 1 w 570"/>
                <a:gd name="T27" fmla="*/ 1 h 374"/>
                <a:gd name="T28" fmla="*/ 1 w 570"/>
                <a:gd name="T29" fmla="*/ 1 h 374"/>
                <a:gd name="T30" fmla="*/ 1 w 570"/>
                <a:gd name="T31" fmla="*/ 1 h 374"/>
                <a:gd name="T32" fmla="*/ 1 w 570"/>
                <a:gd name="T33" fmla="*/ 1 h 374"/>
                <a:gd name="T34" fmla="*/ 1 w 570"/>
                <a:gd name="T35" fmla="*/ 1 h 374"/>
                <a:gd name="T36" fmla="*/ 1 w 570"/>
                <a:gd name="T37" fmla="*/ 1 h 374"/>
                <a:gd name="T38" fmla="*/ 1 w 570"/>
                <a:gd name="T39" fmla="*/ 1 h 374"/>
                <a:gd name="T40" fmla="*/ 1 w 570"/>
                <a:gd name="T41" fmla="*/ 1 h 374"/>
                <a:gd name="T42" fmla="*/ 1 w 570"/>
                <a:gd name="T43" fmla="*/ 1 h 374"/>
                <a:gd name="T44" fmla="*/ 1 w 570"/>
                <a:gd name="T45" fmla="*/ 1 h 374"/>
                <a:gd name="T46" fmla="*/ 1 w 570"/>
                <a:gd name="T47" fmla="*/ 1 h 374"/>
                <a:gd name="T48" fmla="*/ 1 w 570"/>
                <a:gd name="T49" fmla="*/ 1 h 374"/>
                <a:gd name="T50" fmla="*/ 1 w 570"/>
                <a:gd name="T51" fmla="*/ 1 h 374"/>
                <a:gd name="T52" fmla="*/ 1 w 570"/>
                <a:gd name="T53" fmla="*/ 1 h 374"/>
                <a:gd name="T54" fmla="*/ 1 w 570"/>
                <a:gd name="T55" fmla="*/ 1 h 374"/>
                <a:gd name="T56" fmla="*/ 1 w 570"/>
                <a:gd name="T57" fmla="*/ 1 h 374"/>
                <a:gd name="T58" fmla="*/ 1 w 570"/>
                <a:gd name="T59" fmla="*/ 1 h 374"/>
                <a:gd name="T60" fmla="*/ 1 w 570"/>
                <a:gd name="T61" fmla="*/ 1 h 374"/>
                <a:gd name="T62" fmla="*/ 1 w 570"/>
                <a:gd name="T63" fmla="*/ 1 h 374"/>
                <a:gd name="T64" fmla="*/ 1 w 570"/>
                <a:gd name="T65" fmla="*/ 1 h 374"/>
                <a:gd name="T66" fmla="*/ 1 w 570"/>
                <a:gd name="T67" fmla="*/ 1 h 374"/>
                <a:gd name="T68" fmla="*/ 1 w 570"/>
                <a:gd name="T69" fmla="*/ 1 h 374"/>
                <a:gd name="T70" fmla="*/ 1 w 570"/>
                <a:gd name="T71" fmla="*/ 1 h 374"/>
                <a:gd name="T72" fmla="*/ 1 w 570"/>
                <a:gd name="T73" fmla="*/ 1 h 374"/>
                <a:gd name="T74" fmla="*/ 1 w 570"/>
                <a:gd name="T75" fmla="*/ 1 h 374"/>
                <a:gd name="T76" fmla="*/ 1 w 570"/>
                <a:gd name="T77" fmla="*/ 1 h 374"/>
                <a:gd name="T78" fmla="*/ 1 w 570"/>
                <a:gd name="T79" fmla="*/ 1 h 374"/>
                <a:gd name="T80" fmla="*/ 1 w 570"/>
                <a:gd name="T81" fmla="*/ 1 h 374"/>
                <a:gd name="T82" fmla="*/ 1 w 570"/>
                <a:gd name="T83" fmla="*/ 1 h 374"/>
                <a:gd name="T84" fmla="*/ 1 w 570"/>
                <a:gd name="T85" fmla="*/ 1 h 374"/>
                <a:gd name="T86" fmla="*/ 1 w 570"/>
                <a:gd name="T87" fmla="*/ 1 h 374"/>
                <a:gd name="T88" fmla="*/ 0 w 570"/>
                <a:gd name="T89" fmla="*/ 0 h 374"/>
                <a:gd name="T90" fmla="*/ 0 w 570"/>
                <a:gd name="T91" fmla="*/ 0 h 374"/>
                <a:gd name="T92" fmla="*/ 0 w 570"/>
                <a:gd name="T93" fmla="*/ 1 h 3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374"/>
                <a:gd name="T143" fmla="*/ 570 w 570"/>
                <a:gd name="T144" fmla="*/ 374 h 3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374">
                  <a:moveTo>
                    <a:pt x="0" y="1"/>
                  </a:moveTo>
                  <a:lnTo>
                    <a:pt x="7" y="11"/>
                  </a:lnTo>
                  <a:lnTo>
                    <a:pt x="15" y="20"/>
                  </a:lnTo>
                  <a:lnTo>
                    <a:pt x="23" y="31"/>
                  </a:lnTo>
                  <a:lnTo>
                    <a:pt x="32" y="41"/>
                  </a:lnTo>
                  <a:lnTo>
                    <a:pt x="36" y="46"/>
                  </a:lnTo>
                  <a:lnTo>
                    <a:pt x="41" y="50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7" y="65"/>
                  </a:lnTo>
                  <a:lnTo>
                    <a:pt x="62" y="70"/>
                  </a:lnTo>
                  <a:lnTo>
                    <a:pt x="67" y="73"/>
                  </a:lnTo>
                  <a:lnTo>
                    <a:pt x="72" y="78"/>
                  </a:lnTo>
                  <a:lnTo>
                    <a:pt x="85" y="87"/>
                  </a:lnTo>
                  <a:lnTo>
                    <a:pt x="98" y="96"/>
                  </a:lnTo>
                  <a:lnTo>
                    <a:pt x="112" y="104"/>
                  </a:lnTo>
                  <a:lnTo>
                    <a:pt x="127" y="112"/>
                  </a:lnTo>
                  <a:lnTo>
                    <a:pt x="141" y="119"/>
                  </a:lnTo>
                  <a:lnTo>
                    <a:pt x="155" y="126"/>
                  </a:lnTo>
                  <a:lnTo>
                    <a:pt x="169" y="132"/>
                  </a:lnTo>
                  <a:lnTo>
                    <a:pt x="185" y="138"/>
                  </a:lnTo>
                  <a:lnTo>
                    <a:pt x="199" y="142"/>
                  </a:lnTo>
                  <a:lnTo>
                    <a:pt x="213" y="147"/>
                  </a:lnTo>
                  <a:lnTo>
                    <a:pt x="228" y="149"/>
                  </a:lnTo>
                  <a:lnTo>
                    <a:pt x="242" y="153"/>
                  </a:lnTo>
                  <a:lnTo>
                    <a:pt x="257" y="155"/>
                  </a:lnTo>
                  <a:lnTo>
                    <a:pt x="272" y="159"/>
                  </a:lnTo>
                  <a:lnTo>
                    <a:pt x="287" y="161"/>
                  </a:lnTo>
                  <a:lnTo>
                    <a:pt x="302" y="164"/>
                  </a:lnTo>
                  <a:lnTo>
                    <a:pt x="316" y="169"/>
                  </a:lnTo>
                  <a:lnTo>
                    <a:pt x="330" y="172"/>
                  </a:lnTo>
                  <a:lnTo>
                    <a:pt x="344" y="177"/>
                  </a:lnTo>
                  <a:lnTo>
                    <a:pt x="359" y="183"/>
                  </a:lnTo>
                  <a:lnTo>
                    <a:pt x="372" y="188"/>
                  </a:lnTo>
                  <a:lnTo>
                    <a:pt x="386" y="194"/>
                  </a:lnTo>
                  <a:lnTo>
                    <a:pt x="399" y="200"/>
                  </a:lnTo>
                  <a:lnTo>
                    <a:pt x="412" y="207"/>
                  </a:lnTo>
                  <a:lnTo>
                    <a:pt x="438" y="222"/>
                  </a:lnTo>
                  <a:lnTo>
                    <a:pt x="462" y="239"/>
                  </a:lnTo>
                  <a:lnTo>
                    <a:pt x="484" y="259"/>
                  </a:lnTo>
                  <a:lnTo>
                    <a:pt x="505" y="278"/>
                  </a:lnTo>
                  <a:lnTo>
                    <a:pt x="523" y="300"/>
                  </a:lnTo>
                  <a:lnTo>
                    <a:pt x="539" y="323"/>
                  </a:lnTo>
                  <a:lnTo>
                    <a:pt x="554" y="347"/>
                  </a:lnTo>
                  <a:lnTo>
                    <a:pt x="567" y="373"/>
                  </a:lnTo>
                  <a:lnTo>
                    <a:pt x="569" y="374"/>
                  </a:lnTo>
                  <a:lnTo>
                    <a:pt x="570" y="373"/>
                  </a:lnTo>
                  <a:lnTo>
                    <a:pt x="570" y="372"/>
                  </a:lnTo>
                  <a:lnTo>
                    <a:pt x="560" y="347"/>
                  </a:lnTo>
                  <a:lnTo>
                    <a:pt x="548" y="323"/>
                  </a:lnTo>
                  <a:lnTo>
                    <a:pt x="534" y="300"/>
                  </a:lnTo>
                  <a:lnTo>
                    <a:pt x="519" y="278"/>
                  </a:lnTo>
                  <a:lnTo>
                    <a:pt x="502" y="259"/>
                  </a:lnTo>
                  <a:lnTo>
                    <a:pt x="484" y="239"/>
                  </a:lnTo>
                  <a:lnTo>
                    <a:pt x="464" y="221"/>
                  </a:lnTo>
                  <a:lnTo>
                    <a:pt x="440" y="203"/>
                  </a:lnTo>
                  <a:lnTo>
                    <a:pt x="417" y="190"/>
                  </a:lnTo>
                  <a:lnTo>
                    <a:pt x="394" y="177"/>
                  </a:lnTo>
                  <a:lnTo>
                    <a:pt x="368" y="167"/>
                  </a:lnTo>
                  <a:lnTo>
                    <a:pt x="343" y="159"/>
                  </a:lnTo>
                  <a:lnTo>
                    <a:pt x="317" y="150"/>
                  </a:lnTo>
                  <a:lnTo>
                    <a:pt x="290" y="145"/>
                  </a:lnTo>
                  <a:lnTo>
                    <a:pt x="263" y="139"/>
                  </a:lnTo>
                  <a:lnTo>
                    <a:pt x="235" y="133"/>
                  </a:lnTo>
                  <a:lnTo>
                    <a:pt x="219" y="130"/>
                  </a:lnTo>
                  <a:lnTo>
                    <a:pt x="200" y="125"/>
                  </a:lnTo>
                  <a:lnTo>
                    <a:pt x="184" y="121"/>
                  </a:lnTo>
                  <a:lnTo>
                    <a:pt x="168" y="115"/>
                  </a:lnTo>
                  <a:lnTo>
                    <a:pt x="151" y="109"/>
                  </a:lnTo>
                  <a:lnTo>
                    <a:pt x="134" y="103"/>
                  </a:lnTo>
                  <a:lnTo>
                    <a:pt x="119" y="96"/>
                  </a:lnTo>
                  <a:lnTo>
                    <a:pt x="103" y="89"/>
                  </a:lnTo>
                  <a:lnTo>
                    <a:pt x="94" y="85"/>
                  </a:lnTo>
                  <a:lnTo>
                    <a:pt x="86" y="80"/>
                  </a:lnTo>
                  <a:lnTo>
                    <a:pt x="79" y="76"/>
                  </a:lnTo>
                  <a:lnTo>
                    <a:pt x="71" y="70"/>
                  </a:lnTo>
                  <a:lnTo>
                    <a:pt x="63" y="64"/>
                  </a:lnTo>
                  <a:lnTo>
                    <a:pt x="55" y="59"/>
                  </a:lnTo>
                  <a:lnTo>
                    <a:pt x="47" y="54"/>
                  </a:lnTo>
                  <a:lnTo>
                    <a:pt x="41" y="48"/>
                  </a:lnTo>
                  <a:lnTo>
                    <a:pt x="35" y="42"/>
                  </a:lnTo>
                  <a:lnTo>
                    <a:pt x="29" y="36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5" y="18"/>
                  </a:lnTo>
                  <a:lnTo>
                    <a:pt x="10" y="12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5" name="Freeform 112"/>
            <p:cNvSpPr/>
            <p:nvPr/>
          </p:nvSpPr>
          <p:spPr bwMode="auto">
            <a:xfrm>
              <a:off x="1361" y="2186"/>
              <a:ext cx="73" cy="95"/>
            </a:xfrm>
            <a:custGeom>
              <a:avLst/>
              <a:gdLst>
                <a:gd name="T0" fmla="*/ 0 w 147"/>
                <a:gd name="T1" fmla="*/ 0 h 190"/>
                <a:gd name="T2" fmla="*/ 0 w 147"/>
                <a:gd name="T3" fmla="*/ 1 h 190"/>
                <a:gd name="T4" fmla="*/ 0 w 147"/>
                <a:gd name="T5" fmla="*/ 1 h 190"/>
                <a:gd name="T6" fmla="*/ 0 w 147"/>
                <a:gd name="T7" fmla="*/ 1 h 190"/>
                <a:gd name="T8" fmla="*/ 0 w 147"/>
                <a:gd name="T9" fmla="*/ 1 h 190"/>
                <a:gd name="T10" fmla="*/ 0 w 147"/>
                <a:gd name="T11" fmla="*/ 1 h 190"/>
                <a:gd name="T12" fmla="*/ 0 w 147"/>
                <a:gd name="T13" fmla="*/ 1 h 190"/>
                <a:gd name="T14" fmla="*/ 0 w 147"/>
                <a:gd name="T15" fmla="*/ 1 h 190"/>
                <a:gd name="T16" fmla="*/ 0 w 147"/>
                <a:gd name="T17" fmla="*/ 1 h 190"/>
                <a:gd name="T18" fmla="*/ 0 w 147"/>
                <a:gd name="T19" fmla="*/ 1 h 190"/>
                <a:gd name="T20" fmla="*/ 0 w 147"/>
                <a:gd name="T21" fmla="*/ 1 h 190"/>
                <a:gd name="T22" fmla="*/ 0 w 147"/>
                <a:gd name="T23" fmla="*/ 1 h 190"/>
                <a:gd name="T24" fmla="*/ 0 w 147"/>
                <a:gd name="T25" fmla="*/ 1 h 190"/>
                <a:gd name="T26" fmla="*/ 0 w 147"/>
                <a:gd name="T27" fmla="*/ 1 h 190"/>
                <a:gd name="T28" fmla="*/ 0 w 147"/>
                <a:gd name="T29" fmla="*/ 1 h 190"/>
                <a:gd name="T30" fmla="*/ 0 w 147"/>
                <a:gd name="T31" fmla="*/ 1 h 190"/>
                <a:gd name="T32" fmla="*/ 0 w 147"/>
                <a:gd name="T33" fmla="*/ 1 h 190"/>
                <a:gd name="T34" fmla="*/ 0 w 147"/>
                <a:gd name="T35" fmla="*/ 1 h 190"/>
                <a:gd name="T36" fmla="*/ 0 w 147"/>
                <a:gd name="T37" fmla="*/ 1 h 190"/>
                <a:gd name="T38" fmla="*/ 0 w 147"/>
                <a:gd name="T39" fmla="*/ 1 h 190"/>
                <a:gd name="T40" fmla="*/ 0 w 147"/>
                <a:gd name="T41" fmla="*/ 1 h 190"/>
                <a:gd name="T42" fmla="*/ 0 w 147"/>
                <a:gd name="T43" fmla="*/ 1 h 190"/>
                <a:gd name="T44" fmla="*/ 0 w 147"/>
                <a:gd name="T45" fmla="*/ 1 h 190"/>
                <a:gd name="T46" fmla="*/ 0 w 147"/>
                <a:gd name="T47" fmla="*/ 1 h 190"/>
                <a:gd name="T48" fmla="*/ 0 w 147"/>
                <a:gd name="T49" fmla="*/ 1 h 190"/>
                <a:gd name="T50" fmla="*/ 0 w 147"/>
                <a:gd name="T51" fmla="*/ 1 h 190"/>
                <a:gd name="T52" fmla="*/ 0 w 147"/>
                <a:gd name="T53" fmla="*/ 1 h 190"/>
                <a:gd name="T54" fmla="*/ 0 w 147"/>
                <a:gd name="T55" fmla="*/ 1 h 190"/>
                <a:gd name="T56" fmla="*/ 0 w 147"/>
                <a:gd name="T57" fmla="*/ 1 h 190"/>
                <a:gd name="T58" fmla="*/ 0 w 147"/>
                <a:gd name="T59" fmla="*/ 1 h 190"/>
                <a:gd name="T60" fmla="*/ 0 w 147"/>
                <a:gd name="T61" fmla="*/ 1 h 190"/>
                <a:gd name="T62" fmla="*/ 0 w 147"/>
                <a:gd name="T63" fmla="*/ 1 h 190"/>
                <a:gd name="T64" fmla="*/ 0 w 147"/>
                <a:gd name="T65" fmla="*/ 1 h 190"/>
                <a:gd name="T66" fmla="*/ 0 w 147"/>
                <a:gd name="T67" fmla="*/ 1 h 190"/>
                <a:gd name="T68" fmla="*/ 0 w 147"/>
                <a:gd name="T69" fmla="*/ 1 h 190"/>
                <a:gd name="T70" fmla="*/ 0 w 147"/>
                <a:gd name="T71" fmla="*/ 1 h 190"/>
                <a:gd name="T72" fmla="*/ 0 w 147"/>
                <a:gd name="T73" fmla="*/ 0 h 190"/>
                <a:gd name="T74" fmla="*/ 0 w 147"/>
                <a:gd name="T75" fmla="*/ 0 h 190"/>
                <a:gd name="T76" fmla="*/ 0 w 147"/>
                <a:gd name="T77" fmla="*/ 0 h 190"/>
                <a:gd name="T78" fmla="*/ 0 w 147"/>
                <a:gd name="T79" fmla="*/ 0 h 190"/>
                <a:gd name="T80" fmla="*/ 0 w 147"/>
                <a:gd name="T81" fmla="*/ 0 h 190"/>
                <a:gd name="T82" fmla="*/ 0 w 147"/>
                <a:gd name="T83" fmla="*/ 0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7"/>
                <a:gd name="T127" fmla="*/ 0 h 190"/>
                <a:gd name="T128" fmla="*/ 147 w 147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7" h="190">
                  <a:moveTo>
                    <a:pt x="147" y="0"/>
                  </a:moveTo>
                  <a:lnTo>
                    <a:pt x="139" y="11"/>
                  </a:lnTo>
                  <a:lnTo>
                    <a:pt x="133" y="23"/>
                  </a:lnTo>
                  <a:lnTo>
                    <a:pt x="126" y="34"/>
                  </a:lnTo>
                  <a:lnTo>
                    <a:pt x="120" y="46"/>
                  </a:lnTo>
                  <a:lnTo>
                    <a:pt x="112" y="57"/>
                  </a:lnTo>
                  <a:lnTo>
                    <a:pt x="105" y="70"/>
                  </a:lnTo>
                  <a:lnTo>
                    <a:pt x="99" y="81"/>
                  </a:lnTo>
                  <a:lnTo>
                    <a:pt x="91" y="93"/>
                  </a:lnTo>
                  <a:lnTo>
                    <a:pt x="82" y="104"/>
                  </a:lnTo>
                  <a:lnTo>
                    <a:pt x="73" y="116"/>
                  </a:lnTo>
                  <a:lnTo>
                    <a:pt x="61" y="126"/>
                  </a:lnTo>
                  <a:lnTo>
                    <a:pt x="51" y="137"/>
                  </a:lnTo>
                  <a:lnTo>
                    <a:pt x="39" y="146"/>
                  </a:lnTo>
                  <a:lnTo>
                    <a:pt x="28" y="155"/>
                  </a:lnTo>
                  <a:lnTo>
                    <a:pt x="16" y="166"/>
                  </a:lnTo>
                  <a:lnTo>
                    <a:pt x="4" y="175"/>
                  </a:lnTo>
                  <a:lnTo>
                    <a:pt x="2" y="179"/>
                  </a:lnTo>
                  <a:lnTo>
                    <a:pt x="0" y="185"/>
                  </a:lnTo>
                  <a:lnTo>
                    <a:pt x="3" y="190"/>
                  </a:lnTo>
                  <a:lnTo>
                    <a:pt x="8" y="190"/>
                  </a:lnTo>
                  <a:lnTo>
                    <a:pt x="20" y="183"/>
                  </a:lnTo>
                  <a:lnTo>
                    <a:pt x="31" y="175"/>
                  </a:lnTo>
                  <a:lnTo>
                    <a:pt x="42" y="166"/>
                  </a:lnTo>
                  <a:lnTo>
                    <a:pt x="51" y="155"/>
                  </a:lnTo>
                  <a:lnTo>
                    <a:pt x="61" y="145"/>
                  </a:lnTo>
                  <a:lnTo>
                    <a:pt x="69" y="134"/>
                  </a:lnTo>
                  <a:lnTo>
                    <a:pt x="78" y="124"/>
                  </a:lnTo>
                  <a:lnTo>
                    <a:pt x="86" y="114"/>
                  </a:lnTo>
                  <a:lnTo>
                    <a:pt x="95" y="100"/>
                  </a:lnTo>
                  <a:lnTo>
                    <a:pt x="103" y="86"/>
                  </a:lnTo>
                  <a:lnTo>
                    <a:pt x="111" y="71"/>
                  </a:lnTo>
                  <a:lnTo>
                    <a:pt x="117" y="57"/>
                  </a:lnTo>
                  <a:lnTo>
                    <a:pt x="124" y="42"/>
                  </a:lnTo>
                  <a:lnTo>
                    <a:pt x="131" y="28"/>
                  </a:lnTo>
                  <a:lnTo>
                    <a:pt x="139" y="1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6" name="Freeform 113"/>
            <p:cNvSpPr/>
            <p:nvPr/>
          </p:nvSpPr>
          <p:spPr bwMode="auto">
            <a:xfrm>
              <a:off x="1280" y="2493"/>
              <a:ext cx="117" cy="58"/>
            </a:xfrm>
            <a:custGeom>
              <a:avLst/>
              <a:gdLst>
                <a:gd name="T0" fmla="*/ 0 w 235"/>
                <a:gd name="T1" fmla="*/ 0 h 115"/>
                <a:gd name="T2" fmla="*/ 0 w 235"/>
                <a:gd name="T3" fmla="*/ 1 h 115"/>
                <a:gd name="T4" fmla="*/ 0 w 235"/>
                <a:gd name="T5" fmla="*/ 1 h 115"/>
                <a:gd name="T6" fmla="*/ 0 w 235"/>
                <a:gd name="T7" fmla="*/ 1 h 115"/>
                <a:gd name="T8" fmla="*/ 0 w 235"/>
                <a:gd name="T9" fmla="*/ 1 h 115"/>
                <a:gd name="T10" fmla="*/ 0 w 235"/>
                <a:gd name="T11" fmla="*/ 1 h 115"/>
                <a:gd name="T12" fmla="*/ 0 w 235"/>
                <a:gd name="T13" fmla="*/ 1 h 115"/>
                <a:gd name="T14" fmla="*/ 0 w 235"/>
                <a:gd name="T15" fmla="*/ 1 h 115"/>
                <a:gd name="T16" fmla="*/ 0 w 235"/>
                <a:gd name="T17" fmla="*/ 1 h 115"/>
                <a:gd name="T18" fmla="*/ 0 w 235"/>
                <a:gd name="T19" fmla="*/ 1 h 115"/>
                <a:gd name="T20" fmla="*/ 0 w 235"/>
                <a:gd name="T21" fmla="*/ 1 h 115"/>
                <a:gd name="T22" fmla="*/ 0 w 235"/>
                <a:gd name="T23" fmla="*/ 1 h 115"/>
                <a:gd name="T24" fmla="*/ 0 w 235"/>
                <a:gd name="T25" fmla="*/ 1 h 115"/>
                <a:gd name="T26" fmla="*/ 0 w 235"/>
                <a:gd name="T27" fmla="*/ 1 h 115"/>
                <a:gd name="T28" fmla="*/ 0 w 235"/>
                <a:gd name="T29" fmla="*/ 1 h 115"/>
                <a:gd name="T30" fmla="*/ 0 w 235"/>
                <a:gd name="T31" fmla="*/ 1 h 115"/>
                <a:gd name="T32" fmla="*/ 0 w 235"/>
                <a:gd name="T33" fmla="*/ 1 h 115"/>
                <a:gd name="T34" fmla="*/ 0 w 235"/>
                <a:gd name="T35" fmla="*/ 1 h 115"/>
                <a:gd name="T36" fmla="*/ 0 w 235"/>
                <a:gd name="T37" fmla="*/ 1 h 115"/>
                <a:gd name="T38" fmla="*/ 0 w 235"/>
                <a:gd name="T39" fmla="*/ 1 h 115"/>
                <a:gd name="T40" fmla="*/ 0 w 235"/>
                <a:gd name="T41" fmla="*/ 1 h 115"/>
                <a:gd name="T42" fmla="*/ 0 w 235"/>
                <a:gd name="T43" fmla="*/ 1 h 115"/>
                <a:gd name="T44" fmla="*/ 0 w 235"/>
                <a:gd name="T45" fmla="*/ 1 h 115"/>
                <a:gd name="T46" fmla="*/ 0 w 235"/>
                <a:gd name="T47" fmla="*/ 1 h 115"/>
                <a:gd name="T48" fmla="*/ 0 w 235"/>
                <a:gd name="T49" fmla="*/ 1 h 115"/>
                <a:gd name="T50" fmla="*/ 0 w 235"/>
                <a:gd name="T51" fmla="*/ 1 h 115"/>
                <a:gd name="T52" fmla="*/ 0 w 235"/>
                <a:gd name="T53" fmla="*/ 1 h 115"/>
                <a:gd name="T54" fmla="*/ 0 w 235"/>
                <a:gd name="T55" fmla="*/ 1 h 115"/>
                <a:gd name="T56" fmla="*/ 0 w 235"/>
                <a:gd name="T57" fmla="*/ 1 h 115"/>
                <a:gd name="T58" fmla="*/ 0 w 235"/>
                <a:gd name="T59" fmla="*/ 1 h 115"/>
                <a:gd name="T60" fmla="*/ 0 w 235"/>
                <a:gd name="T61" fmla="*/ 1 h 115"/>
                <a:gd name="T62" fmla="*/ 0 w 235"/>
                <a:gd name="T63" fmla="*/ 1 h 115"/>
                <a:gd name="T64" fmla="*/ 0 w 235"/>
                <a:gd name="T65" fmla="*/ 1 h 115"/>
                <a:gd name="T66" fmla="*/ 0 w 235"/>
                <a:gd name="T67" fmla="*/ 1 h 115"/>
                <a:gd name="T68" fmla="*/ 0 w 235"/>
                <a:gd name="T69" fmla="*/ 1 h 115"/>
                <a:gd name="T70" fmla="*/ 0 w 235"/>
                <a:gd name="T71" fmla="*/ 1 h 115"/>
                <a:gd name="T72" fmla="*/ 0 w 235"/>
                <a:gd name="T73" fmla="*/ 0 h 115"/>
                <a:gd name="T74" fmla="*/ 0 w 235"/>
                <a:gd name="T75" fmla="*/ 0 h 115"/>
                <a:gd name="T76" fmla="*/ 0 w 235"/>
                <a:gd name="T77" fmla="*/ 0 h 115"/>
                <a:gd name="T78" fmla="*/ 0 w 235"/>
                <a:gd name="T79" fmla="*/ 0 h 115"/>
                <a:gd name="T80" fmla="*/ 0 w 235"/>
                <a:gd name="T81" fmla="*/ 0 h 115"/>
                <a:gd name="T82" fmla="*/ 0 w 235"/>
                <a:gd name="T83" fmla="*/ 0 h 1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115"/>
                <a:gd name="T128" fmla="*/ 235 w 235"/>
                <a:gd name="T129" fmla="*/ 115 h 1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115">
                  <a:moveTo>
                    <a:pt x="235" y="0"/>
                  </a:moveTo>
                  <a:lnTo>
                    <a:pt x="219" y="9"/>
                  </a:lnTo>
                  <a:lnTo>
                    <a:pt x="203" y="18"/>
                  </a:lnTo>
                  <a:lnTo>
                    <a:pt x="187" y="28"/>
                  </a:lnTo>
                  <a:lnTo>
                    <a:pt x="171" y="38"/>
                  </a:lnTo>
                  <a:lnTo>
                    <a:pt x="156" y="47"/>
                  </a:lnTo>
                  <a:lnTo>
                    <a:pt x="140" y="56"/>
                  </a:lnTo>
                  <a:lnTo>
                    <a:pt x="125" y="64"/>
                  </a:lnTo>
                  <a:lnTo>
                    <a:pt x="109" y="71"/>
                  </a:lnTo>
                  <a:lnTo>
                    <a:pt x="95" y="77"/>
                  </a:lnTo>
                  <a:lnTo>
                    <a:pt x="82" y="81"/>
                  </a:lnTo>
                  <a:lnTo>
                    <a:pt x="70" y="86"/>
                  </a:lnTo>
                  <a:lnTo>
                    <a:pt x="57" y="89"/>
                  </a:lnTo>
                  <a:lnTo>
                    <a:pt x="46" y="94"/>
                  </a:lnTo>
                  <a:lnTo>
                    <a:pt x="33" y="98"/>
                  </a:lnTo>
                  <a:lnTo>
                    <a:pt x="20" y="101"/>
                  </a:lnTo>
                  <a:lnTo>
                    <a:pt x="5" y="106"/>
                  </a:lnTo>
                  <a:lnTo>
                    <a:pt x="3" y="108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4" y="115"/>
                  </a:lnTo>
                  <a:lnTo>
                    <a:pt x="20" y="115"/>
                  </a:lnTo>
                  <a:lnTo>
                    <a:pt x="37" y="111"/>
                  </a:lnTo>
                  <a:lnTo>
                    <a:pt x="53" y="107"/>
                  </a:lnTo>
                  <a:lnTo>
                    <a:pt x="70" y="101"/>
                  </a:lnTo>
                  <a:lnTo>
                    <a:pt x="86" y="94"/>
                  </a:lnTo>
                  <a:lnTo>
                    <a:pt x="101" y="86"/>
                  </a:lnTo>
                  <a:lnTo>
                    <a:pt x="117" y="79"/>
                  </a:lnTo>
                  <a:lnTo>
                    <a:pt x="131" y="72"/>
                  </a:lnTo>
                  <a:lnTo>
                    <a:pt x="145" y="65"/>
                  </a:lnTo>
                  <a:lnTo>
                    <a:pt x="160" y="57"/>
                  </a:lnTo>
                  <a:lnTo>
                    <a:pt x="173" y="48"/>
                  </a:lnTo>
                  <a:lnTo>
                    <a:pt x="186" y="39"/>
                  </a:lnTo>
                  <a:lnTo>
                    <a:pt x="199" y="30"/>
                  </a:lnTo>
                  <a:lnTo>
                    <a:pt x="212" y="19"/>
                  </a:lnTo>
                  <a:lnTo>
                    <a:pt x="223" y="10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7" name="Freeform 114"/>
            <p:cNvSpPr/>
            <p:nvPr/>
          </p:nvSpPr>
          <p:spPr bwMode="auto">
            <a:xfrm>
              <a:off x="871" y="2132"/>
              <a:ext cx="174" cy="174"/>
            </a:xfrm>
            <a:custGeom>
              <a:avLst/>
              <a:gdLst>
                <a:gd name="T0" fmla="*/ 1 w 348"/>
                <a:gd name="T1" fmla="*/ 0 h 349"/>
                <a:gd name="T2" fmla="*/ 1 w 348"/>
                <a:gd name="T3" fmla="*/ 0 h 349"/>
                <a:gd name="T4" fmla="*/ 1 w 348"/>
                <a:gd name="T5" fmla="*/ 0 h 349"/>
                <a:gd name="T6" fmla="*/ 1 w 348"/>
                <a:gd name="T7" fmla="*/ 0 h 349"/>
                <a:gd name="T8" fmla="*/ 1 w 348"/>
                <a:gd name="T9" fmla="*/ 0 h 349"/>
                <a:gd name="T10" fmla="*/ 1 w 348"/>
                <a:gd name="T11" fmla="*/ 0 h 349"/>
                <a:gd name="T12" fmla="*/ 1 w 348"/>
                <a:gd name="T13" fmla="*/ 0 h 349"/>
                <a:gd name="T14" fmla="*/ 1 w 348"/>
                <a:gd name="T15" fmla="*/ 0 h 349"/>
                <a:gd name="T16" fmla="*/ 1 w 348"/>
                <a:gd name="T17" fmla="*/ 0 h 349"/>
                <a:gd name="T18" fmla="*/ 1 w 348"/>
                <a:gd name="T19" fmla="*/ 0 h 349"/>
                <a:gd name="T20" fmla="*/ 1 w 348"/>
                <a:gd name="T21" fmla="*/ 0 h 349"/>
                <a:gd name="T22" fmla="*/ 1 w 348"/>
                <a:gd name="T23" fmla="*/ 0 h 349"/>
                <a:gd name="T24" fmla="*/ 1 w 348"/>
                <a:gd name="T25" fmla="*/ 0 h 349"/>
                <a:gd name="T26" fmla="*/ 1 w 348"/>
                <a:gd name="T27" fmla="*/ 0 h 349"/>
                <a:gd name="T28" fmla="*/ 1 w 348"/>
                <a:gd name="T29" fmla="*/ 0 h 349"/>
                <a:gd name="T30" fmla="*/ 1 w 348"/>
                <a:gd name="T31" fmla="*/ 0 h 349"/>
                <a:gd name="T32" fmla="*/ 1 w 348"/>
                <a:gd name="T33" fmla="*/ 0 h 349"/>
                <a:gd name="T34" fmla="*/ 1 w 348"/>
                <a:gd name="T35" fmla="*/ 0 h 349"/>
                <a:gd name="T36" fmla="*/ 1 w 348"/>
                <a:gd name="T37" fmla="*/ 0 h 349"/>
                <a:gd name="T38" fmla="*/ 1 w 348"/>
                <a:gd name="T39" fmla="*/ 0 h 349"/>
                <a:gd name="T40" fmla="*/ 1 w 348"/>
                <a:gd name="T41" fmla="*/ 0 h 349"/>
                <a:gd name="T42" fmla="*/ 1 w 348"/>
                <a:gd name="T43" fmla="*/ 0 h 349"/>
                <a:gd name="T44" fmla="*/ 1 w 348"/>
                <a:gd name="T45" fmla="*/ 0 h 349"/>
                <a:gd name="T46" fmla="*/ 1 w 348"/>
                <a:gd name="T47" fmla="*/ 0 h 349"/>
                <a:gd name="T48" fmla="*/ 1 w 348"/>
                <a:gd name="T49" fmla="*/ 0 h 349"/>
                <a:gd name="T50" fmla="*/ 0 w 348"/>
                <a:gd name="T51" fmla="*/ 0 h 349"/>
                <a:gd name="T52" fmla="*/ 1 w 348"/>
                <a:gd name="T53" fmla="*/ 0 h 349"/>
                <a:gd name="T54" fmla="*/ 1 w 348"/>
                <a:gd name="T55" fmla="*/ 0 h 349"/>
                <a:gd name="T56" fmla="*/ 1 w 348"/>
                <a:gd name="T57" fmla="*/ 0 h 349"/>
                <a:gd name="T58" fmla="*/ 1 w 348"/>
                <a:gd name="T59" fmla="*/ 0 h 349"/>
                <a:gd name="T60" fmla="*/ 1 w 348"/>
                <a:gd name="T61" fmla="*/ 0 h 349"/>
                <a:gd name="T62" fmla="*/ 1 w 348"/>
                <a:gd name="T63" fmla="*/ 0 h 349"/>
                <a:gd name="T64" fmla="*/ 1 w 348"/>
                <a:gd name="T65" fmla="*/ 0 h 349"/>
                <a:gd name="T66" fmla="*/ 1 w 348"/>
                <a:gd name="T67" fmla="*/ 0 h 349"/>
                <a:gd name="T68" fmla="*/ 1 w 348"/>
                <a:gd name="T69" fmla="*/ 0 h 349"/>
                <a:gd name="T70" fmla="*/ 1 w 348"/>
                <a:gd name="T71" fmla="*/ 0 h 349"/>
                <a:gd name="T72" fmla="*/ 1 w 348"/>
                <a:gd name="T73" fmla="*/ 0 h 349"/>
                <a:gd name="T74" fmla="*/ 1 w 348"/>
                <a:gd name="T75" fmla="*/ 0 h 349"/>
                <a:gd name="T76" fmla="*/ 1 w 348"/>
                <a:gd name="T77" fmla="*/ 0 h 349"/>
                <a:gd name="T78" fmla="*/ 1 w 348"/>
                <a:gd name="T79" fmla="*/ 0 h 349"/>
                <a:gd name="T80" fmla="*/ 1 w 348"/>
                <a:gd name="T81" fmla="*/ 0 h 349"/>
                <a:gd name="T82" fmla="*/ 1 w 348"/>
                <a:gd name="T83" fmla="*/ 0 h 349"/>
                <a:gd name="T84" fmla="*/ 1 w 348"/>
                <a:gd name="T85" fmla="*/ 0 h 349"/>
                <a:gd name="T86" fmla="*/ 1 w 348"/>
                <a:gd name="T87" fmla="*/ 0 h 349"/>
                <a:gd name="T88" fmla="*/ 1 w 348"/>
                <a:gd name="T89" fmla="*/ 0 h 349"/>
                <a:gd name="T90" fmla="*/ 1 w 348"/>
                <a:gd name="T91" fmla="*/ 0 h 349"/>
                <a:gd name="T92" fmla="*/ 1 w 348"/>
                <a:gd name="T93" fmla="*/ 0 h 349"/>
                <a:gd name="T94" fmla="*/ 1 w 348"/>
                <a:gd name="T95" fmla="*/ 0 h 349"/>
                <a:gd name="T96" fmla="*/ 1 w 348"/>
                <a:gd name="T97" fmla="*/ 0 h 3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8"/>
                <a:gd name="T148" fmla="*/ 0 h 349"/>
                <a:gd name="T149" fmla="*/ 348 w 348"/>
                <a:gd name="T150" fmla="*/ 349 h 3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8" h="349">
                  <a:moveTo>
                    <a:pt x="348" y="349"/>
                  </a:moveTo>
                  <a:lnTo>
                    <a:pt x="337" y="333"/>
                  </a:lnTo>
                  <a:lnTo>
                    <a:pt x="327" y="318"/>
                  </a:lnTo>
                  <a:lnTo>
                    <a:pt x="319" y="302"/>
                  </a:lnTo>
                  <a:lnTo>
                    <a:pt x="311" y="286"/>
                  </a:lnTo>
                  <a:lnTo>
                    <a:pt x="304" y="271"/>
                  </a:lnTo>
                  <a:lnTo>
                    <a:pt x="296" y="254"/>
                  </a:lnTo>
                  <a:lnTo>
                    <a:pt x="289" y="238"/>
                  </a:lnTo>
                  <a:lnTo>
                    <a:pt x="283" y="220"/>
                  </a:lnTo>
                  <a:lnTo>
                    <a:pt x="279" y="209"/>
                  </a:lnTo>
                  <a:lnTo>
                    <a:pt x="275" y="196"/>
                  </a:lnTo>
                  <a:lnTo>
                    <a:pt x="271" y="185"/>
                  </a:lnTo>
                  <a:lnTo>
                    <a:pt x="266" y="172"/>
                  </a:lnTo>
                  <a:lnTo>
                    <a:pt x="261" y="160"/>
                  </a:lnTo>
                  <a:lnTo>
                    <a:pt x="253" y="150"/>
                  </a:lnTo>
                  <a:lnTo>
                    <a:pt x="244" y="141"/>
                  </a:lnTo>
                  <a:lnTo>
                    <a:pt x="234" y="133"/>
                  </a:lnTo>
                  <a:lnTo>
                    <a:pt x="227" y="128"/>
                  </a:lnTo>
                  <a:lnTo>
                    <a:pt x="221" y="125"/>
                  </a:lnTo>
                  <a:lnTo>
                    <a:pt x="214" y="120"/>
                  </a:lnTo>
                  <a:lnTo>
                    <a:pt x="208" y="115"/>
                  </a:lnTo>
                  <a:lnTo>
                    <a:pt x="201" y="112"/>
                  </a:lnTo>
                  <a:lnTo>
                    <a:pt x="193" y="107"/>
                  </a:lnTo>
                  <a:lnTo>
                    <a:pt x="187" y="104"/>
                  </a:lnTo>
                  <a:lnTo>
                    <a:pt x="180" y="99"/>
                  </a:lnTo>
                  <a:lnTo>
                    <a:pt x="175" y="96"/>
                  </a:lnTo>
                  <a:lnTo>
                    <a:pt x="170" y="91"/>
                  </a:lnTo>
                  <a:lnTo>
                    <a:pt x="166" y="87"/>
                  </a:lnTo>
                  <a:lnTo>
                    <a:pt x="161" y="82"/>
                  </a:lnTo>
                  <a:lnTo>
                    <a:pt x="156" y="79"/>
                  </a:lnTo>
                  <a:lnTo>
                    <a:pt x="151" y="74"/>
                  </a:lnTo>
                  <a:lnTo>
                    <a:pt x="145" y="72"/>
                  </a:lnTo>
                  <a:lnTo>
                    <a:pt x="139" y="68"/>
                  </a:lnTo>
                  <a:lnTo>
                    <a:pt x="130" y="65"/>
                  </a:lnTo>
                  <a:lnTo>
                    <a:pt x="121" y="61"/>
                  </a:lnTo>
                  <a:lnTo>
                    <a:pt x="112" y="58"/>
                  </a:lnTo>
                  <a:lnTo>
                    <a:pt x="103" y="54"/>
                  </a:lnTo>
                  <a:lnTo>
                    <a:pt x="94" y="51"/>
                  </a:lnTo>
                  <a:lnTo>
                    <a:pt x="85" y="46"/>
                  </a:lnTo>
                  <a:lnTo>
                    <a:pt x="77" y="43"/>
                  </a:lnTo>
                  <a:lnTo>
                    <a:pt x="68" y="38"/>
                  </a:lnTo>
                  <a:lnTo>
                    <a:pt x="60" y="34"/>
                  </a:lnTo>
                  <a:lnTo>
                    <a:pt x="52" y="29"/>
                  </a:lnTo>
                  <a:lnTo>
                    <a:pt x="46" y="23"/>
                  </a:lnTo>
                  <a:lnTo>
                    <a:pt x="38" y="19"/>
                  </a:lnTo>
                  <a:lnTo>
                    <a:pt x="31" y="13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7" y="0"/>
                  </a:lnTo>
                  <a:lnTo>
                    <a:pt x="4" y="1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9"/>
                  </a:lnTo>
                  <a:lnTo>
                    <a:pt x="12" y="19"/>
                  </a:lnTo>
                  <a:lnTo>
                    <a:pt x="25" y="28"/>
                  </a:lnTo>
                  <a:lnTo>
                    <a:pt x="37" y="36"/>
                  </a:lnTo>
                  <a:lnTo>
                    <a:pt x="50" y="44"/>
                  </a:lnTo>
                  <a:lnTo>
                    <a:pt x="63" y="52"/>
                  </a:lnTo>
                  <a:lnTo>
                    <a:pt x="77" y="58"/>
                  </a:lnTo>
                  <a:lnTo>
                    <a:pt x="91" y="65"/>
                  </a:lnTo>
                  <a:lnTo>
                    <a:pt x="105" y="69"/>
                  </a:lnTo>
                  <a:lnTo>
                    <a:pt x="113" y="72"/>
                  </a:lnTo>
                  <a:lnTo>
                    <a:pt x="122" y="75"/>
                  </a:lnTo>
                  <a:lnTo>
                    <a:pt x="130" y="80"/>
                  </a:lnTo>
                  <a:lnTo>
                    <a:pt x="138" y="83"/>
                  </a:lnTo>
                  <a:lnTo>
                    <a:pt x="144" y="88"/>
                  </a:lnTo>
                  <a:lnTo>
                    <a:pt x="152" y="92"/>
                  </a:lnTo>
                  <a:lnTo>
                    <a:pt x="160" y="98"/>
                  </a:lnTo>
                  <a:lnTo>
                    <a:pt x="166" y="103"/>
                  </a:lnTo>
                  <a:lnTo>
                    <a:pt x="173" y="107"/>
                  </a:lnTo>
                  <a:lnTo>
                    <a:pt x="179" y="112"/>
                  </a:lnTo>
                  <a:lnTo>
                    <a:pt x="186" y="115"/>
                  </a:lnTo>
                  <a:lnTo>
                    <a:pt x="192" y="120"/>
                  </a:lnTo>
                  <a:lnTo>
                    <a:pt x="200" y="123"/>
                  </a:lnTo>
                  <a:lnTo>
                    <a:pt x="206" y="127"/>
                  </a:lnTo>
                  <a:lnTo>
                    <a:pt x="214" y="130"/>
                  </a:lnTo>
                  <a:lnTo>
                    <a:pt x="221" y="135"/>
                  </a:lnTo>
                  <a:lnTo>
                    <a:pt x="234" y="144"/>
                  </a:lnTo>
                  <a:lnTo>
                    <a:pt x="244" y="155"/>
                  </a:lnTo>
                  <a:lnTo>
                    <a:pt x="253" y="166"/>
                  </a:lnTo>
                  <a:lnTo>
                    <a:pt x="260" y="179"/>
                  </a:lnTo>
                  <a:lnTo>
                    <a:pt x="266" y="193"/>
                  </a:lnTo>
                  <a:lnTo>
                    <a:pt x="271" y="206"/>
                  </a:lnTo>
                  <a:lnTo>
                    <a:pt x="275" y="220"/>
                  </a:lnTo>
                  <a:lnTo>
                    <a:pt x="280" y="234"/>
                  </a:lnTo>
                  <a:lnTo>
                    <a:pt x="286" y="250"/>
                  </a:lnTo>
                  <a:lnTo>
                    <a:pt x="292" y="265"/>
                  </a:lnTo>
                  <a:lnTo>
                    <a:pt x="300" y="280"/>
                  </a:lnTo>
                  <a:lnTo>
                    <a:pt x="309" y="295"/>
                  </a:lnTo>
                  <a:lnTo>
                    <a:pt x="318" y="309"/>
                  </a:lnTo>
                  <a:lnTo>
                    <a:pt x="327" y="323"/>
                  </a:lnTo>
                  <a:lnTo>
                    <a:pt x="337" y="337"/>
                  </a:lnTo>
                  <a:lnTo>
                    <a:pt x="348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8" name="Freeform 115"/>
            <p:cNvSpPr/>
            <p:nvPr/>
          </p:nvSpPr>
          <p:spPr bwMode="auto">
            <a:xfrm>
              <a:off x="870" y="2140"/>
              <a:ext cx="91" cy="66"/>
            </a:xfrm>
            <a:custGeom>
              <a:avLst/>
              <a:gdLst>
                <a:gd name="T0" fmla="*/ 0 w 181"/>
                <a:gd name="T1" fmla="*/ 0 h 133"/>
                <a:gd name="T2" fmla="*/ 1 w 181"/>
                <a:gd name="T3" fmla="*/ 0 h 133"/>
                <a:gd name="T4" fmla="*/ 1 w 181"/>
                <a:gd name="T5" fmla="*/ 0 h 133"/>
                <a:gd name="T6" fmla="*/ 1 w 181"/>
                <a:gd name="T7" fmla="*/ 0 h 133"/>
                <a:gd name="T8" fmla="*/ 1 w 181"/>
                <a:gd name="T9" fmla="*/ 0 h 133"/>
                <a:gd name="T10" fmla="*/ 1 w 181"/>
                <a:gd name="T11" fmla="*/ 0 h 133"/>
                <a:gd name="T12" fmla="*/ 1 w 181"/>
                <a:gd name="T13" fmla="*/ 0 h 133"/>
                <a:gd name="T14" fmla="*/ 1 w 181"/>
                <a:gd name="T15" fmla="*/ 0 h 133"/>
                <a:gd name="T16" fmla="*/ 1 w 181"/>
                <a:gd name="T17" fmla="*/ 0 h 133"/>
                <a:gd name="T18" fmla="*/ 1 w 181"/>
                <a:gd name="T19" fmla="*/ 0 h 133"/>
                <a:gd name="T20" fmla="*/ 1 w 181"/>
                <a:gd name="T21" fmla="*/ 0 h 133"/>
                <a:gd name="T22" fmla="*/ 1 w 181"/>
                <a:gd name="T23" fmla="*/ 0 h 133"/>
                <a:gd name="T24" fmla="*/ 1 w 181"/>
                <a:gd name="T25" fmla="*/ 0 h 133"/>
                <a:gd name="T26" fmla="*/ 1 w 181"/>
                <a:gd name="T27" fmla="*/ 0 h 133"/>
                <a:gd name="T28" fmla="*/ 1 w 181"/>
                <a:gd name="T29" fmla="*/ 0 h 133"/>
                <a:gd name="T30" fmla="*/ 1 w 181"/>
                <a:gd name="T31" fmla="*/ 0 h 133"/>
                <a:gd name="T32" fmla="*/ 1 w 181"/>
                <a:gd name="T33" fmla="*/ 0 h 133"/>
                <a:gd name="T34" fmla="*/ 1 w 181"/>
                <a:gd name="T35" fmla="*/ 0 h 133"/>
                <a:gd name="T36" fmla="*/ 1 w 181"/>
                <a:gd name="T37" fmla="*/ 0 h 133"/>
                <a:gd name="T38" fmla="*/ 1 w 181"/>
                <a:gd name="T39" fmla="*/ 0 h 133"/>
                <a:gd name="T40" fmla="*/ 1 w 181"/>
                <a:gd name="T41" fmla="*/ 0 h 133"/>
                <a:gd name="T42" fmla="*/ 1 w 181"/>
                <a:gd name="T43" fmla="*/ 0 h 133"/>
                <a:gd name="T44" fmla="*/ 1 w 181"/>
                <a:gd name="T45" fmla="*/ 0 h 133"/>
                <a:gd name="T46" fmla="*/ 1 w 181"/>
                <a:gd name="T47" fmla="*/ 0 h 133"/>
                <a:gd name="T48" fmla="*/ 1 w 181"/>
                <a:gd name="T49" fmla="*/ 0 h 133"/>
                <a:gd name="T50" fmla="*/ 1 w 181"/>
                <a:gd name="T51" fmla="*/ 0 h 133"/>
                <a:gd name="T52" fmla="*/ 1 w 181"/>
                <a:gd name="T53" fmla="*/ 0 h 133"/>
                <a:gd name="T54" fmla="*/ 1 w 181"/>
                <a:gd name="T55" fmla="*/ 0 h 133"/>
                <a:gd name="T56" fmla="*/ 1 w 181"/>
                <a:gd name="T57" fmla="*/ 0 h 133"/>
                <a:gd name="T58" fmla="*/ 1 w 181"/>
                <a:gd name="T59" fmla="*/ 0 h 133"/>
                <a:gd name="T60" fmla="*/ 1 w 181"/>
                <a:gd name="T61" fmla="*/ 0 h 133"/>
                <a:gd name="T62" fmla="*/ 1 w 181"/>
                <a:gd name="T63" fmla="*/ 0 h 133"/>
                <a:gd name="T64" fmla="*/ 1 w 181"/>
                <a:gd name="T65" fmla="*/ 0 h 133"/>
                <a:gd name="T66" fmla="*/ 1 w 181"/>
                <a:gd name="T67" fmla="*/ 0 h 133"/>
                <a:gd name="T68" fmla="*/ 1 w 181"/>
                <a:gd name="T69" fmla="*/ 0 h 133"/>
                <a:gd name="T70" fmla="*/ 1 w 181"/>
                <a:gd name="T71" fmla="*/ 0 h 133"/>
                <a:gd name="T72" fmla="*/ 1 w 181"/>
                <a:gd name="T73" fmla="*/ 0 h 133"/>
                <a:gd name="T74" fmla="*/ 1 w 181"/>
                <a:gd name="T75" fmla="*/ 0 h 133"/>
                <a:gd name="T76" fmla="*/ 1 w 181"/>
                <a:gd name="T77" fmla="*/ 0 h 133"/>
                <a:gd name="T78" fmla="*/ 1 w 181"/>
                <a:gd name="T79" fmla="*/ 0 h 133"/>
                <a:gd name="T80" fmla="*/ 1 w 181"/>
                <a:gd name="T81" fmla="*/ 0 h 133"/>
                <a:gd name="T82" fmla="*/ 1 w 181"/>
                <a:gd name="T83" fmla="*/ 0 h 133"/>
                <a:gd name="T84" fmla="*/ 1 w 181"/>
                <a:gd name="T85" fmla="*/ 0 h 133"/>
                <a:gd name="T86" fmla="*/ 1 w 181"/>
                <a:gd name="T87" fmla="*/ 0 h 133"/>
                <a:gd name="T88" fmla="*/ 1 w 181"/>
                <a:gd name="T89" fmla="*/ 0 h 133"/>
                <a:gd name="T90" fmla="*/ 1 w 181"/>
                <a:gd name="T91" fmla="*/ 0 h 133"/>
                <a:gd name="T92" fmla="*/ 1 w 181"/>
                <a:gd name="T93" fmla="*/ 0 h 133"/>
                <a:gd name="T94" fmla="*/ 1 w 181"/>
                <a:gd name="T95" fmla="*/ 0 h 133"/>
                <a:gd name="T96" fmla="*/ 1 w 181"/>
                <a:gd name="T97" fmla="*/ 0 h 133"/>
                <a:gd name="T98" fmla="*/ 1 w 181"/>
                <a:gd name="T99" fmla="*/ 0 h 133"/>
                <a:gd name="T100" fmla="*/ 1 w 181"/>
                <a:gd name="T101" fmla="*/ 0 h 133"/>
                <a:gd name="T102" fmla="*/ 1 w 181"/>
                <a:gd name="T103" fmla="*/ 0 h 133"/>
                <a:gd name="T104" fmla="*/ 0 w 181"/>
                <a:gd name="T105" fmla="*/ 0 h 133"/>
                <a:gd name="T106" fmla="*/ 0 w 181"/>
                <a:gd name="T107" fmla="*/ 0 h 133"/>
                <a:gd name="T108" fmla="*/ 0 w 181"/>
                <a:gd name="T109" fmla="*/ 0 h 133"/>
                <a:gd name="T110" fmla="*/ 0 w 181"/>
                <a:gd name="T111" fmla="*/ 0 h 133"/>
                <a:gd name="T112" fmla="*/ 0 w 181"/>
                <a:gd name="T113" fmla="*/ 0 h 133"/>
                <a:gd name="T114" fmla="*/ 0 w 181"/>
                <a:gd name="T115" fmla="*/ 0 h 13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1"/>
                <a:gd name="T175" fmla="*/ 0 h 133"/>
                <a:gd name="T176" fmla="*/ 181 w 181"/>
                <a:gd name="T177" fmla="*/ 133 h 13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1" h="133">
                  <a:moveTo>
                    <a:pt x="0" y="0"/>
                  </a:moveTo>
                  <a:lnTo>
                    <a:pt x="5" y="12"/>
                  </a:lnTo>
                  <a:lnTo>
                    <a:pt x="10" y="22"/>
                  </a:lnTo>
                  <a:lnTo>
                    <a:pt x="15" y="30"/>
                  </a:lnTo>
                  <a:lnTo>
                    <a:pt x="23" y="37"/>
                  </a:lnTo>
                  <a:lnTo>
                    <a:pt x="33" y="44"/>
                  </a:lnTo>
                  <a:lnTo>
                    <a:pt x="44" y="51"/>
                  </a:lnTo>
                  <a:lnTo>
                    <a:pt x="58" y="58"/>
                  </a:lnTo>
                  <a:lnTo>
                    <a:pt x="74" y="65"/>
                  </a:lnTo>
                  <a:lnTo>
                    <a:pt x="81" y="68"/>
                  </a:lnTo>
                  <a:lnTo>
                    <a:pt x="88" y="72"/>
                  </a:lnTo>
                  <a:lnTo>
                    <a:pt x="94" y="76"/>
                  </a:lnTo>
                  <a:lnTo>
                    <a:pt x="101" y="81"/>
                  </a:lnTo>
                  <a:lnTo>
                    <a:pt x="107" y="86"/>
                  </a:lnTo>
                  <a:lnTo>
                    <a:pt x="114" y="90"/>
                  </a:lnTo>
                  <a:lnTo>
                    <a:pt x="120" y="96"/>
                  </a:lnTo>
                  <a:lnTo>
                    <a:pt x="127" y="101"/>
                  </a:lnTo>
                  <a:lnTo>
                    <a:pt x="133" y="105"/>
                  </a:lnTo>
                  <a:lnTo>
                    <a:pt x="138" y="110"/>
                  </a:lnTo>
                  <a:lnTo>
                    <a:pt x="145" y="113"/>
                  </a:lnTo>
                  <a:lnTo>
                    <a:pt x="151" y="117"/>
                  </a:lnTo>
                  <a:lnTo>
                    <a:pt x="157" y="121"/>
                  </a:lnTo>
                  <a:lnTo>
                    <a:pt x="163" y="125"/>
                  </a:lnTo>
                  <a:lnTo>
                    <a:pt x="170" y="128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80" y="133"/>
                  </a:lnTo>
                  <a:lnTo>
                    <a:pt x="181" y="131"/>
                  </a:lnTo>
                  <a:lnTo>
                    <a:pt x="180" y="129"/>
                  </a:lnTo>
                  <a:lnTo>
                    <a:pt x="170" y="121"/>
                  </a:lnTo>
                  <a:lnTo>
                    <a:pt x="159" y="114"/>
                  </a:lnTo>
                  <a:lnTo>
                    <a:pt x="147" y="107"/>
                  </a:lnTo>
                  <a:lnTo>
                    <a:pt x="137" y="101"/>
                  </a:lnTo>
                  <a:lnTo>
                    <a:pt x="127" y="94"/>
                  </a:lnTo>
                  <a:lnTo>
                    <a:pt x="115" y="86"/>
                  </a:lnTo>
                  <a:lnTo>
                    <a:pt x="105" y="79"/>
                  </a:lnTo>
                  <a:lnTo>
                    <a:pt x="94" y="71"/>
                  </a:lnTo>
                  <a:lnTo>
                    <a:pt x="89" y="67"/>
                  </a:lnTo>
                  <a:lnTo>
                    <a:pt x="84" y="65"/>
                  </a:lnTo>
                  <a:lnTo>
                    <a:pt x="79" y="61"/>
                  </a:lnTo>
                  <a:lnTo>
                    <a:pt x="74" y="59"/>
                  </a:lnTo>
                  <a:lnTo>
                    <a:pt x="67" y="57"/>
                  </a:lnTo>
                  <a:lnTo>
                    <a:pt x="62" y="56"/>
                  </a:lnTo>
                  <a:lnTo>
                    <a:pt x="55" y="53"/>
                  </a:lnTo>
                  <a:lnTo>
                    <a:pt x="50" y="51"/>
                  </a:lnTo>
                  <a:lnTo>
                    <a:pt x="42" y="46"/>
                  </a:lnTo>
                  <a:lnTo>
                    <a:pt x="35" y="42"/>
                  </a:lnTo>
                  <a:lnTo>
                    <a:pt x="28" y="36"/>
                  </a:lnTo>
                  <a:lnTo>
                    <a:pt x="22" y="29"/>
                  </a:lnTo>
                  <a:lnTo>
                    <a:pt x="15" y="22"/>
                  </a:lnTo>
                  <a:lnTo>
                    <a:pt x="9" y="14"/>
                  </a:lnTo>
                  <a:lnTo>
                    <a:pt x="4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89" name="Freeform 116"/>
            <p:cNvSpPr/>
            <p:nvPr/>
          </p:nvSpPr>
          <p:spPr bwMode="auto">
            <a:xfrm>
              <a:off x="896" y="2187"/>
              <a:ext cx="97" cy="75"/>
            </a:xfrm>
            <a:custGeom>
              <a:avLst/>
              <a:gdLst>
                <a:gd name="T0" fmla="*/ 1 w 193"/>
                <a:gd name="T1" fmla="*/ 1 h 150"/>
                <a:gd name="T2" fmla="*/ 1 w 193"/>
                <a:gd name="T3" fmla="*/ 1 h 150"/>
                <a:gd name="T4" fmla="*/ 1 w 193"/>
                <a:gd name="T5" fmla="*/ 1 h 150"/>
                <a:gd name="T6" fmla="*/ 1 w 193"/>
                <a:gd name="T7" fmla="*/ 1 h 150"/>
                <a:gd name="T8" fmla="*/ 1 w 193"/>
                <a:gd name="T9" fmla="*/ 1 h 150"/>
                <a:gd name="T10" fmla="*/ 1 w 193"/>
                <a:gd name="T11" fmla="*/ 1 h 150"/>
                <a:gd name="T12" fmla="*/ 1 w 193"/>
                <a:gd name="T13" fmla="*/ 1 h 150"/>
                <a:gd name="T14" fmla="*/ 1 w 193"/>
                <a:gd name="T15" fmla="*/ 1 h 150"/>
                <a:gd name="T16" fmla="*/ 1 w 193"/>
                <a:gd name="T17" fmla="*/ 1 h 150"/>
                <a:gd name="T18" fmla="*/ 1 w 193"/>
                <a:gd name="T19" fmla="*/ 1 h 150"/>
                <a:gd name="T20" fmla="*/ 1 w 193"/>
                <a:gd name="T21" fmla="*/ 1 h 150"/>
                <a:gd name="T22" fmla="*/ 1 w 193"/>
                <a:gd name="T23" fmla="*/ 1 h 150"/>
                <a:gd name="T24" fmla="*/ 1 w 193"/>
                <a:gd name="T25" fmla="*/ 1 h 150"/>
                <a:gd name="T26" fmla="*/ 1 w 193"/>
                <a:gd name="T27" fmla="*/ 1 h 150"/>
                <a:gd name="T28" fmla="*/ 1 w 193"/>
                <a:gd name="T29" fmla="*/ 1 h 150"/>
                <a:gd name="T30" fmla="*/ 1 w 193"/>
                <a:gd name="T31" fmla="*/ 1 h 150"/>
                <a:gd name="T32" fmla="*/ 1 w 193"/>
                <a:gd name="T33" fmla="*/ 0 h 150"/>
                <a:gd name="T34" fmla="*/ 1 w 193"/>
                <a:gd name="T35" fmla="*/ 0 h 150"/>
                <a:gd name="T36" fmla="*/ 0 w 193"/>
                <a:gd name="T37" fmla="*/ 1 h 150"/>
                <a:gd name="T38" fmla="*/ 0 w 193"/>
                <a:gd name="T39" fmla="*/ 1 h 150"/>
                <a:gd name="T40" fmla="*/ 0 w 193"/>
                <a:gd name="T41" fmla="*/ 1 h 150"/>
                <a:gd name="T42" fmla="*/ 1 w 193"/>
                <a:gd name="T43" fmla="*/ 1 h 150"/>
                <a:gd name="T44" fmla="*/ 1 w 193"/>
                <a:gd name="T45" fmla="*/ 1 h 150"/>
                <a:gd name="T46" fmla="*/ 1 w 193"/>
                <a:gd name="T47" fmla="*/ 1 h 150"/>
                <a:gd name="T48" fmla="*/ 1 w 193"/>
                <a:gd name="T49" fmla="*/ 1 h 150"/>
                <a:gd name="T50" fmla="*/ 1 w 193"/>
                <a:gd name="T51" fmla="*/ 1 h 150"/>
                <a:gd name="T52" fmla="*/ 1 w 193"/>
                <a:gd name="T53" fmla="*/ 1 h 150"/>
                <a:gd name="T54" fmla="*/ 1 w 193"/>
                <a:gd name="T55" fmla="*/ 1 h 150"/>
                <a:gd name="T56" fmla="*/ 1 w 193"/>
                <a:gd name="T57" fmla="*/ 1 h 150"/>
                <a:gd name="T58" fmla="*/ 1 w 193"/>
                <a:gd name="T59" fmla="*/ 1 h 150"/>
                <a:gd name="T60" fmla="*/ 1 w 193"/>
                <a:gd name="T61" fmla="*/ 1 h 150"/>
                <a:gd name="T62" fmla="*/ 1 w 193"/>
                <a:gd name="T63" fmla="*/ 1 h 150"/>
                <a:gd name="T64" fmla="*/ 1 w 193"/>
                <a:gd name="T65" fmla="*/ 1 h 150"/>
                <a:gd name="T66" fmla="*/ 1 w 193"/>
                <a:gd name="T67" fmla="*/ 1 h 150"/>
                <a:gd name="T68" fmla="*/ 1 w 193"/>
                <a:gd name="T69" fmla="*/ 1 h 150"/>
                <a:gd name="T70" fmla="*/ 1 w 193"/>
                <a:gd name="T71" fmla="*/ 1 h 150"/>
                <a:gd name="T72" fmla="*/ 1 w 193"/>
                <a:gd name="T73" fmla="*/ 1 h 150"/>
                <a:gd name="T74" fmla="*/ 1 w 193"/>
                <a:gd name="T75" fmla="*/ 1 h 150"/>
                <a:gd name="T76" fmla="*/ 1 w 193"/>
                <a:gd name="T77" fmla="*/ 1 h 150"/>
                <a:gd name="T78" fmla="*/ 1 w 193"/>
                <a:gd name="T79" fmla="*/ 1 h 150"/>
                <a:gd name="T80" fmla="*/ 1 w 193"/>
                <a:gd name="T81" fmla="*/ 1 h 150"/>
                <a:gd name="T82" fmla="*/ 1 w 193"/>
                <a:gd name="T83" fmla="*/ 1 h 1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0"/>
                <a:gd name="T128" fmla="*/ 193 w 193"/>
                <a:gd name="T129" fmla="*/ 150 h 1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0">
                  <a:moveTo>
                    <a:pt x="193" y="150"/>
                  </a:moveTo>
                  <a:lnTo>
                    <a:pt x="189" y="138"/>
                  </a:lnTo>
                  <a:lnTo>
                    <a:pt x="184" y="127"/>
                  </a:lnTo>
                  <a:lnTo>
                    <a:pt x="179" y="114"/>
                  </a:lnTo>
                  <a:lnTo>
                    <a:pt x="172" y="102"/>
                  </a:lnTo>
                  <a:lnTo>
                    <a:pt x="165" y="91"/>
                  </a:lnTo>
                  <a:lnTo>
                    <a:pt x="155" y="81"/>
                  </a:lnTo>
                  <a:lnTo>
                    <a:pt x="145" y="71"/>
                  </a:lnTo>
                  <a:lnTo>
                    <a:pt x="135" y="63"/>
                  </a:lnTo>
                  <a:lnTo>
                    <a:pt x="119" y="55"/>
                  </a:lnTo>
                  <a:lnTo>
                    <a:pt x="102" y="47"/>
                  </a:lnTo>
                  <a:lnTo>
                    <a:pt x="85" y="39"/>
                  </a:lnTo>
                  <a:lnTo>
                    <a:pt x="70" y="31"/>
                  </a:lnTo>
                  <a:lnTo>
                    <a:pt x="53" y="24"/>
                  </a:lnTo>
                  <a:lnTo>
                    <a:pt x="36" y="16"/>
                  </a:lnTo>
                  <a:lnTo>
                    <a:pt x="19" y="8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0" y="6"/>
                  </a:lnTo>
                  <a:lnTo>
                    <a:pt x="12" y="15"/>
                  </a:lnTo>
                  <a:lnTo>
                    <a:pt x="24" y="23"/>
                  </a:lnTo>
                  <a:lnTo>
                    <a:pt x="37" y="31"/>
                  </a:lnTo>
                  <a:lnTo>
                    <a:pt x="50" y="38"/>
                  </a:lnTo>
                  <a:lnTo>
                    <a:pt x="65" y="44"/>
                  </a:lnTo>
                  <a:lnTo>
                    <a:pt x="79" y="51"/>
                  </a:lnTo>
                  <a:lnTo>
                    <a:pt x="92" y="56"/>
                  </a:lnTo>
                  <a:lnTo>
                    <a:pt x="106" y="62"/>
                  </a:lnTo>
                  <a:lnTo>
                    <a:pt x="122" y="70"/>
                  </a:lnTo>
                  <a:lnTo>
                    <a:pt x="136" y="78"/>
                  </a:lnTo>
                  <a:lnTo>
                    <a:pt x="149" y="88"/>
                  </a:lnTo>
                  <a:lnTo>
                    <a:pt x="159" y="98"/>
                  </a:lnTo>
                  <a:lnTo>
                    <a:pt x="170" y="109"/>
                  </a:lnTo>
                  <a:lnTo>
                    <a:pt x="177" y="121"/>
                  </a:lnTo>
                  <a:lnTo>
                    <a:pt x="185" y="135"/>
                  </a:lnTo>
                  <a:lnTo>
                    <a:pt x="192" y="150"/>
                  </a:lnTo>
                  <a:lnTo>
                    <a:pt x="193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90" name="Freeform 117"/>
            <p:cNvSpPr/>
            <p:nvPr/>
          </p:nvSpPr>
          <p:spPr bwMode="auto">
            <a:xfrm>
              <a:off x="894" y="2197"/>
              <a:ext cx="114" cy="124"/>
            </a:xfrm>
            <a:custGeom>
              <a:avLst/>
              <a:gdLst>
                <a:gd name="T0" fmla="*/ 0 w 227"/>
                <a:gd name="T1" fmla="*/ 0 h 246"/>
                <a:gd name="T2" fmla="*/ 1 w 227"/>
                <a:gd name="T3" fmla="*/ 1 h 246"/>
                <a:gd name="T4" fmla="*/ 1 w 227"/>
                <a:gd name="T5" fmla="*/ 1 h 246"/>
                <a:gd name="T6" fmla="*/ 1 w 227"/>
                <a:gd name="T7" fmla="*/ 1 h 246"/>
                <a:gd name="T8" fmla="*/ 1 w 227"/>
                <a:gd name="T9" fmla="*/ 1 h 246"/>
                <a:gd name="T10" fmla="*/ 1 w 227"/>
                <a:gd name="T11" fmla="*/ 1 h 246"/>
                <a:gd name="T12" fmla="*/ 1 w 227"/>
                <a:gd name="T13" fmla="*/ 1 h 246"/>
                <a:gd name="T14" fmla="*/ 1 w 227"/>
                <a:gd name="T15" fmla="*/ 1 h 246"/>
                <a:gd name="T16" fmla="*/ 1 w 227"/>
                <a:gd name="T17" fmla="*/ 1 h 246"/>
                <a:gd name="T18" fmla="*/ 1 w 227"/>
                <a:gd name="T19" fmla="*/ 1 h 246"/>
                <a:gd name="T20" fmla="*/ 1 w 227"/>
                <a:gd name="T21" fmla="*/ 1 h 246"/>
                <a:gd name="T22" fmla="*/ 1 w 227"/>
                <a:gd name="T23" fmla="*/ 1 h 246"/>
                <a:gd name="T24" fmla="*/ 1 w 227"/>
                <a:gd name="T25" fmla="*/ 1 h 246"/>
                <a:gd name="T26" fmla="*/ 1 w 227"/>
                <a:gd name="T27" fmla="*/ 1 h 246"/>
                <a:gd name="T28" fmla="*/ 1 w 227"/>
                <a:gd name="T29" fmla="*/ 1 h 246"/>
                <a:gd name="T30" fmla="*/ 1 w 227"/>
                <a:gd name="T31" fmla="*/ 1 h 246"/>
                <a:gd name="T32" fmla="*/ 1 w 227"/>
                <a:gd name="T33" fmla="*/ 1 h 246"/>
                <a:gd name="T34" fmla="*/ 1 w 227"/>
                <a:gd name="T35" fmla="*/ 1 h 246"/>
                <a:gd name="T36" fmla="*/ 1 w 227"/>
                <a:gd name="T37" fmla="*/ 1 h 246"/>
                <a:gd name="T38" fmla="*/ 1 w 227"/>
                <a:gd name="T39" fmla="*/ 1 h 246"/>
                <a:gd name="T40" fmla="*/ 1 w 227"/>
                <a:gd name="T41" fmla="*/ 1 h 246"/>
                <a:gd name="T42" fmla="*/ 1 w 227"/>
                <a:gd name="T43" fmla="*/ 1 h 246"/>
                <a:gd name="T44" fmla="*/ 1 w 227"/>
                <a:gd name="T45" fmla="*/ 1 h 246"/>
                <a:gd name="T46" fmla="*/ 1 w 227"/>
                <a:gd name="T47" fmla="*/ 1 h 246"/>
                <a:gd name="T48" fmla="*/ 1 w 227"/>
                <a:gd name="T49" fmla="*/ 1 h 246"/>
                <a:gd name="T50" fmla="*/ 1 w 227"/>
                <a:gd name="T51" fmla="*/ 1 h 246"/>
                <a:gd name="T52" fmla="*/ 1 w 227"/>
                <a:gd name="T53" fmla="*/ 1 h 246"/>
                <a:gd name="T54" fmla="*/ 1 w 227"/>
                <a:gd name="T55" fmla="*/ 1 h 246"/>
                <a:gd name="T56" fmla="*/ 1 w 227"/>
                <a:gd name="T57" fmla="*/ 1 h 246"/>
                <a:gd name="T58" fmla="*/ 1 w 227"/>
                <a:gd name="T59" fmla="*/ 1 h 246"/>
                <a:gd name="T60" fmla="*/ 1 w 227"/>
                <a:gd name="T61" fmla="*/ 1 h 246"/>
                <a:gd name="T62" fmla="*/ 1 w 227"/>
                <a:gd name="T63" fmla="*/ 1 h 246"/>
                <a:gd name="T64" fmla="*/ 1 w 227"/>
                <a:gd name="T65" fmla="*/ 1 h 246"/>
                <a:gd name="T66" fmla="*/ 1 w 227"/>
                <a:gd name="T67" fmla="*/ 1 h 246"/>
                <a:gd name="T68" fmla="*/ 1 w 227"/>
                <a:gd name="T69" fmla="*/ 1 h 246"/>
                <a:gd name="T70" fmla="*/ 1 w 227"/>
                <a:gd name="T71" fmla="*/ 1 h 246"/>
                <a:gd name="T72" fmla="*/ 1 w 227"/>
                <a:gd name="T73" fmla="*/ 1 h 246"/>
                <a:gd name="T74" fmla="*/ 1 w 227"/>
                <a:gd name="T75" fmla="*/ 1 h 246"/>
                <a:gd name="T76" fmla="*/ 1 w 227"/>
                <a:gd name="T77" fmla="*/ 1 h 246"/>
                <a:gd name="T78" fmla="*/ 1 w 227"/>
                <a:gd name="T79" fmla="*/ 1 h 246"/>
                <a:gd name="T80" fmla="*/ 1 w 227"/>
                <a:gd name="T81" fmla="*/ 1 h 246"/>
                <a:gd name="T82" fmla="*/ 1 w 227"/>
                <a:gd name="T83" fmla="*/ 1 h 246"/>
                <a:gd name="T84" fmla="*/ 1 w 227"/>
                <a:gd name="T85" fmla="*/ 1 h 246"/>
                <a:gd name="T86" fmla="*/ 1 w 227"/>
                <a:gd name="T87" fmla="*/ 1 h 246"/>
                <a:gd name="T88" fmla="*/ 1 w 227"/>
                <a:gd name="T89" fmla="*/ 1 h 246"/>
                <a:gd name="T90" fmla="*/ 1 w 227"/>
                <a:gd name="T91" fmla="*/ 1 h 246"/>
                <a:gd name="T92" fmla="*/ 1 w 227"/>
                <a:gd name="T93" fmla="*/ 1 h 246"/>
                <a:gd name="T94" fmla="*/ 1 w 227"/>
                <a:gd name="T95" fmla="*/ 1 h 246"/>
                <a:gd name="T96" fmla="*/ 1 w 227"/>
                <a:gd name="T97" fmla="*/ 1 h 246"/>
                <a:gd name="T98" fmla="*/ 1 w 227"/>
                <a:gd name="T99" fmla="*/ 1 h 246"/>
                <a:gd name="T100" fmla="*/ 1 w 227"/>
                <a:gd name="T101" fmla="*/ 1 h 246"/>
                <a:gd name="T102" fmla="*/ 1 w 227"/>
                <a:gd name="T103" fmla="*/ 1 h 246"/>
                <a:gd name="T104" fmla="*/ 1 w 227"/>
                <a:gd name="T105" fmla="*/ 1 h 246"/>
                <a:gd name="T106" fmla="*/ 1 w 227"/>
                <a:gd name="T107" fmla="*/ 1 h 246"/>
                <a:gd name="T108" fmla="*/ 1 w 227"/>
                <a:gd name="T109" fmla="*/ 1 h 246"/>
                <a:gd name="T110" fmla="*/ 1 w 227"/>
                <a:gd name="T111" fmla="*/ 1 h 246"/>
                <a:gd name="T112" fmla="*/ 0 w 227"/>
                <a:gd name="T113" fmla="*/ 0 h 246"/>
                <a:gd name="T114" fmla="*/ 0 w 227"/>
                <a:gd name="T115" fmla="*/ 0 h 246"/>
                <a:gd name="T116" fmla="*/ 0 w 227"/>
                <a:gd name="T117" fmla="*/ 0 h 246"/>
                <a:gd name="T118" fmla="*/ 0 w 227"/>
                <a:gd name="T119" fmla="*/ 0 h 246"/>
                <a:gd name="T120" fmla="*/ 0 w 227"/>
                <a:gd name="T121" fmla="*/ 0 h 246"/>
                <a:gd name="T122" fmla="*/ 0 w 227"/>
                <a:gd name="T123" fmla="*/ 0 h 2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7"/>
                <a:gd name="T187" fmla="*/ 0 h 246"/>
                <a:gd name="T188" fmla="*/ 227 w 227"/>
                <a:gd name="T189" fmla="*/ 246 h 2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7" h="246">
                  <a:moveTo>
                    <a:pt x="0" y="0"/>
                  </a:moveTo>
                  <a:lnTo>
                    <a:pt x="6" y="8"/>
                  </a:lnTo>
                  <a:lnTo>
                    <a:pt x="14" y="16"/>
                  </a:lnTo>
                  <a:lnTo>
                    <a:pt x="21" y="23"/>
                  </a:lnTo>
                  <a:lnTo>
                    <a:pt x="28" y="31"/>
                  </a:lnTo>
                  <a:lnTo>
                    <a:pt x="35" y="39"/>
                  </a:lnTo>
                  <a:lnTo>
                    <a:pt x="44" y="46"/>
                  </a:lnTo>
                  <a:lnTo>
                    <a:pt x="52" y="53"/>
                  </a:lnTo>
                  <a:lnTo>
                    <a:pt x="61" y="59"/>
                  </a:lnTo>
                  <a:lnTo>
                    <a:pt x="70" y="68"/>
                  </a:lnTo>
                  <a:lnTo>
                    <a:pt x="79" y="77"/>
                  </a:lnTo>
                  <a:lnTo>
                    <a:pt x="86" y="86"/>
                  </a:lnTo>
                  <a:lnTo>
                    <a:pt x="92" y="95"/>
                  </a:lnTo>
                  <a:lnTo>
                    <a:pt x="97" y="106"/>
                  </a:lnTo>
                  <a:lnTo>
                    <a:pt x="102" y="116"/>
                  </a:lnTo>
                  <a:lnTo>
                    <a:pt x="106" y="127"/>
                  </a:lnTo>
                  <a:lnTo>
                    <a:pt x="110" y="139"/>
                  </a:lnTo>
                  <a:lnTo>
                    <a:pt x="117" y="157"/>
                  </a:lnTo>
                  <a:lnTo>
                    <a:pt x="126" y="173"/>
                  </a:lnTo>
                  <a:lnTo>
                    <a:pt x="136" y="190"/>
                  </a:lnTo>
                  <a:lnTo>
                    <a:pt x="148" y="205"/>
                  </a:lnTo>
                  <a:lnTo>
                    <a:pt x="162" y="218"/>
                  </a:lnTo>
                  <a:lnTo>
                    <a:pt x="179" y="230"/>
                  </a:lnTo>
                  <a:lnTo>
                    <a:pt x="197" y="239"/>
                  </a:lnTo>
                  <a:lnTo>
                    <a:pt x="218" y="246"/>
                  </a:lnTo>
                  <a:lnTo>
                    <a:pt x="222" y="245"/>
                  </a:lnTo>
                  <a:lnTo>
                    <a:pt x="226" y="241"/>
                  </a:lnTo>
                  <a:lnTo>
                    <a:pt x="227" y="237"/>
                  </a:lnTo>
                  <a:lnTo>
                    <a:pt x="226" y="233"/>
                  </a:lnTo>
                  <a:lnTo>
                    <a:pt x="216" y="226"/>
                  </a:lnTo>
                  <a:lnTo>
                    <a:pt x="207" y="221"/>
                  </a:lnTo>
                  <a:lnTo>
                    <a:pt x="198" y="215"/>
                  </a:lnTo>
                  <a:lnTo>
                    <a:pt x="189" y="210"/>
                  </a:lnTo>
                  <a:lnTo>
                    <a:pt x="180" y="205"/>
                  </a:lnTo>
                  <a:lnTo>
                    <a:pt x="171" y="200"/>
                  </a:lnTo>
                  <a:lnTo>
                    <a:pt x="162" y="193"/>
                  </a:lnTo>
                  <a:lnTo>
                    <a:pt x="154" y="186"/>
                  </a:lnTo>
                  <a:lnTo>
                    <a:pt x="146" y="178"/>
                  </a:lnTo>
                  <a:lnTo>
                    <a:pt x="140" y="169"/>
                  </a:lnTo>
                  <a:lnTo>
                    <a:pt x="135" y="161"/>
                  </a:lnTo>
                  <a:lnTo>
                    <a:pt x="130" y="150"/>
                  </a:lnTo>
                  <a:lnTo>
                    <a:pt x="124" y="141"/>
                  </a:lnTo>
                  <a:lnTo>
                    <a:pt x="121" y="132"/>
                  </a:lnTo>
                  <a:lnTo>
                    <a:pt x="117" y="122"/>
                  </a:lnTo>
                  <a:lnTo>
                    <a:pt x="113" y="112"/>
                  </a:lnTo>
                  <a:lnTo>
                    <a:pt x="106" y="99"/>
                  </a:lnTo>
                  <a:lnTo>
                    <a:pt x="98" y="86"/>
                  </a:lnTo>
                  <a:lnTo>
                    <a:pt x="88" y="73"/>
                  </a:lnTo>
                  <a:lnTo>
                    <a:pt x="75" y="64"/>
                  </a:lnTo>
                  <a:lnTo>
                    <a:pt x="63" y="57"/>
                  </a:lnTo>
                  <a:lnTo>
                    <a:pt x="53" y="50"/>
                  </a:lnTo>
                  <a:lnTo>
                    <a:pt x="44" y="42"/>
                  </a:lnTo>
                  <a:lnTo>
                    <a:pt x="34" y="34"/>
                  </a:lnTo>
                  <a:lnTo>
                    <a:pt x="25" y="26"/>
                  </a:lnTo>
                  <a:lnTo>
                    <a:pt x="17" y="17"/>
                  </a:lnTo>
                  <a:lnTo>
                    <a:pt x="8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91" name="Freeform 118"/>
            <p:cNvSpPr/>
            <p:nvPr/>
          </p:nvSpPr>
          <p:spPr bwMode="auto">
            <a:xfrm>
              <a:off x="896" y="2216"/>
              <a:ext cx="54" cy="49"/>
            </a:xfrm>
            <a:custGeom>
              <a:avLst/>
              <a:gdLst>
                <a:gd name="T0" fmla="*/ 1 w 107"/>
                <a:gd name="T1" fmla="*/ 0 h 98"/>
                <a:gd name="T2" fmla="*/ 1 w 107"/>
                <a:gd name="T3" fmla="*/ 1 h 98"/>
                <a:gd name="T4" fmla="*/ 0 w 107"/>
                <a:gd name="T5" fmla="*/ 1 h 98"/>
                <a:gd name="T6" fmla="*/ 0 w 107"/>
                <a:gd name="T7" fmla="*/ 1 h 98"/>
                <a:gd name="T8" fmla="*/ 1 w 107"/>
                <a:gd name="T9" fmla="*/ 1 h 98"/>
                <a:gd name="T10" fmla="*/ 1 w 107"/>
                <a:gd name="T11" fmla="*/ 1 h 98"/>
                <a:gd name="T12" fmla="*/ 1 w 107"/>
                <a:gd name="T13" fmla="*/ 1 h 98"/>
                <a:gd name="T14" fmla="*/ 1 w 107"/>
                <a:gd name="T15" fmla="*/ 1 h 98"/>
                <a:gd name="T16" fmla="*/ 1 w 107"/>
                <a:gd name="T17" fmla="*/ 1 h 98"/>
                <a:gd name="T18" fmla="*/ 1 w 107"/>
                <a:gd name="T19" fmla="*/ 1 h 98"/>
                <a:gd name="T20" fmla="*/ 1 w 107"/>
                <a:gd name="T21" fmla="*/ 1 h 98"/>
                <a:gd name="T22" fmla="*/ 1 w 107"/>
                <a:gd name="T23" fmla="*/ 1 h 98"/>
                <a:gd name="T24" fmla="*/ 1 w 107"/>
                <a:gd name="T25" fmla="*/ 1 h 98"/>
                <a:gd name="T26" fmla="*/ 1 w 107"/>
                <a:gd name="T27" fmla="*/ 1 h 98"/>
                <a:gd name="T28" fmla="*/ 1 w 107"/>
                <a:gd name="T29" fmla="*/ 1 h 98"/>
                <a:gd name="T30" fmla="*/ 1 w 107"/>
                <a:gd name="T31" fmla="*/ 1 h 98"/>
                <a:gd name="T32" fmla="*/ 1 w 107"/>
                <a:gd name="T33" fmla="*/ 1 h 98"/>
                <a:gd name="T34" fmla="*/ 1 w 107"/>
                <a:gd name="T35" fmla="*/ 1 h 98"/>
                <a:gd name="T36" fmla="*/ 1 w 107"/>
                <a:gd name="T37" fmla="*/ 1 h 98"/>
                <a:gd name="T38" fmla="*/ 1 w 107"/>
                <a:gd name="T39" fmla="*/ 1 h 98"/>
                <a:gd name="T40" fmla="*/ 1 w 107"/>
                <a:gd name="T41" fmla="*/ 1 h 98"/>
                <a:gd name="T42" fmla="*/ 1 w 107"/>
                <a:gd name="T43" fmla="*/ 1 h 98"/>
                <a:gd name="T44" fmla="*/ 1 w 107"/>
                <a:gd name="T45" fmla="*/ 1 h 98"/>
                <a:gd name="T46" fmla="*/ 1 w 107"/>
                <a:gd name="T47" fmla="*/ 1 h 98"/>
                <a:gd name="T48" fmla="*/ 1 w 107"/>
                <a:gd name="T49" fmla="*/ 1 h 98"/>
                <a:gd name="T50" fmla="*/ 1 w 107"/>
                <a:gd name="T51" fmla="*/ 1 h 98"/>
                <a:gd name="T52" fmla="*/ 1 w 107"/>
                <a:gd name="T53" fmla="*/ 1 h 98"/>
                <a:gd name="T54" fmla="*/ 1 w 107"/>
                <a:gd name="T55" fmla="*/ 1 h 98"/>
                <a:gd name="T56" fmla="*/ 1 w 107"/>
                <a:gd name="T57" fmla="*/ 1 h 98"/>
                <a:gd name="T58" fmla="*/ 1 w 107"/>
                <a:gd name="T59" fmla="*/ 1 h 98"/>
                <a:gd name="T60" fmla="*/ 1 w 107"/>
                <a:gd name="T61" fmla="*/ 1 h 98"/>
                <a:gd name="T62" fmla="*/ 1 w 107"/>
                <a:gd name="T63" fmla="*/ 1 h 98"/>
                <a:gd name="T64" fmla="*/ 1 w 107"/>
                <a:gd name="T65" fmla="*/ 0 h 98"/>
                <a:gd name="T66" fmla="*/ 1 w 107"/>
                <a:gd name="T67" fmla="*/ 0 h 98"/>
                <a:gd name="T68" fmla="*/ 1 w 107"/>
                <a:gd name="T69" fmla="*/ 0 h 98"/>
                <a:gd name="T70" fmla="*/ 1 w 107"/>
                <a:gd name="T71" fmla="*/ 0 h 98"/>
                <a:gd name="T72" fmla="*/ 1 w 107"/>
                <a:gd name="T73" fmla="*/ 0 h 98"/>
                <a:gd name="T74" fmla="*/ 1 w 107"/>
                <a:gd name="T75" fmla="*/ 0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07"/>
                <a:gd name="T115" fmla="*/ 0 h 98"/>
                <a:gd name="T116" fmla="*/ 107 w 107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07" h="98">
                  <a:moveTo>
                    <a:pt x="14" y="0"/>
                  </a:moveTo>
                  <a:lnTo>
                    <a:pt x="6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9" y="50"/>
                  </a:lnTo>
                  <a:lnTo>
                    <a:pt x="18" y="58"/>
                  </a:lnTo>
                  <a:lnTo>
                    <a:pt x="27" y="65"/>
                  </a:lnTo>
                  <a:lnTo>
                    <a:pt x="39" y="73"/>
                  </a:lnTo>
                  <a:lnTo>
                    <a:pt x="49" y="79"/>
                  </a:lnTo>
                  <a:lnTo>
                    <a:pt x="61" y="86"/>
                  </a:lnTo>
                  <a:lnTo>
                    <a:pt x="72" y="90"/>
                  </a:lnTo>
                  <a:lnTo>
                    <a:pt x="84" y="95"/>
                  </a:lnTo>
                  <a:lnTo>
                    <a:pt x="96" y="98"/>
                  </a:lnTo>
                  <a:lnTo>
                    <a:pt x="100" y="98"/>
                  </a:lnTo>
                  <a:lnTo>
                    <a:pt x="105" y="96"/>
                  </a:lnTo>
                  <a:lnTo>
                    <a:pt x="107" y="93"/>
                  </a:lnTo>
                  <a:lnTo>
                    <a:pt x="106" y="89"/>
                  </a:lnTo>
                  <a:lnTo>
                    <a:pt x="98" y="83"/>
                  </a:lnTo>
                  <a:lnTo>
                    <a:pt x="91" y="79"/>
                  </a:lnTo>
                  <a:lnTo>
                    <a:pt x="82" y="74"/>
                  </a:lnTo>
                  <a:lnTo>
                    <a:pt x="72" y="70"/>
                  </a:lnTo>
                  <a:lnTo>
                    <a:pt x="65" y="65"/>
                  </a:lnTo>
                  <a:lnTo>
                    <a:pt x="56" y="60"/>
                  </a:lnTo>
                  <a:lnTo>
                    <a:pt x="47" y="57"/>
                  </a:lnTo>
                  <a:lnTo>
                    <a:pt x="39" y="52"/>
                  </a:lnTo>
                  <a:lnTo>
                    <a:pt x="31" y="46"/>
                  </a:lnTo>
                  <a:lnTo>
                    <a:pt x="22" y="41"/>
                  </a:lnTo>
                  <a:lnTo>
                    <a:pt x="14" y="35"/>
                  </a:lnTo>
                  <a:lnTo>
                    <a:pt x="9" y="27"/>
                  </a:lnTo>
                  <a:lnTo>
                    <a:pt x="9" y="20"/>
                  </a:lnTo>
                  <a:lnTo>
                    <a:pt x="10" y="13"/>
                  </a:lnTo>
                  <a:lnTo>
                    <a:pt x="12" y="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92" name="Freeform 119"/>
            <p:cNvSpPr/>
            <p:nvPr/>
          </p:nvSpPr>
          <p:spPr bwMode="auto">
            <a:xfrm>
              <a:off x="890" y="2238"/>
              <a:ext cx="59" cy="43"/>
            </a:xfrm>
            <a:custGeom>
              <a:avLst/>
              <a:gdLst>
                <a:gd name="T0" fmla="*/ 1 w 118"/>
                <a:gd name="T1" fmla="*/ 0 h 87"/>
                <a:gd name="T2" fmla="*/ 1 w 118"/>
                <a:gd name="T3" fmla="*/ 0 h 87"/>
                <a:gd name="T4" fmla="*/ 0 w 118"/>
                <a:gd name="T5" fmla="*/ 0 h 87"/>
                <a:gd name="T6" fmla="*/ 1 w 118"/>
                <a:gd name="T7" fmla="*/ 0 h 87"/>
                <a:gd name="T8" fmla="*/ 1 w 118"/>
                <a:gd name="T9" fmla="*/ 0 h 87"/>
                <a:gd name="T10" fmla="*/ 1 w 118"/>
                <a:gd name="T11" fmla="*/ 0 h 87"/>
                <a:gd name="T12" fmla="*/ 1 w 118"/>
                <a:gd name="T13" fmla="*/ 0 h 87"/>
                <a:gd name="T14" fmla="*/ 1 w 118"/>
                <a:gd name="T15" fmla="*/ 0 h 87"/>
                <a:gd name="T16" fmla="*/ 1 w 118"/>
                <a:gd name="T17" fmla="*/ 0 h 87"/>
                <a:gd name="T18" fmla="*/ 1 w 118"/>
                <a:gd name="T19" fmla="*/ 0 h 87"/>
                <a:gd name="T20" fmla="*/ 1 w 118"/>
                <a:gd name="T21" fmla="*/ 0 h 87"/>
                <a:gd name="T22" fmla="*/ 1 w 118"/>
                <a:gd name="T23" fmla="*/ 0 h 87"/>
                <a:gd name="T24" fmla="*/ 1 w 118"/>
                <a:gd name="T25" fmla="*/ 0 h 87"/>
                <a:gd name="T26" fmla="*/ 1 w 118"/>
                <a:gd name="T27" fmla="*/ 0 h 87"/>
                <a:gd name="T28" fmla="*/ 1 w 118"/>
                <a:gd name="T29" fmla="*/ 0 h 87"/>
                <a:gd name="T30" fmla="*/ 1 w 118"/>
                <a:gd name="T31" fmla="*/ 0 h 87"/>
                <a:gd name="T32" fmla="*/ 1 w 118"/>
                <a:gd name="T33" fmla="*/ 0 h 87"/>
                <a:gd name="T34" fmla="*/ 1 w 118"/>
                <a:gd name="T35" fmla="*/ 0 h 87"/>
                <a:gd name="T36" fmla="*/ 1 w 118"/>
                <a:gd name="T37" fmla="*/ 0 h 87"/>
                <a:gd name="T38" fmla="*/ 1 w 118"/>
                <a:gd name="T39" fmla="*/ 0 h 87"/>
                <a:gd name="T40" fmla="*/ 1 w 118"/>
                <a:gd name="T41" fmla="*/ 0 h 87"/>
                <a:gd name="T42" fmla="*/ 1 w 118"/>
                <a:gd name="T43" fmla="*/ 0 h 87"/>
                <a:gd name="T44" fmla="*/ 1 w 118"/>
                <a:gd name="T45" fmla="*/ 0 h 87"/>
                <a:gd name="T46" fmla="*/ 1 w 118"/>
                <a:gd name="T47" fmla="*/ 0 h 87"/>
                <a:gd name="T48" fmla="*/ 1 w 118"/>
                <a:gd name="T49" fmla="*/ 0 h 87"/>
                <a:gd name="T50" fmla="*/ 1 w 118"/>
                <a:gd name="T51" fmla="*/ 0 h 87"/>
                <a:gd name="T52" fmla="*/ 1 w 118"/>
                <a:gd name="T53" fmla="*/ 0 h 87"/>
                <a:gd name="T54" fmla="*/ 1 w 118"/>
                <a:gd name="T55" fmla="*/ 0 h 87"/>
                <a:gd name="T56" fmla="*/ 1 w 118"/>
                <a:gd name="T57" fmla="*/ 0 h 87"/>
                <a:gd name="T58" fmla="*/ 1 w 118"/>
                <a:gd name="T59" fmla="*/ 0 h 87"/>
                <a:gd name="T60" fmla="*/ 1 w 118"/>
                <a:gd name="T61" fmla="*/ 0 h 87"/>
                <a:gd name="T62" fmla="*/ 1 w 118"/>
                <a:gd name="T63" fmla="*/ 0 h 87"/>
                <a:gd name="T64" fmla="*/ 1 w 118"/>
                <a:gd name="T65" fmla="*/ 0 h 87"/>
                <a:gd name="T66" fmla="*/ 1 w 118"/>
                <a:gd name="T67" fmla="*/ 0 h 87"/>
                <a:gd name="T68" fmla="*/ 1 w 118"/>
                <a:gd name="T69" fmla="*/ 0 h 87"/>
                <a:gd name="T70" fmla="*/ 1 w 118"/>
                <a:gd name="T71" fmla="*/ 0 h 87"/>
                <a:gd name="T72" fmla="*/ 1 w 118"/>
                <a:gd name="T73" fmla="*/ 0 h 87"/>
                <a:gd name="T74" fmla="*/ 1 w 118"/>
                <a:gd name="T75" fmla="*/ 0 h 87"/>
                <a:gd name="T76" fmla="*/ 1 w 118"/>
                <a:gd name="T77" fmla="*/ 0 h 87"/>
                <a:gd name="T78" fmla="*/ 1 w 118"/>
                <a:gd name="T79" fmla="*/ 0 h 87"/>
                <a:gd name="T80" fmla="*/ 1 w 118"/>
                <a:gd name="T81" fmla="*/ 0 h 87"/>
                <a:gd name="T82" fmla="*/ 1 w 118"/>
                <a:gd name="T83" fmla="*/ 0 h 8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18"/>
                <a:gd name="T127" fmla="*/ 0 h 87"/>
                <a:gd name="T128" fmla="*/ 118 w 118"/>
                <a:gd name="T129" fmla="*/ 87 h 8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18" h="87">
                  <a:moveTo>
                    <a:pt x="2" y="0"/>
                  </a:moveTo>
                  <a:lnTo>
                    <a:pt x="1" y="11"/>
                  </a:lnTo>
                  <a:lnTo>
                    <a:pt x="0" y="21"/>
                  </a:lnTo>
                  <a:lnTo>
                    <a:pt x="1" y="31"/>
                  </a:lnTo>
                  <a:lnTo>
                    <a:pt x="5" y="42"/>
                  </a:lnTo>
                  <a:lnTo>
                    <a:pt x="12" y="50"/>
                  </a:lnTo>
                  <a:lnTo>
                    <a:pt x="22" y="55"/>
                  </a:lnTo>
                  <a:lnTo>
                    <a:pt x="32" y="61"/>
                  </a:lnTo>
                  <a:lnTo>
                    <a:pt x="43" y="67"/>
                  </a:lnTo>
                  <a:lnTo>
                    <a:pt x="50" y="73"/>
                  </a:lnTo>
                  <a:lnTo>
                    <a:pt x="60" y="77"/>
                  </a:lnTo>
                  <a:lnTo>
                    <a:pt x="69" y="82"/>
                  </a:lnTo>
                  <a:lnTo>
                    <a:pt x="79" y="84"/>
                  </a:lnTo>
                  <a:lnTo>
                    <a:pt x="89" y="87"/>
                  </a:lnTo>
                  <a:lnTo>
                    <a:pt x="98" y="85"/>
                  </a:lnTo>
                  <a:lnTo>
                    <a:pt x="107" y="82"/>
                  </a:lnTo>
                  <a:lnTo>
                    <a:pt x="115" y="75"/>
                  </a:lnTo>
                  <a:lnTo>
                    <a:pt x="117" y="72"/>
                  </a:lnTo>
                  <a:lnTo>
                    <a:pt x="118" y="68"/>
                  </a:lnTo>
                  <a:lnTo>
                    <a:pt x="118" y="66"/>
                  </a:lnTo>
                  <a:lnTo>
                    <a:pt x="114" y="67"/>
                  </a:lnTo>
                  <a:lnTo>
                    <a:pt x="106" y="68"/>
                  </a:lnTo>
                  <a:lnTo>
                    <a:pt x="97" y="68"/>
                  </a:lnTo>
                  <a:lnTo>
                    <a:pt x="88" y="67"/>
                  </a:lnTo>
                  <a:lnTo>
                    <a:pt x="80" y="65"/>
                  </a:lnTo>
                  <a:lnTo>
                    <a:pt x="71" y="61"/>
                  </a:lnTo>
                  <a:lnTo>
                    <a:pt x="63" y="58"/>
                  </a:lnTo>
                  <a:lnTo>
                    <a:pt x="56" y="53"/>
                  </a:lnTo>
                  <a:lnTo>
                    <a:pt x="49" y="50"/>
                  </a:lnTo>
                  <a:lnTo>
                    <a:pt x="43" y="46"/>
                  </a:lnTo>
                  <a:lnTo>
                    <a:pt x="35" y="44"/>
                  </a:lnTo>
                  <a:lnTo>
                    <a:pt x="27" y="42"/>
                  </a:lnTo>
                  <a:lnTo>
                    <a:pt x="21" y="38"/>
                  </a:lnTo>
                  <a:lnTo>
                    <a:pt x="12" y="31"/>
                  </a:lnTo>
                  <a:lnTo>
                    <a:pt x="6" y="22"/>
                  </a:lnTo>
                  <a:lnTo>
                    <a:pt x="4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93" name="Freeform 120"/>
            <p:cNvSpPr/>
            <p:nvPr/>
          </p:nvSpPr>
          <p:spPr bwMode="auto">
            <a:xfrm>
              <a:off x="894" y="2270"/>
              <a:ext cx="64" cy="28"/>
            </a:xfrm>
            <a:custGeom>
              <a:avLst/>
              <a:gdLst>
                <a:gd name="T0" fmla="*/ 1 w 128"/>
                <a:gd name="T1" fmla="*/ 0 h 55"/>
                <a:gd name="T2" fmla="*/ 0 w 128"/>
                <a:gd name="T3" fmla="*/ 1 h 55"/>
                <a:gd name="T4" fmla="*/ 1 w 128"/>
                <a:gd name="T5" fmla="*/ 1 h 55"/>
                <a:gd name="T6" fmla="*/ 1 w 128"/>
                <a:gd name="T7" fmla="*/ 1 h 55"/>
                <a:gd name="T8" fmla="*/ 1 w 128"/>
                <a:gd name="T9" fmla="*/ 1 h 55"/>
                <a:gd name="T10" fmla="*/ 1 w 128"/>
                <a:gd name="T11" fmla="*/ 1 h 55"/>
                <a:gd name="T12" fmla="*/ 1 w 128"/>
                <a:gd name="T13" fmla="*/ 1 h 55"/>
                <a:gd name="T14" fmla="*/ 1 w 128"/>
                <a:gd name="T15" fmla="*/ 1 h 55"/>
                <a:gd name="T16" fmla="*/ 1 w 128"/>
                <a:gd name="T17" fmla="*/ 1 h 55"/>
                <a:gd name="T18" fmla="*/ 1 w 128"/>
                <a:gd name="T19" fmla="*/ 1 h 55"/>
                <a:gd name="T20" fmla="*/ 1 w 128"/>
                <a:gd name="T21" fmla="*/ 1 h 55"/>
                <a:gd name="T22" fmla="*/ 1 w 128"/>
                <a:gd name="T23" fmla="*/ 1 h 55"/>
                <a:gd name="T24" fmla="*/ 1 w 128"/>
                <a:gd name="T25" fmla="*/ 1 h 55"/>
                <a:gd name="T26" fmla="*/ 1 w 128"/>
                <a:gd name="T27" fmla="*/ 1 h 55"/>
                <a:gd name="T28" fmla="*/ 1 w 128"/>
                <a:gd name="T29" fmla="*/ 1 h 55"/>
                <a:gd name="T30" fmla="*/ 1 w 128"/>
                <a:gd name="T31" fmla="*/ 1 h 55"/>
                <a:gd name="T32" fmla="*/ 1 w 128"/>
                <a:gd name="T33" fmla="*/ 1 h 55"/>
                <a:gd name="T34" fmla="*/ 1 w 128"/>
                <a:gd name="T35" fmla="*/ 1 h 55"/>
                <a:gd name="T36" fmla="*/ 1 w 128"/>
                <a:gd name="T37" fmla="*/ 1 h 55"/>
                <a:gd name="T38" fmla="*/ 1 w 128"/>
                <a:gd name="T39" fmla="*/ 1 h 55"/>
                <a:gd name="T40" fmla="*/ 1 w 128"/>
                <a:gd name="T41" fmla="*/ 1 h 55"/>
                <a:gd name="T42" fmla="*/ 1 w 128"/>
                <a:gd name="T43" fmla="*/ 1 h 55"/>
                <a:gd name="T44" fmla="*/ 1 w 128"/>
                <a:gd name="T45" fmla="*/ 1 h 55"/>
                <a:gd name="T46" fmla="*/ 1 w 128"/>
                <a:gd name="T47" fmla="*/ 1 h 55"/>
                <a:gd name="T48" fmla="*/ 1 w 128"/>
                <a:gd name="T49" fmla="*/ 1 h 55"/>
                <a:gd name="T50" fmla="*/ 1 w 128"/>
                <a:gd name="T51" fmla="*/ 1 h 55"/>
                <a:gd name="T52" fmla="*/ 1 w 128"/>
                <a:gd name="T53" fmla="*/ 1 h 55"/>
                <a:gd name="T54" fmla="*/ 1 w 128"/>
                <a:gd name="T55" fmla="*/ 1 h 55"/>
                <a:gd name="T56" fmla="*/ 1 w 128"/>
                <a:gd name="T57" fmla="*/ 1 h 55"/>
                <a:gd name="T58" fmla="*/ 1 w 128"/>
                <a:gd name="T59" fmla="*/ 1 h 55"/>
                <a:gd name="T60" fmla="*/ 1 w 128"/>
                <a:gd name="T61" fmla="*/ 1 h 55"/>
                <a:gd name="T62" fmla="*/ 1 w 128"/>
                <a:gd name="T63" fmla="*/ 1 h 55"/>
                <a:gd name="T64" fmla="*/ 1 w 128"/>
                <a:gd name="T65" fmla="*/ 1 h 55"/>
                <a:gd name="T66" fmla="*/ 1 w 128"/>
                <a:gd name="T67" fmla="*/ 1 h 55"/>
                <a:gd name="T68" fmla="*/ 1 w 128"/>
                <a:gd name="T69" fmla="*/ 1 h 55"/>
                <a:gd name="T70" fmla="*/ 1 w 128"/>
                <a:gd name="T71" fmla="*/ 1 h 55"/>
                <a:gd name="T72" fmla="*/ 1 w 128"/>
                <a:gd name="T73" fmla="*/ 1 h 55"/>
                <a:gd name="T74" fmla="*/ 1 w 128"/>
                <a:gd name="T75" fmla="*/ 1 h 55"/>
                <a:gd name="T76" fmla="*/ 1 w 128"/>
                <a:gd name="T77" fmla="*/ 1 h 55"/>
                <a:gd name="T78" fmla="*/ 1 w 128"/>
                <a:gd name="T79" fmla="*/ 1 h 55"/>
                <a:gd name="T80" fmla="*/ 1 w 128"/>
                <a:gd name="T81" fmla="*/ 1 h 55"/>
                <a:gd name="T82" fmla="*/ 1 w 128"/>
                <a:gd name="T83" fmla="*/ 1 h 55"/>
                <a:gd name="T84" fmla="*/ 1 w 128"/>
                <a:gd name="T85" fmla="*/ 1 h 55"/>
                <a:gd name="T86" fmla="*/ 1 w 128"/>
                <a:gd name="T87" fmla="*/ 1 h 55"/>
                <a:gd name="T88" fmla="*/ 1 w 128"/>
                <a:gd name="T89" fmla="*/ 0 h 55"/>
                <a:gd name="T90" fmla="*/ 1 w 128"/>
                <a:gd name="T91" fmla="*/ 0 h 55"/>
                <a:gd name="T92" fmla="*/ 1 w 128"/>
                <a:gd name="T93" fmla="*/ 0 h 55"/>
                <a:gd name="T94" fmla="*/ 1 w 128"/>
                <a:gd name="T95" fmla="*/ 0 h 55"/>
                <a:gd name="T96" fmla="*/ 1 w 128"/>
                <a:gd name="T97" fmla="*/ 0 h 55"/>
                <a:gd name="T98" fmla="*/ 1 w 128"/>
                <a:gd name="T99" fmla="*/ 0 h 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55"/>
                <a:gd name="T152" fmla="*/ 128 w 128"/>
                <a:gd name="T153" fmla="*/ 55 h 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55">
                  <a:moveTo>
                    <a:pt x="1" y="0"/>
                  </a:moveTo>
                  <a:lnTo>
                    <a:pt x="0" y="9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5" y="30"/>
                  </a:lnTo>
                  <a:lnTo>
                    <a:pt x="23" y="34"/>
                  </a:lnTo>
                  <a:lnTo>
                    <a:pt x="32" y="39"/>
                  </a:lnTo>
                  <a:lnTo>
                    <a:pt x="41" y="44"/>
                  </a:lnTo>
                  <a:lnTo>
                    <a:pt x="49" y="47"/>
                  </a:lnTo>
                  <a:lnTo>
                    <a:pt x="54" y="49"/>
                  </a:lnTo>
                  <a:lnTo>
                    <a:pt x="59" y="51"/>
                  </a:lnTo>
                  <a:lnTo>
                    <a:pt x="66" y="53"/>
                  </a:lnTo>
                  <a:lnTo>
                    <a:pt x="74" y="54"/>
                  </a:lnTo>
                  <a:lnTo>
                    <a:pt x="80" y="55"/>
                  </a:lnTo>
                  <a:lnTo>
                    <a:pt x="87" y="55"/>
                  </a:lnTo>
                  <a:lnTo>
                    <a:pt x="93" y="55"/>
                  </a:lnTo>
                  <a:lnTo>
                    <a:pt x="98" y="55"/>
                  </a:lnTo>
                  <a:lnTo>
                    <a:pt x="109" y="52"/>
                  </a:lnTo>
                  <a:lnTo>
                    <a:pt x="115" y="45"/>
                  </a:lnTo>
                  <a:lnTo>
                    <a:pt x="120" y="37"/>
                  </a:lnTo>
                  <a:lnTo>
                    <a:pt x="127" y="29"/>
                  </a:lnTo>
                  <a:lnTo>
                    <a:pt x="128" y="26"/>
                  </a:lnTo>
                  <a:lnTo>
                    <a:pt x="127" y="25"/>
                  </a:lnTo>
                  <a:lnTo>
                    <a:pt x="124" y="25"/>
                  </a:lnTo>
                  <a:lnTo>
                    <a:pt x="122" y="26"/>
                  </a:lnTo>
                  <a:lnTo>
                    <a:pt x="118" y="30"/>
                  </a:lnTo>
                  <a:lnTo>
                    <a:pt x="112" y="33"/>
                  </a:lnTo>
                  <a:lnTo>
                    <a:pt x="109" y="37"/>
                  </a:lnTo>
                  <a:lnTo>
                    <a:pt x="105" y="39"/>
                  </a:lnTo>
                  <a:lnTo>
                    <a:pt x="99" y="41"/>
                  </a:lnTo>
                  <a:lnTo>
                    <a:pt x="94" y="41"/>
                  </a:lnTo>
                  <a:lnTo>
                    <a:pt x="89" y="42"/>
                  </a:lnTo>
                  <a:lnTo>
                    <a:pt x="83" y="41"/>
                  </a:lnTo>
                  <a:lnTo>
                    <a:pt x="75" y="40"/>
                  </a:lnTo>
                  <a:lnTo>
                    <a:pt x="67" y="39"/>
                  </a:lnTo>
                  <a:lnTo>
                    <a:pt x="59" y="38"/>
                  </a:lnTo>
                  <a:lnTo>
                    <a:pt x="52" y="36"/>
                  </a:lnTo>
                  <a:lnTo>
                    <a:pt x="45" y="33"/>
                  </a:lnTo>
                  <a:lnTo>
                    <a:pt x="37" y="30"/>
                  </a:lnTo>
                  <a:lnTo>
                    <a:pt x="28" y="26"/>
                  </a:lnTo>
                  <a:lnTo>
                    <a:pt x="20" y="23"/>
                  </a:lnTo>
                  <a:lnTo>
                    <a:pt x="14" y="18"/>
                  </a:lnTo>
                  <a:lnTo>
                    <a:pt x="7" y="13"/>
                  </a:lnTo>
                  <a:lnTo>
                    <a:pt x="4" y="7"/>
                  </a:lnTo>
                  <a:lnTo>
                    <a:pt x="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  <p:sp>
          <p:nvSpPr>
            <p:cNvPr id="284794" name="Freeform 121"/>
            <p:cNvSpPr/>
            <p:nvPr/>
          </p:nvSpPr>
          <p:spPr bwMode="auto">
            <a:xfrm>
              <a:off x="937" y="2268"/>
              <a:ext cx="82" cy="83"/>
            </a:xfrm>
            <a:custGeom>
              <a:avLst/>
              <a:gdLst>
                <a:gd name="T0" fmla="*/ 0 w 163"/>
                <a:gd name="T1" fmla="*/ 0 h 167"/>
                <a:gd name="T2" fmla="*/ 1 w 163"/>
                <a:gd name="T3" fmla="*/ 0 h 167"/>
                <a:gd name="T4" fmla="*/ 1 w 163"/>
                <a:gd name="T5" fmla="*/ 0 h 167"/>
                <a:gd name="T6" fmla="*/ 1 w 163"/>
                <a:gd name="T7" fmla="*/ 0 h 167"/>
                <a:gd name="T8" fmla="*/ 1 w 163"/>
                <a:gd name="T9" fmla="*/ 0 h 167"/>
                <a:gd name="T10" fmla="*/ 1 w 163"/>
                <a:gd name="T11" fmla="*/ 0 h 167"/>
                <a:gd name="T12" fmla="*/ 1 w 163"/>
                <a:gd name="T13" fmla="*/ 0 h 167"/>
                <a:gd name="T14" fmla="*/ 1 w 163"/>
                <a:gd name="T15" fmla="*/ 0 h 167"/>
                <a:gd name="T16" fmla="*/ 1 w 163"/>
                <a:gd name="T17" fmla="*/ 0 h 167"/>
                <a:gd name="T18" fmla="*/ 1 w 163"/>
                <a:gd name="T19" fmla="*/ 0 h 167"/>
                <a:gd name="T20" fmla="*/ 1 w 163"/>
                <a:gd name="T21" fmla="*/ 0 h 167"/>
                <a:gd name="T22" fmla="*/ 1 w 163"/>
                <a:gd name="T23" fmla="*/ 0 h 167"/>
                <a:gd name="T24" fmla="*/ 1 w 163"/>
                <a:gd name="T25" fmla="*/ 0 h 167"/>
                <a:gd name="T26" fmla="*/ 1 w 163"/>
                <a:gd name="T27" fmla="*/ 0 h 167"/>
                <a:gd name="T28" fmla="*/ 1 w 163"/>
                <a:gd name="T29" fmla="*/ 0 h 167"/>
                <a:gd name="T30" fmla="*/ 1 w 163"/>
                <a:gd name="T31" fmla="*/ 0 h 167"/>
                <a:gd name="T32" fmla="*/ 1 w 163"/>
                <a:gd name="T33" fmla="*/ 0 h 167"/>
                <a:gd name="T34" fmla="*/ 1 w 163"/>
                <a:gd name="T35" fmla="*/ 0 h 167"/>
                <a:gd name="T36" fmla="*/ 1 w 163"/>
                <a:gd name="T37" fmla="*/ 0 h 167"/>
                <a:gd name="T38" fmla="*/ 1 w 163"/>
                <a:gd name="T39" fmla="*/ 0 h 167"/>
                <a:gd name="T40" fmla="*/ 1 w 163"/>
                <a:gd name="T41" fmla="*/ 0 h 167"/>
                <a:gd name="T42" fmla="*/ 1 w 163"/>
                <a:gd name="T43" fmla="*/ 0 h 167"/>
                <a:gd name="T44" fmla="*/ 1 w 163"/>
                <a:gd name="T45" fmla="*/ 0 h 167"/>
                <a:gd name="T46" fmla="*/ 1 w 163"/>
                <a:gd name="T47" fmla="*/ 0 h 167"/>
                <a:gd name="T48" fmla="*/ 1 w 163"/>
                <a:gd name="T49" fmla="*/ 0 h 167"/>
                <a:gd name="T50" fmla="*/ 1 w 163"/>
                <a:gd name="T51" fmla="*/ 0 h 167"/>
                <a:gd name="T52" fmla="*/ 1 w 163"/>
                <a:gd name="T53" fmla="*/ 0 h 167"/>
                <a:gd name="T54" fmla="*/ 1 w 163"/>
                <a:gd name="T55" fmla="*/ 0 h 167"/>
                <a:gd name="T56" fmla="*/ 1 w 163"/>
                <a:gd name="T57" fmla="*/ 0 h 167"/>
                <a:gd name="T58" fmla="*/ 1 w 163"/>
                <a:gd name="T59" fmla="*/ 0 h 167"/>
                <a:gd name="T60" fmla="*/ 1 w 163"/>
                <a:gd name="T61" fmla="*/ 0 h 167"/>
                <a:gd name="T62" fmla="*/ 1 w 163"/>
                <a:gd name="T63" fmla="*/ 0 h 167"/>
                <a:gd name="T64" fmla="*/ 1 w 163"/>
                <a:gd name="T65" fmla="*/ 0 h 167"/>
                <a:gd name="T66" fmla="*/ 1 w 163"/>
                <a:gd name="T67" fmla="*/ 0 h 167"/>
                <a:gd name="T68" fmla="*/ 1 w 163"/>
                <a:gd name="T69" fmla="*/ 0 h 167"/>
                <a:gd name="T70" fmla="*/ 1 w 163"/>
                <a:gd name="T71" fmla="*/ 0 h 167"/>
                <a:gd name="T72" fmla="*/ 1 w 163"/>
                <a:gd name="T73" fmla="*/ 0 h 167"/>
                <a:gd name="T74" fmla="*/ 1 w 163"/>
                <a:gd name="T75" fmla="*/ 0 h 167"/>
                <a:gd name="T76" fmla="*/ 1 w 163"/>
                <a:gd name="T77" fmla="*/ 0 h 167"/>
                <a:gd name="T78" fmla="*/ 1 w 163"/>
                <a:gd name="T79" fmla="*/ 0 h 167"/>
                <a:gd name="T80" fmla="*/ 1 w 163"/>
                <a:gd name="T81" fmla="*/ 0 h 167"/>
                <a:gd name="T82" fmla="*/ 1 w 163"/>
                <a:gd name="T83" fmla="*/ 0 h 167"/>
                <a:gd name="T84" fmla="*/ 1 w 163"/>
                <a:gd name="T85" fmla="*/ 0 h 167"/>
                <a:gd name="T86" fmla="*/ 1 w 163"/>
                <a:gd name="T87" fmla="*/ 0 h 167"/>
                <a:gd name="T88" fmla="*/ 1 w 163"/>
                <a:gd name="T89" fmla="*/ 0 h 167"/>
                <a:gd name="T90" fmla="*/ 0 w 163"/>
                <a:gd name="T91" fmla="*/ 0 h 167"/>
                <a:gd name="T92" fmla="*/ 0 w 163"/>
                <a:gd name="T93" fmla="*/ 0 h 167"/>
                <a:gd name="T94" fmla="*/ 0 w 163"/>
                <a:gd name="T95" fmla="*/ 0 h 167"/>
                <a:gd name="T96" fmla="*/ 0 w 163"/>
                <a:gd name="T97" fmla="*/ 0 h 167"/>
                <a:gd name="T98" fmla="*/ 0 w 163"/>
                <a:gd name="T99" fmla="*/ 0 h 16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3"/>
                <a:gd name="T151" fmla="*/ 0 h 167"/>
                <a:gd name="T152" fmla="*/ 163 w 163"/>
                <a:gd name="T153" fmla="*/ 167 h 16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3" h="167">
                  <a:moveTo>
                    <a:pt x="0" y="0"/>
                  </a:moveTo>
                  <a:lnTo>
                    <a:pt x="3" y="14"/>
                  </a:lnTo>
                  <a:lnTo>
                    <a:pt x="7" y="29"/>
                  </a:lnTo>
                  <a:lnTo>
                    <a:pt x="11" y="43"/>
                  </a:lnTo>
                  <a:lnTo>
                    <a:pt x="16" y="57"/>
                  </a:lnTo>
                  <a:lnTo>
                    <a:pt x="23" y="70"/>
                  </a:lnTo>
                  <a:lnTo>
                    <a:pt x="31" y="83"/>
                  </a:lnTo>
                  <a:lnTo>
                    <a:pt x="40" y="95"/>
                  </a:lnTo>
                  <a:lnTo>
                    <a:pt x="50" y="105"/>
                  </a:lnTo>
                  <a:lnTo>
                    <a:pt x="63" y="114"/>
                  </a:lnTo>
                  <a:lnTo>
                    <a:pt x="76" y="122"/>
                  </a:lnTo>
                  <a:lnTo>
                    <a:pt x="90" y="129"/>
                  </a:lnTo>
                  <a:lnTo>
                    <a:pt x="105" y="135"/>
                  </a:lnTo>
                  <a:lnTo>
                    <a:pt x="119" y="141"/>
                  </a:lnTo>
                  <a:lnTo>
                    <a:pt x="132" y="149"/>
                  </a:lnTo>
                  <a:lnTo>
                    <a:pt x="145" y="157"/>
                  </a:lnTo>
                  <a:lnTo>
                    <a:pt x="156" y="167"/>
                  </a:lnTo>
                  <a:lnTo>
                    <a:pt x="159" y="167"/>
                  </a:lnTo>
                  <a:lnTo>
                    <a:pt x="162" y="166"/>
                  </a:lnTo>
                  <a:lnTo>
                    <a:pt x="163" y="165"/>
                  </a:lnTo>
                  <a:lnTo>
                    <a:pt x="163" y="162"/>
                  </a:lnTo>
                  <a:lnTo>
                    <a:pt x="155" y="150"/>
                  </a:lnTo>
                  <a:lnTo>
                    <a:pt x="149" y="137"/>
                  </a:lnTo>
                  <a:lnTo>
                    <a:pt x="138" y="127"/>
                  </a:lnTo>
                  <a:lnTo>
                    <a:pt x="125" y="118"/>
                  </a:lnTo>
                  <a:lnTo>
                    <a:pt x="120" y="115"/>
                  </a:lnTo>
                  <a:lnTo>
                    <a:pt x="114" y="113"/>
                  </a:lnTo>
                  <a:lnTo>
                    <a:pt x="108" y="111"/>
                  </a:lnTo>
                  <a:lnTo>
                    <a:pt x="102" y="110"/>
                  </a:lnTo>
                  <a:lnTo>
                    <a:pt x="97" y="107"/>
                  </a:lnTo>
                  <a:lnTo>
                    <a:pt x="90" y="105"/>
                  </a:lnTo>
                  <a:lnTo>
                    <a:pt x="85" y="101"/>
                  </a:lnTo>
                  <a:lnTo>
                    <a:pt x="80" y="98"/>
                  </a:lnTo>
                  <a:lnTo>
                    <a:pt x="73" y="95"/>
                  </a:lnTo>
                  <a:lnTo>
                    <a:pt x="68" y="91"/>
                  </a:lnTo>
                  <a:lnTo>
                    <a:pt x="62" y="86"/>
                  </a:lnTo>
                  <a:lnTo>
                    <a:pt x="57" y="83"/>
                  </a:lnTo>
                  <a:lnTo>
                    <a:pt x="50" y="80"/>
                  </a:lnTo>
                  <a:lnTo>
                    <a:pt x="45" y="75"/>
                  </a:lnTo>
                  <a:lnTo>
                    <a:pt x="38" y="70"/>
                  </a:lnTo>
                  <a:lnTo>
                    <a:pt x="33" y="66"/>
                  </a:lnTo>
                  <a:lnTo>
                    <a:pt x="22" y="51"/>
                  </a:lnTo>
                  <a:lnTo>
                    <a:pt x="12" y="35"/>
                  </a:lnTo>
                  <a:lnTo>
                    <a:pt x="6" y="17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endParaRPr lang="es-CO" sz="1800"/>
            </a:p>
          </p:txBody>
        </p:sp>
      </p:grpSp>
      <p:sp>
        <p:nvSpPr>
          <p:cNvPr id="374789" name="AutoShape 122"/>
          <p:cNvSpPr>
            <a:spLocks noChangeArrowheads="1"/>
          </p:cNvSpPr>
          <p:nvPr/>
        </p:nvSpPr>
        <p:spPr bwMode="auto">
          <a:xfrm rot="21566823" flipH="1">
            <a:off x="4864102" y="3214689"/>
            <a:ext cx="481012" cy="430212"/>
          </a:xfrm>
          <a:prstGeom prst="leftArrow">
            <a:avLst>
              <a:gd name="adj1" fmla="val 50000"/>
              <a:gd name="adj2" fmla="val 28070"/>
            </a:avLst>
          </a:prstGeom>
          <a:gradFill rotWithShape="1">
            <a:gsLst>
              <a:gs pos="0">
                <a:schemeClr val="bg1"/>
              </a:gs>
              <a:gs pos="100000">
                <a:srgbClr val="800080"/>
              </a:gs>
            </a:gsLst>
            <a:path path="rect">
              <a:fillToRect l="50000" t="50000" r="50000" b="50000"/>
            </a:path>
          </a:gradFill>
          <a:ln w="9525" algn="ctr">
            <a:solidFill>
              <a:srgbClr val="800080"/>
            </a:solidFill>
            <a:miter lim="800000"/>
          </a:ln>
        </p:spPr>
        <p:txBody>
          <a:bodyPr wrap="none" anchor="ctr"/>
          <a:lstStyle>
            <a:lvl1pPr>
              <a:spcBef>
                <a:spcPts val="800"/>
              </a:spcBef>
              <a:buSzPct val="100000"/>
              <a:buChar char="•"/>
              <a:defRPr sz="32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700"/>
              </a:spcBef>
              <a:buSzPct val="100000"/>
              <a:buChar char="–"/>
              <a:defRPr sz="2800">
                <a:solidFill>
                  <a:srgbClr val="000000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ts val="600"/>
              </a:spcBef>
              <a:buSzPct val="100000"/>
              <a:buChar char="•"/>
              <a:defRPr sz="2400">
                <a:solidFill>
                  <a:srgbClr val="000000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ts val="500"/>
              </a:spcBef>
              <a:buSzPct val="100000"/>
              <a:buChar char="–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ts val="500"/>
              </a:spcBef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ts val="500"/>
              </a:spcBef>
              <a:spcAft>
                <a:spcPct val="0"/>
              </a:spcAft>
              <a:buSzPct val="100000"/>
              <a:buChar char="»"/>
              <a:defRPr sz="2000">
                <a:solidFill>
                  <a:srgbClr val="000000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SzTx/>
              <a:buFontTx/>
              <a:buNone/>
              <a:defRPr/>
            </a:pPr>
            <a:endParaRPr lang="es-CO" altLang="es-CO" sz="1345">
              <a:solidFill>
                <a:schemeClr val="tx1"/>
              </a:solidFill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Cuadro de texto 1"/>
          <p:cNvSpPr txBox="1"/>
          <p:nvPr/>
        </p:nvSpPr>
        <p:spPr>
          <a:xfrm>
            <a:off x="1366520" y="1783080"/>
            <a:ext cx="9293860" cy="4338320"/>
          </a:xfrm>
          <a:prstGeom prst="rect">
            <a:avLst/>
          </a:prstGeom>
        </p:spPr>
        <p:txBody>
          <a:bodyPr wrap="square">
            <a:spAutoFit/>
          </a:bodyPr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r>
              <a:rPr lang="en-US" altLang="zh-CN" sz="18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ogle Sans"/>
                <a:ea typeface="Google Sans"/>
              </a:rPr>
              <a:t>Decreto 572 de 2025:</a:t>
            </a:r>
            <a:r>
              <a:rPr lang="en-US" altLang="zh-CN" sz="1800" b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ogle Sans"/>
                <a:ea typeface="Google Sans"/>
              </a:rPr>
              <a:t> Modificó al alza las tarifas de autorretención especial fijando los porcentajes principales en 1,2%, 3,5% y 4,5%</a:t>
            </a:r>
            <a:r>
              <a:rPr lang="en-US" altLang="zh-CN" sz="1600" b="0">
                <a:latin typeface="Google Sans"/>
                <a:ea typeface="Google Sans"/>
              </a:rPr>
              <a:t>.</a:t>
            </a:r>
            <a:endParaRPr lang="en-US" altLang="zh-CN" sz="1600" b="0"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endParaRPr lang="en-US" altLang="zh-CN" sz="1600" b="1"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r>
              <a:rPr lang="en-US" altLang="zh-CN" sz="1800" b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ogle Sans"/>
                <a:ea typeface="Google Sans"/>
              </a:rPr>
              <a:t>Suspensión y reactivación:</a:t>
            </a:r>
            <a:r>
              <a:rPr lang="en-US" altLang="zh-CN" sz="1800" b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ogle Sans"/>
                <a:ea typeface="Google Sans"/>
              </a:rPr>
              <a:t> </a:t>
            </a:r>
            <a:endParaRPr lang="en-US" altLang="zh-CN" sz="1800" b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endParaRPr lang="en-US" altLang="zh-CN" sz="18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r>
              <a:rPr lang="en-US" altLang="zh-CN" sz="1800" b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Google Sans"/>
                <a:ea typeface="Google Sans"/>
              </a:rPr>
              <a:t>Tras un paso de suspensión provisional por parte del Consejo de Estado a inicios de mayo de 2026 (donde se volvieron a aplicar temporalmente tarifas pasadas), el tribunal revocó dicha medida cautelar a principios de junio.</a:t>
            </a:r>
            <a:endParaRPr lang="en-US" altLang="zh-CN" sz="1800" b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endParaRPr lang="en-US" altLang="zh-CN" sz="1600" b="0"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endParaRPr lang="en-US" altLang="zh-CN" sz="1600" b="0"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r>
              <a:rPr lang="en-US" altLang="zh-CN" sz="1800" b="1">
                <a:solidFill>
                  <a:srgbClr val="FF0000"/>
                </a:solidFill>
                <a:latin typeface="Google Sans"/>
                <a:ea typeface="Google Sans"/>
              </a:rPr>
              <a:t>Vigencia actual:</a:t>
            </a:r>
            <a:r>
              <a:rPr lang="en-US" altLang="zh-CN" sz="1600" b="0">
                <a:solidFill>
                  <a:schemeClr val="tx1"/>
                </a:solidFill>
                <a:latin typeface="Google Sans"/>
                <a:ea typeface="Google Sans"/>
              </a:rPr>
              <a:t> </a:t>
            </a:r>
            <a:endParaRPr lang="en-US" altLang="zh-CN" sz="1600" b="0">
              <a:solidFill>
                <a:schemeClr val="tx1"/>
              </a:solidFill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endParaRPr lang="en-US" altLang="zh-CN" sz="1600" b="0">
              <a:solidFill>
                <a:schemeClr val="tx1"/>
              </a:solidFill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r>
              <a:rPr lang="en-US" altLang="zh-CN" sz="1800" b="0">
                <a:solidFill>
                  <a:schemeClr val="tx1"/>
                </a:solidFill>
                <a:latin typeface="Google Sans"/>
                <a:ea typeface="Google Sans"/>
              </a:rPr>
              <a:t>A partir del </a:t>
            </a:r>
            <a:r>
              <a:rPr lang="en-US" altLang="zh-CN" sz="1800" b="1">
                <a:solidFill>
                  <a:schemeClr val="tx1"/>
                </a:solidFill>
                <a:latin typeface="Google Sans"/>
                <a:ea typeface="Google Sans"/>
              </a:rPr>
              <a:t>1 de julio de 2026</a:t>
            </a:r>
            <a:r>
              <a:rPr lang="en-US" altLang="zh-CN" sz="1800" b="0">
                <a:solidFill>
                  <a:schemeClr val="tx1"/>
                </a:solidFill>
                <a:latin typeface="Google Sans"/>
                <a:ea typeface="Google Sans"/>
              </a:rPr>
              <a:t>, rigen plenamente de nuevo las tarifas mayores contempladas en</a:t>
            </a:r>
            <a:r>
              <a:rPr lang="es-MX" altLang="en-US" sz="1800" b="0">
                <a:solidFill>
                  <a:schemeClr val="tx1"/>
                </a:solidFill>
                <a:latin typeface="Google Sans"/>
                <a:ea typeface="Google Sans"/>
              </a:rPr>
              <a:t> EL Decreto 572 de 2025</a:t>
            </a:r>
            <a:r>
              <a:rPr lang="en-US" altLang="zh-CN" sz="1800" b="0">
                <a:solidFill>
                  <a:schemeClr val="tx1"/>
                </a:solidFill>
                <a:latin typeface="Google Sans"/>
                <a:ea typeface="Google Sans"/>
              </a:rPr>
              <a:t> </a:t>
            </a:r>
            <a:endParaRPr lang="en-US" altLang="zh-CN" sz="1800" b="0">
              <a:solidFill>
                <a:schemeClr val="tx1"/>
              </a:solidFill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Char char="•"/>
            </a:pPr>
            <a:endParaRPr lang="en-US" altLang="zh-CN" sz="1600" b="0">
              <a:solidFill>
                <a:schemeClr val="tx1"/>
              </a:solidFill>
              <a:latin typeface="Google Sans"/>
              <a:ea typeface="Google Sans"/>
            </a:endParaRPr>
          </a:p>
          <a:p>
            <a:pPr marL="0" indent="0">
              <a:spcBef>
                <a:spcPct val="0"/>
              </a:spcBef>
              <a:spcAft>
                <a:spcPct val="0"/>
              </a:spcAft>
              <a:buFont typeface="Arial" panose="020B0604020202020204"/>
              <a:buNone/>
            </a:pPr>
            <a:r>
              <a:rPr lang="en-US" altLang="zh-CN" sz="1600" b="0">
                <a:solidFill>
                  <a:schemeClr val="tx1"/>
                </a:solidFill>
                <a:latin typeface="Google Sans"/>
                <a:ea typeface="Google Sans"/>
                <a:hlinkClick r:id="rId1"/>
              </a:rPr>
              <a:t>5</a:t>
            </a:r>
            <a:r>
              <a:rPr lang="en-US" altLang="zh-CN" sz="1600" b="0">
                <a:solidFill>
                  <a:schemeClr val="tx1"/>
                </a:solidFill>
                <a:latin typeface="Google Sans"/>
                <a:ea typeface="Google Sans"/>
              </a:rPr>
              <a:t>]</a:t>
            </a:r>
            <a:endParaRPr lang="en-US" altLang="zh-CN" sz="1600" b="0">
              <a:solidFill>
                <a:schemeClr val="tx1"/>
              </a:solidFill>
              <a:latin typeface="Google Sans"/>
              <a:ea typeface="Google Sans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1"/>
          <p:cNvSpPr/>
          <p:nvPr/>
        </p:nvSpPr>
        <p:spPr bwMode="auto">
          <a:xfrm>
            <a:off x="9994902" y="6546850"/>
            <a:ext cx="271463" cy="1838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r" eaLnBrk="1">
              <a:defRPr/>
            </a:pPr>
            <a:fld id="{D603B5EB-B961-4D5E-B083-FC53A4E454DB}" type="slidenum">
              <a:rPr lang="es-ES_tradnl" altLang="es-ES" sz="1195">
                <a:solidFill>
                  <a:srgbClr val="FFFFFF"/>
                </a:solidFill>
              </a:rPr>
            </a:fld>
            <a:endParaRPr lang="es-ES_tradnl" altLang="es-ES" sz="1800">
              <a:solidFill>
                <a:srgbClr val="000000"/>
              </a:solidFill>
            </a:endParaRPr>
          </a:p>
        </p:txBody>
      </p:sp>
      <p:sp>
        <p:nvSpPr>
          <p:cNvPr id="65539" name="Rectangle 3"/>
          <p:cNvSpPr/>
          <p:nvPr/>
        </p:nvSpPr>
        <p:spPr bwMode="auto">
          <a:xfrm>
            <a:off x="2052639" y="1366839"/>
            <a:ext cx="7967663" cy="398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 lIns="45545" rIns="45545">
            <a:spAutoFit/>
          </a:bodyPr>
          <a:lstStyle>
            <a:lvl1pPr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35353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s-ES_tradnl" altLang="es-ES" sz="1990">
                <a:solidFill>
                  <a:srgbClr val="0098CD"/>
                </a:solidFill>
                <a:latin typeface="Arial" panose="020B0604020202020204" pitchFamily="34" charset="0"/>
                <a:sym typeface="Arial Narrow" panose="020B0606020202030204" pitchFamily="34" charset="0"/>
              </a:rPr>
              <a:t>RETENCION IVA </a:t>
            </a:r>
            <a:endParaRPr lang="es-ES_tradnl" altLang="es-ES" sz="1990">
              <a:solidFill>
                <a:srgbClr val="000000"/>
              </a:solidFill>
              <a:latin typeface="Arial" panose="020B0604020202020204" pitchFamily="34" charset="0"/>
              <a:sym typeface="Arial Narrow" panose="020B0606020202030204" pitchFamily="34" charset="0"/>
            </a:endParaRPr>
          </a:p>
        </p:txBody>
      </p:sp>
      <p:sp>
        <p:nvSpPr>
          <p:cNvPr id="287748" name="Marcador de número de diapositiva 1"/>
          <p:cNvSpPr>
            <a:spLocks noGrp="1"/>
          </p:cNvSpPr>
          <p:nvPr>
            <p:ph type="sldNum" sz="quarter" idx="4294967295"/>
          </p:nvPr>
        </p:nvSpPr>
        <p:spPr bwMode="auto">
          <a:xfrm>
            <a:off x="2166937" y="6345240"/>
            <a:ext cx="2051051" cy="3635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39775" indent="-2838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37920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593850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49145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063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635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07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779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85545B89-07DA-4CBB-A54E-0121AE5C0086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med"/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/>
          <p:cNvGraphicFramePr>
            <a:graphicFrameLocks noGrp="1"/>
          </p:cNvGraphicFramePr>
          <p:nvPr/>
        </p:nvGraphicFramePr>
        <p:xfrm>
          <a:off x="2938463" y="774700"/>
          <a:ext cx="6134100" cy="477361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18884"/>
                <a:gridCol w="2915216"/>
              </a:tblGrid>
              <a:tr h="536075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b="0" kern="1100" spc="200" dirty="0">
                          <a:latin typeface="Calibri" panose="020F0502020204030204"/>
                          <a:cs typeface="Calibri" panose="020F0502020204030204"/>
                        </a:rPr>
                        <a:t>RETENCION IVA</a:t>
                      </a:r>
                      <a:endParaRPr lang="es-ES" sz="2000" b="0" kern="1100" spc="200" dirty="0"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27" marR="91127" marT="45537" marB="45537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8CD"/>
                    </a:solidFill>
                  </a:tcPr>
                </a:tc>
                <a:tc hMerge="1">
                  <a:tcPr>
                    <a:solidFill>
                      <a:srgbClr val="0098CD">
                        <a:alpha val="80000"/>
                      </a:srgbClr>
                    </a:solidFill>
                  </a:tcPr>
                </a:tc>
              </a:tr>
              <a:tr h="1005571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chemeClr val="tx1"/>
                          </a:solidFill>
                          <a:latin typeface="Calibri" panose="020F0502020204030204"/>
                          <a:cs typeface="Calibri" panose="020F0502020204030204"/>
                        </a:rPr>
                        <a:t>CONCEPTO</a:t>
                      </a:r>
                      <a:endParaRPr lang="es-ES" sz="2000" kern="1100" spc="200" dirty="0">
                        <a:solidFill>
                          <a:schemeClr val="tx1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27" marR="91127" marT="45537" marB="45537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chemeClr val="tx1"/>
                          </a:solidFill>
                          <a:latin typeface="Calibri" panose="020F0502020204030204"/>
                          <a:cs typeface="Calibri" panose="020F0502020204030204"/>
                        </a:rPr>
                        <a:t>Forma de recaudar el IVA en forma anticipada</a:t>
                      </a:r>
                      <a:endParaRPr lang="es-ES" sz="2000" kern="1100" spc="200" dirty="0">
                        <a:solidFill>
                          <a:schemeClr val="tx1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27" marR="91127" marT="45537" marB="45537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85452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PERIODO FISCAL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99" marR="91099" marT="93233" marB="9323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Mensual</a:t>
                      </a:r>
                      <a:endParaRPr kumimoji="0" lang="es-ES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99" marR="91099" marT="93233" marB="9323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581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BASE GRAVABLE</a:t>
                      </a:r>
                      <a:endParaRPr kumimoji="0" lang="es-ES" sz="20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99" marR="91099" marT="93233" marB="9323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VALOR DEL IVA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99" marR="91099" marT="93233" marB="9323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192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TARIFAS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99" marR="91099" marT="93233" marB="9323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 15%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defRPr/>
                      </a:pP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99" marR="91099" marT="93233" marB="93233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/>
          <p:cNvGraphicFramePr>
            <a:graphicFrameLocks noGrp="1"/>
          </p:cNvGraphicFramePr>
          <p:nvPr/>
        </p:nvGraphicFramePr>
        <p:xfrm>
          <a:off x="2938463" y="774701"/>
          <a:ext cx="4592639" cy="38623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92639"/>
              </a:tblGrid>
              <a:tr h="53614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s-ES" sz="2000" b="0" kern="1100" spc="200" dirty="0">
                          <a:latin typeface="Calibri" panose="020F0502020204030204"/>
                          <a:cs typeface="Calibri" panose="020F0502020204030204"/>
                        </a:rPr>
                        <a:t>AGENTES RETENCION</a:t>
                      </a:r>
                      <a:endParaRPr lang="es-ES" sz="2000" b="0" kern="1100" spc="200" dirty="0"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28" marR="91128" marT="45543" marB="45543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8CD"/>
                    </a:solidFill>
                  </a:tcPr>
                </a:tc>
              </a:tr>
              <a:tr h="1310659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es-ES" sz="2000" b="1" kern="1100" spc="200" dirty="0">
                          <a:solidFill>
                            <a:srgbClr val="0098CD"/>
                          </a:solidFill>
                          <a:latin typeface="Calibri" panose="020F0502020204030204"/>
                          <a:cs typeface="Calibri" panose="020F0502020204030204"/>
                        </a:rPr>
                        <a:t>grupo1.</a:t>
                      </a:r>
                      <a:endParaRPr lang="es-ES" sz="2000" b="1" kern="1100" spc="200" dirty="0">
                        <a:solidFill>
                          <a:srgbClr val="0098CD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chemeClr val="tx1"/>
                          </a:solidFill>
                          <a:latin typeface="Calibri" panose="020F0502020204030204"/>
                          <a:cs typeface="Calibri" panose="020F0502020204030204"/>
                        </a:rPr>
                        <a:t>Grandes Contribuyentes</a:t>
                      </a:r>
                      <a:endParaRPr lang="es-ES" sz="2000" kern="1100" spc="200" dirty="0">
                        <a:solidFill>
                          <a:schemeClr val="tx1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chemeClr val="tx1"/>
                          </a:solidFill>
                          <a:latin typeface="Calibri" panose="020F0502020204030204"/>
                          <a:cs typeface="Calibri" panose="020F0502020204030204"/>
                        </a:rPr>
                        <a:t>Entidades del Estado</a:t>
                      </a:r>
                      <a:endParaRPr lang="es-ES" sz="2000" kern="1100" spc="200" dirty="0">
                        <a:solidFill>
                          <a:schemeClr val="tx1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es-ES" sz="2000" kern="1100" spc="200" dirty="0">
                          <a:solidFill>
                            <a:schemeClr val="tx1"/>
                          </a:solidFill>
                          <a:latin typeface="Calibri" panose="020F0502020204030204"/>
                          <a:cs typeface="Calibri" panose="020F0502020204030204"/>
                        </a:rPr>
                        <a:t>Agentes señalados por la DIAN</a:t>
                      </a:r>
                      <a:endParaRPr lang="es-ES" sz="2000" kern="1100" spc="200" dirty="0">
                        <a:solidFill>
                          <a:schemeClr val="tx1"/>
                        </a:solidFill>
                        <a:latin typeface="Calibri" panose="020F0502020204030204"/>
                        <a:cs typeface="Calibri" panose="020F0502020204030204"/>
                      </a:endParaRPr>
                    </a:p>
                  </a:txBody>
                  <a:tcPr marL="91128" marR="91128" marT="45543" marB="45543" anchor="ctr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8572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Grupo 2</a:t>
                      </a:r>
                      <a:endParaRPr kumimoji="0" lang="es-ES" sz="20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Responsables de IVA</a:t>
                      </a:r>
                      <a:endParaRPr kumimoji="0" lang="es-ES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99" marR="91099" marT="93245" marB="9324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15833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98CD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Grupo 3</a:t>
                      </a:r>
                      <a:endParaRPr kumimoji="0" lang="es-ES" sz="2000" b="1" i="0" u="none" strike="noStrike" cap="none" normalizeH="0" baseline="0" dirty="0">
                        <a:ln>
                          <a:noFill/>
                        </a:ln>
                        <a:solidFill>
                          <a:srgbClr val="0098CD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s-E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Calibri" panose="020F0502020204030204"/>
                          <a:ea typeface="MS PGothic" panose="020B0600070205080204" charset="-128"/>
                          <a:cs typeface="Calibri" panose="020F0502020204030204"/>
                        </a:rPr>
                        <a:t>Régimen de Tributación Simple</a:t>
                      </a:r>
                      <a:endParaRPr kumimoji="0" lang="es-ES" sz="20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Calibri" panose="020F0502020204030204"/>
                        <a:ea typeface="MS PGothic" panose="020B0600070205080204" charset="-128"/>
                        <a:cs typeface="Calibri" panose="020F0502020204030204"/>
                      </a:endParaRPr>
                    </a:p>
                  </a:txBody>
                  <a:tcPr marL="91099" marR="91099" marT="93245" marB="93245" anchor="ctr" horzOverflow="overflow">
                    <a:lnL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98C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ransition spd="slow"/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1 Título"/>
          <p:cNvSpPr>
            <a:spLocks noGrp="1"/>
          </p:cNvSpPr>
          <p:nvPr>
            <p:ph type="title"/>
          </p:nvPr>
        </p:nvSpPr>
        <p:spPr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spcFirstLastPara="1" vert="horz" wrap="square" lIns="91091" tIns="45545" rIns="91091" bIns="45545" rtlCol="0" anchor="t" anchorCtr="0">
            <a:normAutofit/>
          </a:bodyPr>
          <a:lstStyle/>
          <a:p>
            <a:endParaRPr lang="es-CO" altLang="es-CO"/>
          </a:p>
        </p:txBody>
      </p:sp>
      <p:sp>
        <p:nvSpPr>
          <p:cNvPr id="3" name="2 Marcador de contenido"/>
          <p:cNvSpPr>
            <a:spLocks noGrp="1"/>
          </p:cNvSpPr>
          <p:nvPr>
            <p:ph idx="1"/>
          </p:nvPr>
        </p:nvSpPr>
        <p:spPr>
          <a:xfrm>
            <a:off x="1997076" y="1600201"/>
            <a:ext cx="8197851" cy="4525963"/>
          </a:xfrm>
        </p:spPr>
        <p:txBody>
          <a:bodyPr>
            <a:normAutofit fontScale="77500" lnSpcReduction="20000"/>
          </a:bodyPr>
          <a:lstStyle/>
          <a:p>
            <a:pPr marL="0" indent="0" algn="just">
              <a:buNone/>
              <a:defRPr/>
            </a:pPr>
            <a:r>
              <a:rPr lang="es-CO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CASO RETENCION IVA</a:t>
            </a:r>
            <a:endParaRPr lang="es-CO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endParaRPr lang="es-CO" dirty="0">
              <a:solidFill>
                <a:srgbClr val="0098C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defRPr/>
            </a:pPr>
            <a:r>
              <a:rPr lang="es-CO" sz="3065" dirty="0">
                <a:latin typeface="Calibri" panose="020F0502020204030204" pitchFamily="34" charset="0"/>
                <a:cs typeface="Calibri" panose="020F0502020204030204" pitchFamily="34" charset="0"/>
              </a:rPr>
              <a:t>La Sociedad JOTA SAS, calificada como gran contribuyente, compra un equipo de cómputo a la empresa RIMA LTDA, responsable del IVA. De acuerdo a la factura expedida por la sociedad RIMA LTDA el valor equipo es de $</a:t>
            </a:r>
            <a:r>
              <a:rPr lang="es-CO" sz="3065" dirty="0">
                <a:solidFill>
                  <a:srgbClr val="0098C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10.000.000 más IVA de $1.900.000</a:t>
            </a:r>
            <a:r>
              <a:rPr lang="es-CO" sz="3065" dirty="0">
                <a:latin typeface="Calibri" panose="020F0502020204030204" pitchFamily="34" charset="0"/>
                <a:cs typeface="Calibri" panose="020F0502020204030204" pitchFamily="34" charset="0"/>
              </a:rPr>
              <a:t>. Cuál es el valor de la retención que por concepto del IVA debe efectuar la Sociedad JOTA </a:t>
            </a:r>
            <a:r>
              <a:rPr lang="es-CO" dirty="0">
                <a:latin typeface="Calibri" panose="020F0502020204030204" pitchFamily="34" charset="0"/>
                <a:cs typeface="Calibri" panose="020F0502020204030204" pitchFamily="34" charset="0"/>
              </a:rPr>
              <a:t>SAS ? </a:t>
            </a:r>
            <a:endParaRPr lang="es-CO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defRPr/>
            </a:pPr>
            <a:endParaRPr lang="es-CO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 algn="just">
              <a:buNone/>
              <a:defRPr/>
            </a:pPr>
            <a:r>
              <a:rPr lang="es-CO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s-CO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Respuesta</a:t>
            </a:r>
            <a:endParaRPr lang="es-CO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defRPr/>
            </a:pPr>
            <a:r>
              <a:rPr lang="es-CO" dirty="0">
                <a:latin typeface="Calibri" panose="020F0502020204030204" pitchFamily="34" charset="0"/>
                <a:cs typeface="Calibri" panose="020F0502020204030204" pitchFamily="34" charset="0"/>
              </a:rPr>
              <a:t>En este caso la Sociedad J SAS, deberá practicarse retención de IVA a la tarifa del 15%. En consecuencia el valor a retener por concepto de IVA es $ 285.000. </a:t>
            </a:r>
            <a:r>
              <a:rPr lang="es-CO" dirty="0">
                <a:solidFill>
                  <a:srgbClr val="0098C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($1.900.000 x15%)</a:t>
            </a:r>
            <a:endParaRPr lang="es-CO" dirty="0">
              <a:solidFill>
                <a:srgbClr val="0098C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>
              <a:defRPr/>
            </a:pPr>
            <a:endParaRPr lang="es-CO" dirty="0"/>
          </a:p>
        </p:txBody>
      </p:sp>
      <p:sp>
        <p:nvSpPr>
          <p:cNvPr id="290820" name="3 Marcador de número de diapositiva"/>
          <p:cNvSpPr>
            <a:spLocks noGrp="1"/>
          </p:cNvSpPr>
          <p:nvPr>
            <p:ph type="sldNum" sz="quarter" idx="4294967295"/>
          </p:nvPr>
        </p:nvSpPr>
        <p:spPr bwMode="auto">
          <a:xfrm>
            <a:off x="2166937" y="6345240"/>
            <a:ext cx="2051051" cy="3635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1pPr>
            <a:lvl2pPr marL="739775" indent="-28384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2pPr>
            <a:lvl3pPr marL="1137920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3pPr>
            <a:lvl4pPr marL="1593850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4pPr>
            <a:lvl5pPr marL="2049145" indent="-226695"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5pPr>
            <a:lvl6pPr marL="25063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6pPr>
            <a:lvl7pPr marL="29635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7pPr>
            <a:lvl8pPr marL="34207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8pPr>
            <a:lvl9pPr marL="3877945" indent="-22669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  <a:cs typeface="Arial" panose="020B0604020202020204" pitchFamily="34" charset="0"/>
              </a:defRPr>
            </a:lvl9pPr>
          </a:lstStyle>
          <a:p>
            <a:fld id="{829FB192-5926-4F07-992B-A1199D8BD753}" type="slidenum">
              <a:rPr lang="es-ES_tradnl" altLang="es-ES">
                <a:solidFill>
                  <a:srgbClr val="FFFFFF"/>
                </a:solidFill>
                <a:latin typeface="Arial" panose="020B0604020202020204" pitchFamily="34" charset="0"/>
                <a:sym typeface="Arial" panose="020B0604020202020204" pitchFamily="34" charset="0"/>
              </a:rPr>
            </a:fld>
            <a:endParaRPr lang="es-ES_tradnl" altLang="es-ES">
              <a:solidFill>
                <a:srgbClr val="FFFFFF"/>
              </a:solidFill>
              <a:latin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" name="Google Shape;133;p4"/>
          <p:cNvPicPr preferRelativeResize="0"/>
          <p:nvPr/>
        </p:nvPicPr>
        <p:blipFill rotWithShape="1">
          <a:blip r:embed="rId1"/>
          <a:srcRect/>
          <a:stretch>
            <a:fillRect/>
          </a:stretch>
        </p:blipFill>
        <p:spPr>
          <a:xfrm>
            <a:off x="0" y="0"/>
            <a:ext cx="12192000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" name="Google Shape;134;p4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332669" y="2697937"/>
            <a:ext cx="193111" cy="14621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" name="Google Shape;135;p4"/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545162" y="5383550"/>
            <a:ext cx="412175" cy="412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" name="Google Shape;136;p4"/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>
            <a:off x="2614225" y="5383548"/>
            <a:ext cx="412175" cy="4121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" name="Google Shape;137;p4"/>
          <p:cNvPicPr preferRelativeResize="0"/>
          <p:nvPr/>
        </p:nvPicPr>
        <p:blipFill rotWithShape="1">
          <a:blip r:embed="rId5"/>
          <a:srcRect/>
          <a:stretch>
            <a:fillRect/>
          </a:stretch>
        </p:blipFill>
        <p:spPr>
          <a:xfrm>
            <a:off x="4899562" y="5383563"/>
            <a:ext cx="412175" cy="412155"/>
          </a:xfrm>
          <a:prstGeom prst="rect">
            <a:avLst/>
          </a:prstGeom>
          <a:noFill/>
          <a:ln>
            <a:noFill/>
          </a:ln>
        </p:spPr>
      </p:pic>
      <p:sp>
        <p:nvSpPr>
          <p:cNvPr id="138" name="Google Shape;138;p4"/>
          <p:cNvSpPr txBox="1"/>
          <p:nvPr/>
        </p:nvSpPr>
        <p:spPr>
          <a:xfrm>
            <a:off x="957344" y="5420278"/>
            <a:ext cx="17700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 panose="020B0604020202020204"/>
              <a:buNone/>
            </a:pPr>
            <a:r>
              <a:rPr lang="es-CO" sz="1600" b="0" i="0" u="none" strike="noStrike" cap="none">
                <a:solidFill>
                  <a:schemeClr val="lt1"/>
                </a:solidFill>
                <a:latin typeface="Poppins" panose="00000500000000000000"/>
                <a:ea typeface="Poppins" panose="00000500000000000000"/>
                <a:cs typeface="Poppins" panose="00000500000000000000"/>
                <a:sym typeface="Poppins" panose="00000500000000000000"/>
              </a:rPr>
              <a:t>@unab.online</a:t>
            </a:r>
            <a:endParaRPr sz="1200" b="0" i="0" u="none" strike="noStrike" cap="none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139" name="Google Shape;139;p4"/>
          <p:cNvSpPr txBox="1"/>
          <p:nvPr/>
        </p:nvSpPr>
        <p:spPr>
          <a:xfrm>
            <a:off x="3046073" y="5420265"/>
            <a:ext cx="18918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 panose="020B0604020202020204"/>
              <a:buNone/>
            </a:pPr>
            <a:r>
              <a:rPr lang="es-CO" sz="1600" b="0" i="0" u="none" strike="noStrike" cap="none">
                <a:solidFill>
                  <a:schemeClr val="lt1"/>
                </a:solidFill>
                <a:latin typeface="Poppins" panose="00000500000000000000"/>
                <a:ea typeface="Poppins" panose="00000500000000000000"/>
                <a:cs typeface="Poppins" panose="00000500000000000000"/>
                <a:sym typeface="Poppins" panose="00000500000000000000"/>
              </a:rPr>
              <a:t>@unab_online</a:t>
            </a:r>
            <a:endParaRPr sz="1200" b="0" i="0" u="none" strike="noStrike" cap="none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140" name="Google Shape;140;p4"/>
          <p:cNvSpPr txBox="1"/>
          <p:nvPr/>
        </p:nvSpPr>
        <p:spPr>
          <a:xfrm>
            <a:off x="5311740" y="5420290"/>
            <a:ext cx="18918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 panose="020B0604020202020204"/>
              <a:buNone/>
            </a:pPr>
            <a:r>
              <a:rPr lang="es-CO" sz="1600" b="0" i="0" u="none" strike="noStrike" cap="none">
                <a:solidFill>
                  <a:schemeClr val="lt1"/>
                </a:solidFill>
                <a:latin typeface="Poppins" panose="00000500000000000000"/>
                <a:ea typeface="Poppins" panose="00000500000000000000"/>
                <a:cs typeface="Poppins" panose="00000500000000000000"/>
                <a:sym typeface="Poppins" panose="00000500000000000000"/>
              </a:rPr>
              <a:t>@unab_online</a:t>
            </a:r>
            <a:endParaRPr sz="1200" b="0" i="0" u="none" strike="noStrike" cap="none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</p:txBody>
      </p:sp>
      <p:pic>
        <p:nvPicPr>
          <p:cNvPr id="141" name="Google Shape;141;p4"/>
          <p:cNvPicPr preferRelativeResize="0"/>
          <p:nvPr/>
        </p:nvPicPr>
        <p:blipFill rotWithShape="1">
          <a:blip r:embed="rId6"/>
          <a:srcRect/>
          <a:stretch>
            <a:fillRect/>
          </a:stretch>
        </p:blipFill>
        <p:spPr>
          <a:xfrm>
            <a:off x="4129842" y="2118719"/>
            <a:ext cx="3932315" cy="12195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2" name="Google Shape;142;p4"/>
          <p:cNvGrpSpPr/>
          <p:nvPr/>
        </p:nvGrpSpPr>
        <p:grpSpPr>
          <a:xfrm>
            <a:off x="7184886" y="5384000"/>
            <a:ext cx="412200" cy="411300"/>
            <a:chOff x="9728350" y="5492350"/>
            <a:chExt cx="412200" cy="411300"/>
          </a:xfrm>
        </p:grpSpPr>
        <p:sp>
          <p:nvSpPr>
            <p:cNvPr id="143" name="Google Shape;143;p4"/>
            <p:cNvSpPr/>
            <p:nvPr/>
          </p:nvSpPr>
          <p:spPr>
            <a:xfrm>
              <a:off x="9728350" y="5492350"/>
              <a:ext cx="412200" cy="4113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 panose="020B0604020202020204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pic>
          <p:nvPicPr>
            <p:cNvPr id="144" name="Google Shape;144;p4"/>
            <p:cNvPicPr preferRelativeResize="0"/>
            <p:nvPr/>
          </p:nvPicPr>
          <p:blipFill rotWithShape="1">
            <a:blip r:embed="rId7"/>
            <a:srcRect/>
            <a:stretch>
              <a:fillRect/>
            </a:stretch>
          </p:blipFill>
          <p:spPr>
            <a:xfrm>
              <a:off x="9804925" y="5568798"/>
              <a:ext cx="259046" cy="25842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5" name="Google Shape;145;p4"/>
          <p:cNvSpPr txBox="1"/>
          <p:nvPr/>
        </p:nvSpPr>
        <p:spPr>
          <a:xfrm>
            <a:off x="7577411" y="5420275"/>
            <a:ext cx="55530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 panose="020B0604020202020204"/>
              <a:buNone/>
            </a:pPr>
            <a:r>
              <a:rPr lang="es-CO" sz="1600" b="0" i="0" u="none" strike="noStrike" cap="none">
                <a:solidFill>
                  <a:schemeClr val="lt1"/>
                </a:solidFill>
                <a:latin typeface="Poppins" panose="00000500000000000000"/>
                <a:ea typeface="Poppins" panose="00000500000000000000"/>
                <a:cs typeface="Poppins" panose="00000500000000000000"/>
                <a:sym typeface="Poppins" panose="00000500000000000000"/>
              </a:rPr>
              <a:t>Universidad Autónoma de Bucaramanga</a:t>
            </a:r>
            <a:endParaRPr sz="1200" b="0" i="0" u="none" strike="noStrike" cap="none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TABLE_ENDDRAG_ORIGIN_RECT" val="709*453"/>
  <p:tag name="TABLE_ENDDRAG_RECT" val="132*74*709*453"/>
</p:tagLst>
</file>

<file path=ppt/theme/theme1.xml><?xml version="1.0" encoding="utf-8"?>
<a:theme xmlns:a="http://schemas.openxmlformats.org/drawingml/2006/main" name="Tema de Offic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35326</Words>
  <Application>WPS Presentation</Application>
  <PresentationFormat>Panorámica</PresentationFormat>
  <Paragraphs>2097</Paragraphs>
  <Slides>178</Slides>
  <Notes>52</Notes>
  <HiddenSlides>0</HiddenSlides>
  <MMClips>0</MMClips>
  <ScaleCrop>false</ScaleCrop>
  <HeadingPairs>
    <vt:vector size="6" baseType="variant">
      <vt:variant>
        <vt:lpstr>已用的字体</vt:lpstr>
      </vt:variant>
      <vt:variant>
        <vt:i4>31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178</vt:i4>
      </vt:variant>
    </vt:vector>
  </HeadingPairs>
  <TitlesOfParts>
    <vt:vector size="210" baseType="lpstr">
      <vt:lpstr>Arial</vt:lpstr>
      <vt:lpstr>SimSun</vt:lpstr>
      <vt:lpstr>Wingdings</vt:lpstr>
      <vt:lpstr>Arial</vt:lpstr>
      <vt:lpstr>Calibri</vt:lpstr>
      <vt:lpstr>Poppins</vt:lpstr>
      <vt:lpstr>Nexa Bold</vt:lpstr>
      <vt:lpstr>Tahoma</vt:lpstr>
      <vt:lpstr>Calibri</vt:lpstr>
      <vt:lpstr>Microsoft YaHei</vt:lpstr>
      <vt:lpstr>Arial Unicode MS</vt:lpstr>
      <vt:lpstr>Times New Roman</vt:lpstr>
      <vt:lpstr>Nexa Bold</vt:lpstr>
      <vt:lpstr>Segoe Print</vt:lpstr>
      <vt:lpstr>Arial Narrow</vt:lpstr>
      <vt:lpstr>Wingdings 3</vt:lpstr>
      <vt:lpstr>Constantia</vt:lpstr>
      <vt:lpstr>Arial Unicode MS</vt:lpstr>
      <vt:lpstr>MS PGothic</vt:lpstr>
      <vt:lpstr>FM University</vt:lpstr>
      <vt:lpstr>Arial Black</vt:lpstr>
      <vt:lpstr>Montserrat</vt:lpstr>
      <vt:lpstr>Agency FB</vt:lpstr>
      <vt:lpstr>Lucida Sans Unicode</vt:lpstr>
      <vt:lpstr>Corbel</vt:lpstr>
      <vt:lpstr>Consolas</vt:lpstr>
      <vt:lpstr>Times</vt:lpstr>
      <vt:lpstr>Trebuchet MS</vt:lpstr>
      <vt:lpstr>Verdana</vt:lpstr>
      <vt:lpstr>Google Sans</vt:lpstr>
      <vt:lpstr>Wide Latin</vt:lpstr>
      <vt:lpstr>Tema de Office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 FUNDAMENTOS CONSTITUCIONALES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CORRECCIÓN</vt:lpstr>
      <vt:lpstr>PowerPoint 演示文稿</vt:lpstr>
      <vt:lpstr> NOTIFICACION REQUERIMIENTO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RESPONSABILIDAD</vt:lpstr>
      <vt:lpstr>PowerPoint 演示文稿</vt:lpstr>
      <vt:lpstr>PowerPoint 演示文稿</vt:lpstr>
      <vt:lpstr> Renta sociedades-empresas personas naturales 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CLASIFICACION IMPUESTOS</vt:lpstr>
      <vt:lpstr>PowerPoint 演示文稿</vt:lpstr>
      <vt:lpstr>PowerPoint 演示文稿</vt:lpstr>
      <vt:lpstr>PowerPoint 演示文稿</vt:lpstr>
      <vt:lpstr>CLASIFICACION IMPUESTOS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Que tipo de ingresos?</vt:lpstr>
      <vt:lpstr>PowerPoint 演示文稿</vt:lpstr>
      <vt:lpstr>PowerPoint 演示文稿</vt:lpstr>
      <vt:lpstr>PowerPoint 演示文稿</vt:lpstr>
      <vt:lpstr>PowerPoint 演示文稿</vt:lpstr>
      <vt:lpstr>             L IMITACIÓN PAGOS EN EFECTIVO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NOMINA ELECTRONICA</vt:lpstr>
      <vt:lpstr> ASPECTOS IMPORTANTES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Art 108-5 E.T</vt:lpstr>
      <vt:lpstr>PowerPoint 演示文稿</vt:lpstr>
      <vt:lpstr>PowerPoint 演示文稿</vt:lpstr>
      <vt:lpstr>PowerPoint 演示文稿</vt:lpstr>
      <vt:lpstr>PowerPoint 演示文稿</vt:lpstr>
      <vt:lpstr>EXIGENCIA FACTURA ELECTRONICA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INTERESES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MODULO 8 </vt:lpstr>
      <vt:lpstr>PowerPoint 演示文稿</vt:lpstr>
      <vt:lpstr>PowerPoint 演示文稿</vt:lpstr>
      <vt:lpstr>ACTOS QUE SE CONSIDERAN VENTA</vt:lpstr>
      <vt:lpstr>PowerPoint 演示文稿</vt:lpstr>
      <vt:lpstr>PowerPoint 演示文稿</vt:lpstr>
      <vt:lpstr>ACTOS QUE SE CONSIDERAN SERVICIOS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OBLIGACIONES  AGENTE</vt:lpstr>
      <vt:lpstr>PowerPoint 演示文稿</vt:lpstr>
      <vt:lpstr>TABLA RETENCION 2026 </vt:lpstr>
      <vt:lpstr>LEY 2070 DE 2020 ART 16</vt:lpstr>
      <vt:lpstr>OBLIGACIONES  AGENTE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Retención pagos al exterior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Maria Kamila Escobar Aguilar</dc:creator>
  <cp:lastModifiedBy>Asus</cp:lastModifiedBy>
  <cp:revision>13</cp:revision>
  <dcterms:created xsi:type="dcterms:W3CDTF">2023-09-14T19:47:00Z</dcterms:created>
  <dcterms:modified xsi:type="dcterms:W3CDTF">2026-07-27T21:20:13Z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2058-12.1.0.27458</vt:lpwstr>
  </property>
  <property fmtid="{D5CDD505-2E9C-101B-9397-08002B2CF9AE}" pid="3" name="ICV">
    <vt:lpwstr>922EEE88EEA7449B8DE746DBE63158F1_12</vt:lpwstr>
  </property>
</Properties>
</file>