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053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hyperlink" Target="https://www.youtube.com/watch?v=Zn7neFMRNT4&amp;t=1s" TargetMode="Externa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94360" y="1965960"/>
            <a:ext cx="6126480" cy="1371600"/>
          </a:xfrm>
          <a:prstGeom prst="rect">
            <a:avLst/>
          </a:prstGeom>
          <a:noFill/>
          <a:ln/>
        </p:spPr>
        <p:txBody>
          <a:bodyPr wrap="square" rtlCol="0" anchor="ctr"/>
          <a:lstStyle/>
          <a:p>
            <a:pPr marL="0" indent="0">
              <a:lnSpc>
                <a:spcPct val="108000"/>
              </a:lnSpc>
              <a:buNone/>
            </a:pPr>
            <a:r>
              <a:rPr lang="en-US" sz="3000" b="1" dirty="0">
                <a:solidFill>
                  <a:srgbClr val="992434"/>
                </a:solidFill>
                <a:latin typeface="Arial" pitchFamily="34" charset="0"/>
                <a:ea typeface="Arial" pitchFamily="34" charset="-122"/>
                <a:cs typeface="Arial" pitchFamily="34" charset="-120"/>
              </a:rPr>
              <a:t>Modelado matemático y fenomenología de los sistemas no lineales</a:t>
            </a:r>
            <a:endParaRPr lang="en-US" sz="3000" dirty="0"/>
          </a:p>
        </p:txBody>
      </p:sp>
      <p:sp>
        <p:nvSpPr>
          <p:cNvPr id="3" name="Text 1"/>
          <p:cNvSpPr/>
          <p:nvPr/>
        </p:nvSpPr>
        <p:spPr>
          <a:xfrm>
            <a:off x="621792" y="3364992"/>
            <a:ext cx="5486400" cy="457200"/>
          </a:xfrm>
          <a:prstGeom prst="rect">
            <a:avLst/>
          </a:prstGeom>
          <a:noFill/>
          <a:ln/>
        </p:spPr>
        <p:txBody>
          <a:bodyPr wrap="square" rtlCol="0" anchor="ctr"/>
          <a:lstStyle/>
          <a:p>
            <a:pPr marL="0" indent="0">
              <a:buNone/>
            </a:pPr>
            <a:r>
              <a:rPr lang="en-US" sz="1800" i="1" dirty="0">
                <a:solidFill>
                  <a:srgbClr val="6E6E6E"/>
                </a:solidFill>
                <a:latin typeface="Arial" pitchFamily="34" charset="0"/>
                <a:ea typeface="Arial" pitchFamily="34" charset="-122"/>
                <a:cs typeface="Arial" pitchFamily="34" charset="-120"/>
              </a:rPr>
              <a:t>Clase 1</a:t>
            </a:r>
            <a:endParaRPr lang="en-US" sz="1800" dirty="0"/>
          </a:p>
        </p:txBody>
      </p:sp>
      <p:sp>
        <p:nvSpPr>
          <p:cNvPr id="4" name="Text 2"/>
          <p:cNvSpPr/>
          <p:nvPr/>
        </p:nvSpPr>
        <p:spPr>
          <a:xfrm>
            <a:off x="621792" y="4023360"/>
            <a:ext cx="5486400" cy="320040"/>
          </a:xfrm>
          <a:prstGeom prst="rect">
            <a:avLst/>
          </a:prstGeom>
          <a:noFill/>
          <a:ln/>
        </p:spPr>
        <p:txBody>
          <a:bodyPr wrap="square" rtlCol="0" anchor="ctr"/>
          <a:lstStyle/>
          <a:p>
            <a:pPr marL="0" indent="0">
              <a:buNone/>
            </a:pPr>
            <a:r>
              <a:rPr lang="en-US" sz="1350" b="1" dirty="0">
                <a:solidFill>
                  <a:srgbClr val="3A3A3A"/>
                </a:solidFill>
                <a:latin typeface="Arial" pitchFamily="34" charset="0"/>
                <a:ea typeface="Arial" pitchFamily="34" charset="-122"/>
                <a:cs typeface="Arial" pitchFamily="34" charset="-120"/>
              </a:rPr>
              <a:t>Docente: </a:t>
            </a:r>
            <a:r>
              <a:rPr lang="en-US" sz="1350" dirty="0">
                <a:solidFill>
                  <a:srgbClr val="3A3A3A"/>
                </a:solidFill>
                <a:latin typeface="Arial" pitchFamily="34" charset="0"/>
                <a:ea typeface="Arial" pitchFamily="34" charset="-122"/>
                <a:cs typeface="Arial" pitchFamily="34" charset="-120"/>
              </a:rPr>
              <a:t>Frank Florez Montes</a:t>
            </a:r>
            <a:endParaRPr lang="en-US" sz="1350" dirty="0"/>
          </a:p>
        </p:txBody>
      </p:sp>
      <p:sp>
        <p:nvSpPr>
          <p:cNvPr id="5" name="Text 3"/>
          <p:cNvSpPr/>
          <p:nvPr/>
        </p:nvSpPr>
        <p:spPr>
          <a:xfrm>
            <a:off x="621792" y="4343400"/>
            <a:ext cx="5669280" cy="320040"/>
          </a:xfrm>
          <a:prstGeom prst="rect">
            <a:avLst/>
          </a:prstGeom>
          <a:noFill/>
          <a:ln/>
        </p:spPr>
        <p:txBody>
          <a:bodyPr wrap="square" rtlCol="0" anchor="ctr"/>
          <a:lstStyle/>
          <a:p>
            <a:pPr marL="0" indent="0">
              <a:buNone/>
            </a:pPr>
            <a:r>
              <a:rPr lang="en-US" sz="1150" dirty="0">
                <a:solidFill>
                  <a:srgbClr val="6E6E6E"/>
                </a:solidFill>
                <a:latin typeface="Arial" pitchFamily="34" charset="0"/>
                <a:ea typeface="Arial" pitchFamily="34" charset="-122"/>
                <a:cs typeface="Arial" pitchFamily="34" charset="-120"/>
              </a:rPr>
              <a:t>Semestre 2026-2</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1371600"/>
            <a:ext cx="960120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¿Por qué estudiar sistemas no lineales?</a:t>
            </a:r>
            <a:endParaRPr lang="en-US" sz="2600" dirty="0"/>
          </a:p>
        </p:txBody>
      </p:sp>
      <p:sp>
        <p:nvSpPr>
          <p:cNvPr id="3" name="Text 1"/>
          <p:cNvSpPr/>
          <p:nvPr/>
        </p:nvSpPr>
        <p:spPr>
          <a:xfrm>
            <a:off x="566928" y="1901952"/>
            <a:ext cx="10515600" cy="457200"/>
          </a:xfrm>
          <a:prstGeom prst="rect">
            <a:avLst/>
          </a:prstGeom>
          <a:noFill/>
          <a:ln/>
        </p:spPr>
        <p:txBody>
          <a:bodyPr wrap="square" rtlCol="0" anchor="ctr"/>
          <a:lstStyle/>
          <a:p>
            <a:pPr marL="0" indent="0">
              <a:buNone/>
            </a:pPr>
            <a:r>
              <a:rPr lang="en-US" sz="1300" i="1" dirty="0">
                <a:solidFill>
                  <a:srgbClr val="6E6E6E"/>
                </a:solidFill>
                <a:latin typeface="Arial" pitchFamily="34" charset="0"/>
                <a:ea typeface="Arial" pitchFamily="34" charset="-122"/>
                <a:cs typeface="Arial" pitchFamily="34" charset="-120"/>
              </a:rPr>
              <a:t>La justificación se fundamenta en numerosas razones, desde la óptica del control automático:</a:t>
            </a:r>
            <a:endParaRPr lang="en-US" sz="1300" dirty="0"/>
          </a:p>
        </p:txBody>
      </p:sp>
      <p:sp>
        <p:nvSpPr>
          <p:cNvPr id="4" name="Shape 2"/>
          <p:cNvSpPr/>
          <p:nvPr/>
        </p:nvSpPr>
        <p:spPr>
          <a:xfrm>
            <a:off x="548640" y="2468880"/>
            <a:ext cx="5349240" cy="1783080"/>
          </a:xfrm>
          <a:prstGeom prst="roundRect">
            <a:avLst>
              <a:gd name="adj" fmla="val 4103"/>
            </a:avLst>
          </a:prstGeom>
          <a:solidFill>
            <a:srgbClr val="F7F1F0"/>
          </a:solidFill>
          <a:ln/>
        </p:spPr>
      </p:sp>
      <p:sp>
        <p:nvSpPr>
          <p:cNvPr id="5" name="Shape 3"/>
          <p:cNvSpPr/>
          <p:nvPr/>
        </p:nvSpPr>
        <p:spPr>
          <a:xfrm>
            <a:off x="777240" y="2697480"/>
            <a:ext cx="502920" cy="502920"/>
          </a:xfrm>
          <a:prstGeom prst="ellipse">
            <a:avLst/>
          </a:prstGeom>
          <a:solidFill>
            <a:srgbClr val="992434"/>
          </a:solidFill>
          <a:ln/>
        </p:spPr>
      </p:sp>
      <p:pic>
        <p:nvPicPr>
          <p:cNvPr id="6" name="Image 0" descr="/home/claude/pptx_fix4/icons/atomo_white.png"/>
          <p:cNvPicPr>
            <a:picLocks noChangeAspect="1"/>
          </p:cNvPicPr>
          <p:nvPr/>
        </p:nvPicPr>
        <p:blipFill>
          <a:blip r:embed="rId4"/>
          <a:stretch>
            <a:fillRect/>
          </a:stretch>
        </p:blipFill>
        <p:spPr>
          <a:xfrm>
            <a:off x="890397" y="2810637"/>
            <a:ext cx="276606" cy="276606"/>
          </a:xfrm>
          <a:prstGeom prst="rect">
            <a:avLst/>
          </a:prstGeom>
        </p:spPr>
      </p:pic>
      <p:sp>
        <p:nvSpPr>
          <p:cNvPr id="7" name="Text 4"/>
          <p:cNvSpPr/>
          <p:nvPr/>
        </p:nvSpPr>
        <p:spPr>
          <a:xfrm>
            <a:off x="1417320" y="2670048"/>
            <a:ext cx="4251960" cy="457200"/>
          </a:xfrm>
          <a:prstGeom prst="rect">
            <a:avLst/>
          </a:prstGeom>
          <a:noFill/>
          <a:ln/>
        </p:spPr>
        <p:txBody>
          <a:bodyPr wrap="square" rtlCol="0" anchor="ctr"/>
          <a:lstStyle/>
          <a:p>
            <a:pPr marL="0" indent="0">
              <a:buNone/>
            </a:pPr>
            <a:r>
              <a:rPr lang="en-US" sz="1300" b="1" dirty="0">
                <a:solidFill>
                  <a:srgbClr val="992434"/>
                </a:solidFill>
                <a:latin typeface="Arial" pitchFamily="34" charset="0"/>
                <a:ea typeface="Arial" pitchFamily="34" charset="-122"/>
                <a:cs typeface="Arial" pitchFamily="34" charset="-120"/>
              </a:rPr>
              <a:t>Naturaleza física</a:t>
            </a:r>
            <a:endParaRPr lang="en-US" sz="1300" dirty="0"/>
          </a:p>
        </p:txBody>
      </p:sp>
      <p:sp>
        <p:nvSpPr>
          <p:cNvPr id="8" name="Text 5"/>
          <p:cNvSpPr/>
          <p:nvPr/>
        </p:nvSpPr>
        <p:spPr>
          <a:xfrm>
            <a:off x="777240" y="3246120"/>
            <a:ext cx="4892040" cy="868680"/>
          </a:xfrm>
          <a:prstGeom prst="rect">
            <a:avLst/>
          </a:prstGeom>
          <a:noFill/>
          <a:ln/>
        </p:spPr>
        <p:txBody>
          <a:bodyPr wrap="square" rtlCol="0" anchor="ctr"/>
          <a:lstStyle/>
          <a:p>
            <a:pPr marL="0" indent="0">
              <a:lnSpc>
                <a:spcPct val="118000"/>
              </a:lnSpc>
              <a:buNone/>
            </a:pPr>
            <a:r>
              <a:rPr lang="en-US" sz="1050" dirty="0">
                <a:solidFill>
                  <a:srgbClr val="3A3A3A"/>
                </a:solidFill>
                <a:latin typeface="Arial" pitchFamily="34" charset="0"/>
                <a:ea typeface="Arial" pitchFamily="34" charset="-122"/>
                <a:cs typeface="Arial" pitchFamily="34" charset="-120"/>
              </a:rPr>
              <a:t>Virtualmente todos los sistemas físicos son de naturaleza no lineal. A veces el modelo linealizado no es adecuado, lo que se relaciona con el desempeño deseado del sistema de control.</a:t>
            </a:r>
            <a:endParaRPr lang="en-US" sz="1050" dirty="0"/>
          </a:p>
        </p:txBody>
      </p:sp>
      <p:sp>
        <p:nvSpPr>
          <p:cNvPr id="9" name="Shape 6"/>
          <p:cNvSpPr/>
          <p:nvPr/>
        </p:nvSpPr>
        <p:spPr>
          <a:xfrm>
            <a:off x="6080760" y="2468880"/>
            <a:ext cx="5349240" cy="1783080"/>
          </a:xfrm>
          <a:prstGeom prst="roundRect">
            <a:avLst>
              <a:gd name="adj" fmla="val 4103"/>
            </a:avLst>
          </a:prstGeom>
          <a:solidFill>
            <a:srgbClr val="F7F1F0"/>
          </a:solidFill>
          <a:ln/>
        </p:spPr>
      </p:sp>
      <p:sp>
        <p:nvSpPr>
          <p:cNvPr id="10" name="Shape 7"/>
          <p:cNvSpPr/>
          <p:nvPr/>
        </p:nvSpPr>
        <p:spPr>
          <a:xfrm>
            <a:off x="6309360" y="2697480"/>
            <a:ext cx="502920" cy="502920"/>
          </a:xfrm>
          <a:prstGeom prst="ellipse">
            <a:avLst/>
          </a:prstGeom>
          <a:solidFill>
            <a:srgbClr val="992434"/>
          </a:solidFill>
          <a:ln/>
        </p:spPr>
      </p:sp>
      <p:pic>
        <p:nvPicPr>
          <p:cNvPr id="11" name="Image 1" descr="/home/claude/pptx_fix4/icons/nolineal_white.png"/>
          <p:cNvPicPr>
            <a:picLocks noChangeAspect="1"/>
          </p:cNvPicPr>
          <p:nvPr/>
        </p:nvPicPr>
        <p:blipFill>
          <a:blip r:embed="rId5"/>
          <a:stretch>
            <a:fillRect/>
          </a:stretch>
        </p:blipFill>
        <p:spPr>
          <a:xfrm>
            <a:off x="6422517" y="2810637"/>
            <a:ext cx="276606" cy="276606"/>
          </a:xfrm>
          <a:prstGeom prst="rect">
            <a:avLst/>
          </a:prstGeom>
        </p:spPr>
      </p:pic>
      <p:sp>
        <p:nvSpPr>
          <p:cNvPr id="12" name="Text 8"/>
          <p:cNvSpPr/>
          <p:nvPr/>
        </p:nvSpPr>
        <p:spPr>
          <a:xfrm>
            <a:off x="6949440" y="2670048"/>
            <a:ext cx="4251960" cy="457200"/>
          </a:xfrm>
          <a:prstGeom prst="rect">
            <a:avLst/>
          </a:prstGeom>
          <a:noFill/>
          <a:ln/>
        </p:spPr>
        <p:txBody>
          <a:bodyPr wrap="square" rtlCol="0" anchor="ctr"/>
          <a:lstStyle/>
          <a:p>
            <a:pPr marL="0" indent="0">
              <a:buNone/>
            </a:pPr>
            <a:r>
              <a:rPr lang="en-US" sz="1300" b="1" dirty="0">
                <a:solidFill>
                  <a:srgbClr val="992434"/>
                </a:solidFill>
                <a:latin typeface="Arial" pitchFamily="34" charset="0"/>
                <a:ea typeface="Arial" pitchFamily="34" charset="-122"/>
                <a:cs typeface="Arial" pitchFamily="34" charset="-120"/>
              </a:rPr>
              <a:t>No linealidades severas</a:t>
            </a:r>
            <a:endParaRPr lang="en-US" sz="1300" dirty="0"/>
          </a:p>
        </p:txBody>
      </p:sp>
      <p:sp>
        <p:nvSpPr>
          <p:cNvPr id="13" name="Text 9"/>
          <p:cNvSpPr/>
          <p:nvPr/>
        </p:nvSpPr>
        <p:spPr>
          <a:xfrm>
            <a:off x="6309360" y="3246120"/>
            <a:ext cx="4892040" cy="868680"/>
          </a:xfrm>
          <a:prstGeom prst="rect">
            <a:avLst/>
          </a:prstGeom>
          <a:noFill/>
          <a:ln/>
        </p:spPr>
        <p:txBody>
          <a:bodyPr wrap="square" rtlCol="0" anchor="ctr"/>
          <a:lstStyle/>
          <a:p>
            <a:pPr marL="0" indent="0">
              <a:lnSpc>
                <a:spcPct val="118000"/>
              </a:lnSpc>
              <a:buNone/>
            </a:pPr>
            <a:r>
              <a:rPr lang="en-US" sz="1050" dirty="0">
                <a:solidFill>
                  <a:srgbClr val="3A3A3A"/>
                </a:solidFill>
                <a:latin typeface="Arial" pitchFamily="34" charset="0"/>
                <a:ea typeface="Arial" pitchFamily="34" charset="-122"/>
                <a:cs typeface="Arial" pitchFamily="34" charset="-120"/>
              </a:rPr>
              <a:t>El control lineal asume un modelo linealizable, pero existen no linealidades cuya naturaleza discontinua no permite la aproximación lineal (equilibrios múltiples, ciclos límite, bifurcaciones, caos, etc.).</a:t>
            </a:r>
            <a:endParaRPr lang="en-US" sz="1050" dirty="0"/>
          </a:p>
        </p:txBody>
      </p:sp>
      <p:sp>
        <p:nvSpPr>
          <p:cNvPr id="14" name="Shape 10"/>
          <p:cNvSpPr/>
          <p:nvPr/>
        </p:nvSpPr>
        <p:spPr>
          <a:xfrm>
            <a:off x="548640" y="4416552"/>
            <a:ext cx="5349240" cy="1783080"/>
          </a:xfrm>
          <a:prstGeom prst="roundRect">
            <a:avLst>
              <a:gd name="adj" fmla="val 4103"/>
            </a:avLst>
          </a:prstGeom>
          <a:solidFill>
            <a:srgbClr val="F7F1F0"/>
          </a:solidFill>
          <a:ln/>
        </p:spPr>
      </p:sp>
      <p:sp>
        <p:nvSpPr>
          <p:cNvPr id="15" name="Shape 11"/>
          <p:cNvSpPr/>
          <p:nvPr/>
        </p:nvSpPr>
        <p:spPr>
          <a:xfrm>
            <a:off x="777240" y="4645152"/>
            <a:ext cx="502920" cy="502920"/>
          </a:xfrm>
          <a:prstGeom prst="ellipse">
            <a:avLst/>
          </a:prstGeom>
          <a:solidFill>
            <a:srgbClr val="992434"/>
          </a:solidFill>
          <a:ln/>
        </p:spPr>
      </p:sp>
      <p:pic>
        <p:nvPicPr>
          <p:cNvPr id="16" name="Image 2" descr="/home/claude/pptx_fix4/icons/balance_white.png"/>
          <p:cNvPicPr>
            <a:picLocks noChangeAspect="1"/>
          </p:cNvPicPr>
          <p:nvPr/>
        </p:nvPicPr>
        <p:blipFill>
          <a:blip r:embed="rId6"/>
          <a:stretch>
            <a:fillRect/>
          </a:stretch>
        </p:blipFill>
        <p:spPr>
          <a:xfrm>
            <a:off x="890397" y="4758309"/>
            <a:ext cx="276606" cy="276606"/>
          </a:xfrm>
          <a:prstGeom prst="rect">
            <a:avLst/>
          </a:prstGeom>
        </p:spPr>
      </p:pic>
      <p:sp>
        <p:nvSpPr>
          <p:cNvPr id="17" name="Text 12"/>
          <p:cNvSpPr/>
          <p:nvPr/>
        </p:nvSpPr>
        <p:spPr>
          <a:xfrm>
            <a:off x="1417320" y="4617720"/>
            <a:ext cx="4251960" cy="457200"/>
          </a:xfrm>
          <a:prstGeom prst="rect">
            <a:avLst/>
          </a:prstGeom>
          <a:noFill/>
          <a:ln/>
        </p:spPr>
        <p:txBody>
          <a:bodyPr wrap="square" rtlCol="0" anchor="ctr"/>
          <a:lstStyle/>
          <a:p>
            <a:pPr marL="0" indent="0">
              <a:buNone/>
            </a:pPr>
            <a:r>
              <a:rPr lang="en-US" sz="1300" b="1" dirty="0">
                <a:solidFill>
                  <a:srgbClr val="992434"/>
                </a:solidFill>
                <a:latin typeface="Arial" pitchFamily="34" charset="0"/>
                <a:ea typeface="Arial" pitchFamily="34" charset="-122"/>
                <a:cs typeface="Arial" pitchFamily="34" charset="-120"/>
              </a:rPr>
              <a:t>Incertidumbre en el modelo</a:t>
            </a:r>
            <a:endParaRPr lang="en-US" sz="1300" dirty="0"/>
          </a:p>
        </p:txBody>
      </p:sp>
      <p:sp>
        <p:nvSpPr>
          <p:cNvPr id="18" name="Text 13"/>
          <p:cNvSpPr/>
          <p:nvPr/>
        </p:nvSpPr>
        <p:spPr>
          <a:xfrm>
            <a:off x="777240" y="5193792"/>
            <a:ext cx="4892040" cy="868680"/>
          </a:xfrm>
          <a:prstGeom prst="rect">
            <a:avLst/>
          </a:prstGeom>
          <a:noFill/>
          <a:ln/>
        </p:spPr>
        <p:txBody>
          <a:bodyPr wrap="square" rtlCol="0" anchor="ctr"/>
          <a:lstStyle/>
          <a:p>
            <a:pPr marL="0" indent="0">
              <a:lnSpc>
                <a:spcPct val="118000"/>
              </a:lnSpc>
              <a:buNone/>
            </a:pPr>
            <a:r>
              <a:rPr lang="en-US" sz="1050" dirty="0">
                <a:solidFill>
                  <a:srgbClr val="3A3A3A"/>
                </a:solidFill>
                <a:latin typeface="Arial" pitchFamily="34" charset="0"/>
                <a:ea typeface="Arial" pitchFamily="34" charset="-122"/>
                <a:cs typeface="Arial" pitchFamily="34" charset="-120"/>
              </a:rPr>
              <a:t>Cuando los parámetros del modelo no son suficientemente conocidos, pueden incorporarse no linealidades intencionalmente para tolerar esa incertidumbre: control robusto y adaptable.</a:t>
            </a:r>
            <a:endParaRPr lang="en-US" sz="1050" dirty="0"/>
          </a:p>
        </p:txBody>
      </p:sp>
      <p:sp>
        <p:nvSpPr>
          <p:cNvPr id="19" name="Shape 14"/>
          <p:cNvSpPr/>
          <p:nvPr/>
        </p:nvSpPr>
        <p:spPr>
          <a:xfrm>
            <a:off x="6080760" y="4416552"/>
            <a:ext cx="5349240" cy="1783080"/>
          </a:xfrm>
          <a:prstGeom prst="roundRect">
            <a:avLst>
              <a:gd name="adj" fmla="val 4103"/>
            </a:avLst>
          </a:prstGeom>
          <a:solidFill>
            <a:srgbClr val="F7F1F0"/>
          </a:solidFill>
          <a:ln/>
        </p:spPr>
      </p:sp>
      <p:sp>
        <p:nvSpPr>
          <p:cNvPr id="20" name="Shape 15"/>
          <p:cNvSpPr/>
          <p:nvPr/>
        </p:nvSpPr>
        <p:spPr>
          <a:xfrm>
            <a:off x="6309360" y="4645152"/>
            <a:ext cx="502920" cy="502920"/>
          </a:xfrm>
          <a:prstGeom prst="ellipse">
            <a:avLst/>
          </a:prstGeom>
          <a:solidFill>
            <a:srgbClr val="992434"/>
          </a:solidFill>
          <a:ln/>
        </p:spPr>
      </p:sp>
      <p:pic>
        <p:nvPicPr>
          <p:cNvPr id="21" name="Image 3" descr="/home/claude/pptx_fix4/icons/gear_white.png"/>
          <p:cNvPicPr>
            <a:picLocks noChangeAspect="1"/>
          </p:cNvPicPr>
          <p:nvPr/>
        </p:nvPicPr>
        <p:blipFill>
          <a:blip r:embed="rId7"/>
          <a:stretch>
            <a:fillRect/>
          </a:stretch>
        </p:blipFill>
        <p:spPr>
          <a:xfrm>
            <a:off x="6422517" y="4758309"/>
            <a:ext cx="276606" cy="276606"/>
          </a:xfrm>
          <a:prstGeom prst="rect">
            <a:avLst/>
          </a:prstGeom>
        </p:spPr>
      </p:pic>
      <p:sp>
        <p:nvSpPr>
          <p:cNvPr id="22" name="Text 16"/>
          <p:cNvSpPr/>
          <p:nvPr/>
        </p:nvSpPr>
        <p:spPr>
          <a:xfrm>
            <a:off x="6949440" y="4617720"/>
            <a:ext cx="4251960" cy="457200"/>
          </a:xfrm>
          <a:prstGeom prst="rect">
            <a:avLst/>
          </a:prstGeom>
          <a:noFill/>
          <a:ln/>
        </p:spPr>
        <p:txBody>
          <a:bodyPr wrap="square" rtlCol="0" anchor="ctr"/>
          <a:lstStyle/>
          <a:p>
            <a:pPr marL="0" indent="0">
              <a:buNone/>
            </a:pPr>
            <a:r>
              <a:rPr lang="en-US" sz="1300" b="1" dirty="0">
                <a:solidFill>
                  <a:srgbClr val="992434"/>
                </a:solidFill>
                <a:latin typeface="Arial" pitchFamily="34" charset="0"/>
                <a:ea typeface="Arial" pitchFamily="34" charset="-122"/>
                <a:cs typeface="Arial" pitchFamily="34" charset="-120"/>
              </a:rPr>
              <a:t>Simplicidad en el diseño</a:t>
            </a:r>
            <a:endParaRPr lang="en-US" sz="1300" dirty="0"/>
          </a:p>
        </p:txBody>
      </p:sp>
      <p:sp>
        <p:nvSpPr>
          <p:cNvPr id="23" name="Text 17"/>
          <p:cNvSpPr/>
          <p:nvPr/>
        </p:nvSpPr>
        <p:spPr>
          <a:xfrm>
            <a:off x="6309360" y="5193792"/>
            <a:ext cx="4892040" cy="868680"/>
          </a:xfrm>
          <a:prstGeom prst="rect">
            <a:avLst/>
          </a:prstGeom>
          <a:noFill/>
          <a:ln/>
        </p:spPr>
        <p:txBody>
          <a:bodyPr wrap="square" rtlCol="0" anchor="ctr"/>
          <a:lstStyle/>
          <a:p>
            <a:pPr marL="0" indent="0">
              <a:lnSpc>
                <a:spcPct val="118000"/>
              </a:lnSpc>
              <a:buNone/>
            </a:pPr>
            <a:r>
              <a:rPr lang="en-US" sz="1050" dirty="0">
                <a:solidFill>
                  <a:srgbClr val="3A3A3A"/>
                </a:solidFill>
                <a:latin typeface="Arial" pitchFamily="34" charset="0"/>
                <a:ea typeface="Arial" pitchFamily="34" charset="-122"/>
                <a:cs typeface="Arial" pitchFamily="34" charset="-120"/>
              </a:rPr>
              <a:t>Un buen diseño no lineal puede ser más simple que su contraparte lineal, al asociarse a la física misma del sistema, y permitir sensores y actuadores menos costosos.</a:t>
            </a:r>
            <a:endParaRPr lang="en-US" sz="1050" dirty="0"/>
          </a:p>
        </p:txBody>
      </p:sp>
      <p:sp>
        <p:nvSpPr>
          <p:cNvPr id="24" name="Text 18"/>
          <p:cNvSpPr/>
          <p:nvPr/>
        </p:nvSpPr>
        <p:spPr>
          <a:xfrm>
            <a:off x="54864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25" name="Text 19"/>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480560" y="502920"/>
            <a:ext cx="6309360" cy="731520"/>
          </a:xfrm>
          <a:prstGeom prst="rect">
            <a:avLst/>
          </a:prstGeom>
          <a:noFill/>
          <a:ln/>
        </p:spPr>
        <p:txBody>
          <a:bodyPr wrap="square" rtlCol="0" anchor="t"/>
          <a:lstStyle/>
          <a:p>
            <a:pPr marL="0" indent="0">
              <a:buNone/>
            </a:pPr>
            <a:r>
              <a:rPr lang="en-US" sz="2200" b="1" dirty="0">
                <a:solidFill>
                  <a:srgbClr val="992434"/>
                </a:solidFill>
                <a:latin typeface="Arial" pitchFamily="34" charset="0"/>
                <a:ea typeface="Arial" pitchFamily="34" charset="-122"/>
                <a:cs typeface="Arial" pitchFamily="34" charset="-120"/>
              </a:rPr>
              <a:t>Clasificación de las no linealidades</a:t>
            </a:r>
            <a:endParaRPr lang="en-US" sz="2200" dirty="0"/>
          </a:p>
        </p:txBody>
      </p:sp>
      <p:sp>
        <p:nvSpPr>
          <p:cNvPr id="3" name="Shape 1"/>
          <p:cNvSpPr/>
          <p:nvPr/>
        </p:nvSpPr>
        <p:spPr>
          <a:xfrm>
            <a:off x="640080" y="1600200"/>
            <a:ext cx="5212080" cy="1371600"/>
          </a:xfrm>
          <a:prstGeom prst="roundRect">
            <a:avLst>
              <a:gd name="adj" fmla="val 5333"/>
            </a:avLst>
          </a:prstGeom>
          <a:solidFill>
            <a:srgbClr val="F7F1F0"/>
          </a:solidFill>
          <a:ln/>
        </p:spPr>
      </p:sp>
      <p:sp>
        <p:nvSpPr>
          <p:cNvPr id="4" name="Text 2"/>
          <p:cNvSpPr/>
          <p:nvPr/>
        </p:nvSpPr>
        <p:spPr>
          <a:xfrm>
            <a:off x="868680" y="1737360"/>
            <a:ext cx="4754880" cy="320040"/>
          </a:xfrm>
          <a:prstGeom prst="rect">
            <a:avLst/>
          </a:prstGeom>
          <a:noFill/>
          <a:ln/>
        </p:spPr>
        <p:txBody>
          <a:bodyPr wrap="square" rtlCol="0" anchor="ctr"/>
          <a:lstStyle/>
          <a:p>
            <a:pPr marL="0" indent="0">
              <a:buNone/>
            </a:pPr>
            <a:r>
              <a:rPr lang="en-US" sz="1300" b="1" dirty="0">
                <a:solidFill>
                  <a:srgbClr val="992434"/>
                </a:solidFill>
                <a:latin typeface="Arial" pitchFamily="34" charset="0"/>
                <a:ea typeface="Arial" pitchFamily="34" charset="-122"/>
                <a:cs typeface="Arial" pitchFamily="34" charset="-120"/>
              </a:rPr>
              <a:t>Naturales o inherentes</a:t>
            </a:r>
            <a:endParaRPr lang="en-US" sz="1300" dirty="0"/>
          </a:p>
        </p:txBody>
      </p:sp>
      <p:sp>
        <p:nvSpPr>
          <p:cNvPr id="5" name="Text 3"/>
          <p:cNvSpPr/>
          <p:nvPr/>
        </p:nvSpPr>
        <p:spPr>
          <a:xfrm>
            <a:off x="868680" y="2103120"/>
            <a:ext cx="4754880" cy="777240"/>
          </a:xfrm>
          <a:prstGeom prst="rect">
            <a:avLst/>
          </a:prstGeom>
          <a:noFill/>
          <a:ln/>
        </p:spPr>
        <p:txBody>
          <a:bodyPr wrap="square" rtlCol="0" anchor="ctr"/>
          <a:lstStyle/>
          <a:p>
            <a:pPr marL="0" indent="0">
              <a:lnSpc>
                <a:spcPct val="118000"/>
              </a:lnSpc>
              <a:buNone/>
            </a:pPr>
            <a:r>
              <a:rPr lang="en-US" sz="1050" dirty="0">
                <a:solidFill>
                  <a:srgbClr val="3A3A3A"/>
                </a:solidFill>
                <a:latin typeface="Arial" pitchFamily="34" charset="0"/>
                <a:ea typeface="Arial" pitchFamily="34" charset="-122"/>
                <a:cs typeface="Arial" pitchFamily="34" charset="-120"/>
              </a:rPr>
              <a:t>Están incluidas naturalmente en el sistema, como las fuerzas centrípetas o la fricción de Coulomb. Usualmente tienen efectos indeseables que el control debe compensar.</a:t>
            </a:r>
            <a:endParaRPr lang="en-US" sz="1050" dirty="0"/>
          </a:p>
        </p:txBody>
      </p:sp>
      <p:sp>
        <p:nvSpPr>
          <p:cNvPr id="6" name="Shape 4"/>
          <p:cNvSpPr/>
          <p:nvPr/>
        </p:nvSpPr>
        <p:spPr>
          <a:xfrm>
            <a:off x="6080760" y="1600200"/>
            <a:ext cx="5212080" cy="1371600"/>
          </a:xfrm>
          <a:prstGeom prst="roundRect">
            <a:avLst>
              <a:gd name="adj" fmla="val 5333"/>
            </a:avLst>
          </a:prstGeom>
          <a:solidFill>
            <a:srgbClr val="F7F1F0"/>
          </a:solidFill>
          <a:ln/>
        </p:spPr>
      </p:sp>
      <p:sp>
        <p:nvSpPr>
          <p:cNvPr id="7" name="Text 5"/>
          <p:cNvSpPr/>
          <p:nvPr/>
        </p:nvSpPr>
        <p:spPr>
          <a:xfrm>
            <a:off x="6309360" y="1737360"/>
            <a:ext cx="4754880" cy="320040"/>
          </a:xfrm>
          <a:prstGeom prst="rect">
            <a:avLst/>
          </a:prstGeom>
          <a:noFill/>
          <a:ln/>
        </p:spPr>
        <p:txBody>
          <a:bodyPr wrap="square" rtlCol="0" anchor="ctr"/>
          <a:lstStyle/>
          <a:p>
            <a:pPr marL="0" indent="0">
              <a:buNone/>
            </a:pPr>
            <a:r>
              <a:rPr lang="en-US" sz="1300" b="1" dirty="0">
                <a:solidFill>
                  <a:srgbClr val="992434"/>
                </a:solidFill>
                <a:latin typeface="Arial" pitchFamily="34" charset="0"/>
                <a:ea typeface="Arial" pitchFamily="34" charset="-122"/>
                <a:cs typeface="Arial" pitchFamily="34" charset="-120"/>
              </a:rPr>
              <a:t>Artificiales o intencionales</a:t>
            </a:r>
            <a:endParaRPr lang="en-US" sz="1300" dirty="0"/>
          </a:p>
        </p:txBody>
      </p:sp>
      <p:sp>
        <p:nvSpPr>
          <p:cNvPr id="8" name="Text 6"/>
          <p:cNvSpPr/>
          <p:nvPr/>
        </p:nvSpPr>
        <p:spPr>
          <a:xfrm>
            <a:off x="6309360" y="2103120"/>
            <a:ext cx="4754880" cy="777240"/>
          </a:xfrm>
          <a:prstGeom prst="rect">
            <a:avLst/>
          </a:prstGeom>
          <a:noFill/>
          <a:ln/>
        </p:spPr>
        <p:txBody>
          <a:bodyPr wrap="square" rtlCol="0" anchor="ctr"/>
          <a:lstStyle/>
          <a:p>
            <a:pPr marL="0" indent="0">
              <a:lnSpc>
                <a:spcPct val="118000"/>
              </a:lnSpc>
              <a:buNone/>
            </a:pPr>
            <a:r>
              <a:rPr lang="en-US" sz="1050" dirty="0">
                <a:solidFill>
                  <a:srgbClr val="3A3A3A"/>
                </a:solidFill>
                <a:latin typeface="Arial" pitchFamily="34" charset="0"/>
                <a:ea typeface="Arial" pitchFamily="34" charset="-122"/>
                <a:cs typeface="Arial" pitchFamily="34" charset="-120"/>
              </a:rPr>
              <a:t>Son introducidas a propósito por el diseñador, como las leyes de control adaptable.</a:t>
            </a:r>
            <a:endParaRPr lang="en-US" sz="1050" dirty="0"/>
          </a:p>
        </p:txBody>
      </p:sp>
      <p:sp>
        <p:nvSpPr>
          <p:cNvPr id="9" name="Shape 7"/>
          <p:cNvSpPr/>
          <p:nvPr/>
        </p:nvSpPr>
        <p:spPr>
          <a:xfrm>
            <a:off x="640080" y="3136392"/>
            <a:ext cx="5212080" cy="1371600"/>
          </a:xfrm>
          <a:prstGeom prst="roundRect">
            <a:avLst>
              <a:gd name="adj" fmla="val 5333"/>
            </a:avLst>
          </a:prstGeom>
          <a:solidFill>
            <a:srgbClr val="F7F1F0"/>
          </a:solidFill>
          <a:ln/>
        </p:spPr>
      </p:sp>
      <p:sp>
        <p:nvSpPr>
          <p:cNvPr id="10" name="Text 8"/>
          <p:cNvSpPr/>
          <p:nvPr/>
        </p:nvSpPr>
        <p:spPr>
          <a:xfrm>
            <a:off x="868680" y="3273552"/>
            <a:ext cx="4754880" cy="320040"/>
          </a:xfrm>
          <a:prstGeom prst="rect">
            <a:avLst/>
          </a:prstGeom>
          <a:noFill/>
          <a:ln/>
        </p:spPr>
        <p:txBody>
          <a:bodyPr wrap="square" rtlCol="0" anchor="ctr"/>
          <a:lstStyle/>
          <a:p>
            <a:pPr marL="0" indent="0">
              <a:buNone/>
            </a:pPr>
            <a:r>
              <a:rPr lang="en-US" sz="1300" b="1" dirty="0">
                <a:solidFill>
                  <a:srgbClr val="992434"/>
                </a:solidFill>
                <a:latin typeface="Arial" pitchFamily="34" charset="0"/>
                <a:ea typeface="Arial" pitchFamily="34" charset="-122"/>
                <a:cs typeface="Arial" pitchFamily="34" charset="-120"/>
              </a:rPr>
              <a:t>Discontinuas</a:t>
            </a:r>
            <a:endParaRPr lang="en-US" sz="1300" dirty="0"/>
          </a:p>
        </p:txBody>
      </p:sp>
      <p:sp>
        <p:nvSpPr>
          <p:cNvPr id="11" name="Text 9"/>
          <p:cNvSpPr/>
          <p:nvPr/>
        </p:nvSpPr>
        <p:spPr>
          <a:xfrm>
            <a:off x="868680" y="3639312"/>
            <a:ext cx="4754880" cy="777240"/>
          </a:xfrm>
          <a:prstGeom prst="rect">
            <a:avLst/>
          </a:prstGeom>
          <a:noFill/>
          <a:ln/>
        </p:spPr>
        <p:txBody>
          <a:bodyPr wrap="square" rtlCol="0" anchor="ctr"/>
          <a:lstStyle/>
          <a:p>
            <a:pPr marL="0" indent="0">
              <a:lnSpc>
                <a:spcPct val="118000"/>
              </a:lnSpc>
              <a:buNone/>
            </a:pPr>
            <a:r>
              <a:rPr lang="en-US" sz="1050" dirty="0">
                <a:solidFill>
                  <a:srgbClr val="3A3A3A"/>
                </a:solidFill>
                <a:latin typeface="Arial" pitchFamily="34" charset="0"/>
                <a:ea typeface="Arial" pitchFamily="34" charset="-122"/>
                <a:cs typeface="Arial" pitchFamily="34" charset="-120"/>
              </a:rPr>
              <a:t>No pueden ser localmente aproximadas por funciones lineales, p. ej. la histéresis o la fricción estática.</a:t>
            </a:r>
            <a:endParaRPr lang="en-US" sz="1050" dirty="0"/>
          </a:p>
        </p:txBody>
      </p:sp>
      <p:sp>
        <p:nvSpPr>
          <p:cNvPr id="12" name="Shape 10"/>
          <p:cNvSpPr/>
          <p:nvPr/>
        </p:nvSpPr>
        <p:spPr>
          <a:xfrm>
            <a:off x="6080760" y="3136392"/>
            <a:ext cx="5212080" cy="1371600"/>
          </a:xfrm>
          <a:prstGeom prst="roundRect">
            <a:avLst>
              <a:gd name="adj" fmla="val 5333"/>
            </a:avLst>
          </a:prstGeom>
          <a:solidFill>
            <a:srgbClr val="F7F1F0"/>
          </a:solidFill>
          <a:ln/>
        </p:spPr>
      </p:sp>
      <p:sp>
        <p:nvSpPr>
          <p:cNvPr id="13" name="Text 11"/>
          <p:cNvSpPr/>
          <p:nvPr/>
        </p:nvSpPr>
        <p:spPr>
          <a:xfrm>
            <a:off x="6309360" y="3273552"/>
            <a:ext cx="4754880" cy="320040"/>
          </a:xfrm>
          <a:prstGeom prst="rect">
            <a:avLst/>
          </a:prstGeom>
          <a:noFill/>
          <a:ln/>
        </p:spPr>
        <p:txBody>
          <a:bodyPr wrap="square" rtlCol="0" anchor="ctr"/>
          <a:lstStyle/>
          <a:p>
            <a:pPr marL="0" indent="0">
              <a:buNone/>
            </a:pPr>
            <a:r>
              <a:rPr lang="en-US" sz="1300" b="1" dirty="0">
                <a:solidFill>
                  <a:srgbClr val="992434"/>
                </a:solidFill>
                <a:latin typeface="Arial" pitchFamily="34" charset="0"/>
                <a:ea typeface="Arial" pitchFamily="34" charset="-122"/>
                <a:cs typeface="Arial" pitchFamily="34" charset="-120"/>
              </a:rPr>
              <a:t>Continuas</a:t>
            </a:r>
            <a:endParaRPr lang="en-US" sz="1300" dirty="0"/>
          </a:p>
        </p:txBody>
      </p:sp>
      <p:sp>
        <p:nvSpPr>
          <p:cNvPr id="14" name="Text 12"/>
          <p:cNvSpPr/>
          <p:nvPr/>
        </p:nvSpPr>
        <p:spPr>
          <a:xfrm>
            <a:off x="6309360" y="3639312"/>
            <a:ext cx="4754880" cy="777240"/>
          </a:xfrm>
          <a:prstGeom prst="rect">
            <a:avLst/>
          </a:prstGeom>
          <a:noFill/>
          <a:ln/>
        </p:spPr>
        <p:txBody>
          <a:bodyPr wrap="square" rtlCol="0" anchor="ctr"/>
          <a:lstStyle/>
          <a:p>
            <a:pPr marL="0" indent="0">
              <a:lnSpc>
                <a:spcPct val="118000"/>
              </a:lnSpc>
              <a:buNone/>
            </a:pPr>
            <a:r>
              <a:rPr lang="en-US" sz="1050" dirty="0">
                <a:solidFill>
                  <a:srgbClr val="3A3A3A"/>
                </a:solidFill>
                <a:latin typeface="Arial" pitchFamily="34" charset="0"/>
                <a:ea typeface="Arial" pitchFamily="34" charset="-122"/>
                <a:cs typeface="Arial" pitchFamily="34" charset="-120"/>
              </a:rPr>
              <a:t>Pueden ser localmente linealizadas alrededor de un punto de operación.</a:t>
            </a:r>
            <a:endParaRPr lang="en-US" sz="1050" dirty="0"/>
          </a:p>
        </p:txBody>
      </p:sp>
      <p:sp>
        <p:nvSpPr>
          <p:cNvPr id="15" name="Shape 13"/>
          <p:cNvSpPr/>
          <p:nvPr/>
        </p:nvSpPr>
        <p:spPr>
          <a:xfrm>
            <a:off x="640080" y="4672584"/>
            <a:ext cx="5212080" cy="1371600"/>
          </a:xfrm>
          <a:prstGeom prst="roundRect">
            <a:avLst>
              <a:gd name="adj" fmla="val 5333"/>
            </a:avLst>
          </a:prstGeom>
          <a:solidFill>
            <a:srgbClr val="F7F1F0"/>
          </a:solidFill>
          <a:ln/>
        </p:spPr>
      </p:sp>
      <p:sp>
        <p:nvSpPr>
          <p:cNvPr id="16" name="Text 14"/>
          <p:cNvSpPr/>
          <p:nvPr/>
        </p:nvSpPr>
        <p:spPr>
          <a:xfrm>
            <a:off x="868680" y="4809744"/>
            <a:ext cx="4754880" cy="320040"/>
          </a:xfrm>
          <a:prstGeom prst="rect">
            <a:avLst/>
          </a:prstGeom>
          <a:noFill/>
          <a:ln/>
        </p:spPr>
        <p:txBody>
          <a:bodyPr wrap="square" rtlCol="0" anchor="ctr"/>
          <a:lstStyle/>
          <a:p>
            <a:pPr marL="0" indent="0">
              <a:buNone/>
            </a:pPr>
            <a:r>
              <a:rPr lang="en-US" sz="1300" b="1" dirty="0">
                <a:solidFill>
                  <a:srgbClr val="992434"/>
                </a:solidFill>
                <a:latin typeface="Arial" pitchFamily="34" charset="0"/>
                <a:ea typeface="Arial" pitchFamily="34" charset="-122"/>
                <a:cs typeface="Arial" pitchFamily="34" charset="-120"/>
              </a:rPr>
              <a:t>Estáticas</a:t>
            </a:r>
            <a:endParaRPr lang="en-US" sz="1300" dirty="0"/>
          </a:p>
        </p:txBody>
      </p:sp>
      <p:sp>
        <p:nvSpPr>
          <p:cNvPr id="17" name="Text 15"/>
          <p:cNvSpPr/>
          <p:nvPr/>
        </p:nvSpPr>
        <p:spPr>
          <a:xfrm>
            <a:off x="868680" y="5175504"/>
            <a:ext cx="4754880" cy="777240"/>
          </a:xfrm>
          <a:prstGeom prst="rect">
            <a:avLst/>
          </a:prstGeom>
          <a:noFill/>
          <a:ln/>
        </p:spPr>
        <p:txBody>
          <a:bodyPr wrap="square" rtlCol="0" anchor="ctr"/>
          <a:lstStyle/>
          <a:p>
            <a:pPr marL="0" indent="0">
              <a:lnSpc>
                <a:spcPct val="118000"/>
              </a:lnSpc>
              <a:buNone/>
            </a:pPr>
            <a:r>
              <a:rPr lang="en-US" sz="1050" dirty="0">
                <a:solidFill>
                  <a:srgbClr val="3A3A3A"/>
                </a:solidFill>
                <a:latin typeface="Arial" pitchFamily="34" charset="0"/>
                <a:ea typeface="Arial" pitchFamily="34" charset="-122"/>
                <a:cs typeface="Arial" pitchFamily="34" charset="-120"/>
              </a:rPr>
              <a:t>Representables por ecuaciones algebraicas, o por las curvas que las describen.</a:t>
            </a:r>
            <a:endParaRPr lang="en-US" sz="1050" dirty="0"/>
          </a:p>
        </p:txBody>
      </p:sp>
      <p:sp>
        <p:nvSpPr>
          <p:cNvPr id="18" name="Shape 16"/>
          <p:cNvSpPr/>
          <p:nvPr/>
        </p:nvSpPr>
        <p:spPr>
          <a:xfrm>
            <a:off x="6080760" y="4672584"/>
            <a:ext cx="5212080" cy="1371600"/>
          </a:xfrm>
          <a:prstGeom prst="roundRect">
            <a:avLst>
              <a:gd name="adj" fmla="val 5333"/>
            </a:avLst>
          </a:prstGeom>
          <a:solidFill>
            <a:srgbClr val="F7F1F0"/>
          </a:solidFill>
          <a:ln/>
        </p:spPr>
      </p:sp>
      <p:sp>
        <p:nvSpPr>
          <p:cNvPr id="19" name="Text 17"/>
          <p:cNvSpPr/>
          <p:nvPr/>
        </p:nvSpPr>
        <p:spPr>
          <a:xfrm>
            <a:off x="6309360" y="4809744"/>
            <a:ext cx="4754880" cy="320040"/>
          </a:xfrm>
          <a:prstGeom prst="rect">
            <a:avLst/>
          </a:prstGeom>
          <a:noFill/>
          <a:ln/>
        </p:spPr>
        <p:txBody>
          <a:bodyPr wrap="square" rtlCol="0" anchor="ctr"/>
          <a:lstStyle/>
          <a:p>
            <a:pPr marL="0" indent="0">
              <a:buNone/>
            </a:pPr>
            <a:r>
              <a:rPr lang="en-US" sz="1300" b="1" dirty="0">
                <a:solidFill>
                  <a:srgbClr val="992434"/>
                </a:solidFill>
                <a:latin typeface="Arial" pitchFamily="34" charset="0"/>
                <a:ea typeface="Arial" pitchFamily="34" charset="-122"/>
                <a:cs typeface="Arial" pitchFamily="34" charset="-120"/>
              </a:rPr>
              <a:t>Dinámicas</a:t>
            </a:r>
            <a:endParaRPr lang="en-US" sz="1300" dirty="0"/>
          </a:p>
        </p:txBody>
      </p:sp>
      <p:sp>
        <p:nvSpPr>
          <p:cNvPr id="20" name="Text 18"/>
          <p:cNvSpPr/>
          <p:nvPr/>
        </p:nvSpPr>
        <p:spPr>
          <a:xfrm>
            <a:off x="6309360" y="5175504"/>
            <a:ext cx="4754880" cy="777240"/>
          </a:xfrm>
          <a:prstGeom prst="rect">
            <a:avLst/>
          </a:prstGeom>
          <a:noFill/>
          <a:ln/>
        </p:spPr>
        <p:txBody>
          <a:bodyPr wrap="square" rtlCol="0" anchor="ctr"/>
          <a:lstStyle/>
          <a:p>
            <a:pPr marL="0" indent="0">
              <a:lnSpc>
                <a:spcPct val="118000"/>
              </a:lnSpc>
              <a:buNone/>
            </a:pPr>
            <a:r>
              <a:rPr lang="en-US" sz="1050" dirty="0">
                <a:solidFill>
                  <a:srgbClr val="3A3A3A"/>
                </a:solidFill>
                <a:latin typeface="Arial" pitchFamily="34" charset="0"/>
                <a:ea typeface="Arial" pitchFamily="34" charset="-122"/>
                <a:cs typeface="Arial" pitchFamily="34" charset="-120"/>
              </a:rPr>
              <a:t>Representables por ecuaciones diferenciales, o ecuaciones en diferencias.</a:t>
            </a:r>
            <a:endParaRPr lang="en-US" sz="1050" dirty="0"/>
          </a:p>
        </p:txBody>
      </p:sp>
      <p:sp>
        <p:nvSpPr>
          <p:cNvPr id="21" name="Text 19"/>
          <p:cNvSpPr/>
          <p:nvPr/>
        </p:nvSpPr>
        <p:spPr>
          <a:xfrm>
            <a:off x="54864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22" name="Text 20"/>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502920"/>
            <a:ext cx="960120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Ejemplo: ecuación del péndulo</a:t>
            </a:r>
            <a:endParaRPr lang="en-US" sz="2600" dirty="0"/>
          </a:p>
        </p:txBody>
      </p:sp>
      <p:sp>
        <p:nvSpPr>
          <p:cNvPr id="3" name="Text 1"/>
          <p:cNvSpPr/>
          <p:nvPr/>
        </p:nvSpPr>
        <p:spPr>
          <a:xfrm>
            <a:off x="566928" y="1280160"/>
            <a:ext cx="10515600" cy="914400"/>
          </a:xfrm>
          <a:prstGeom prst="rect">
            <a:avLst/>
          </a:prstGeom>
          <a:noFill/>
          <a:ln/>
        </p:spPr>
        <p:txBody>
          <a:bodyPr wrap="square" rtlCol="0" anchor="ctr"/>
          <a:lstStyle/>
          <a:p>
            <a:pPr marL="0" indent="0">
              <a:lnSpc>
                <a:spcPct val="125000"/>
              </a:lnSpc>
              <a:buNone/>
            </a:pPr>
            <a:r>
              <a:rPr lang="en-US" sz="1300" dirty="0">
                <a:solidFill>
                  <a:srgbClr val="3A3A3A"/>
                </a:solidFill>
                <a:latin typeface="Arial" pitchFamily="34" charset="0"/>
                <a:ea typeface="Arial" pitchFamily="34" charset="-122"/>
                <a:cs typeface="Arial" pitchFamily="34" charset="-120"/>
              </a:rPr>
              <a:t>Uno de los problemas más simples en robótica es el de controlar la posición de una junta de robot usando un motor ubicado en el punto de giro. Matemáticamente esto no es más que un péndulo, representado en la figura:</a:t>
            </a:r>
            <a:endParaRPr lang="en-US" sz="1300" dirty="0"/>
          </a:p>
        </p:txBody>
      </p:sp>
      <p:pic>
        <p:nvPicPr>
          <p:cNvPr id="4" name="Image 0" descr="/home/claude/pptx_fix4/figs_clase1/pendulum.png"/>
          <p:cNvPicPr>
            <a:picLocks noChangeAspect="1"/>
          </p:cNvPicPr>
          <p:nvPr/>
        </p:nvPicPr>
        <p:blipFill>
          <a:blip r:embed="rId4"/>
          <a:stretch>
            <a:fillRect/>
          </a:stretch>
        </p:blipFill>
        <p:spPr>
          <a:xfrm>
            <a:off x="1463040" y="2377440"/>
            <a:ext cx="3291840" cy="3587992"/>
          </a:xfrm>
          <a:prstGeom prst="rect">
            <a:avLst/>
          </a:prstGeom>
        </p:spPr>
      </p:pic>
      <p:sp>
        <p:nvSpPr>
          <p:cNvPr id="5" name="Text 2"/>
          <p:cNvSpPr/>
          <p:nvPr/>
        </p:nvSpPr>
        <p:spPr>
          <a:xfrm>
            <a:off x="5577840" y="2514600"/>
            <a:ext cx="5577840" cy="594360"/>
          </a:xfrm>
          <a:prstGeom prst="rect">
            <a:avLst/>
          </a:prstGeom>
          <a:noFill/>
          <a:ln/>
        </p:spPr>
        <p:txBody>
          <a:bodyPr wrap="square" rtlCol="0" anchor="ctr"/>
          <a:lstStyle/>
          <a:p>
            <a:pPr marL="0" indent="0">
              <a:lnSpc>
                <a:spcPct val="122000"/>
              </a:lnSpc>
              <a:buNone/>
            </a:pPr>
            <a:r>
              <a:rPr lang="en-US" sz="1300" dirty="0">
                <a:solidFill>
                  <a:srgbClr val="3A3A3A"/>
                </a:solidFill>
                <a:latin typeface="Arial" pitchFamily="34" charset="0"/>
                <a:ea typeface="Arial" pitchFamily="34" charset="-122"/>
                <a:cs typeface="Arial" pitchFamily="34" charset="-120"/>
              </a:rPr>
              <a:t>Usando la segunda ley de Newton, podemos escribir la ecuación de movimiento en la dirección tangencial:</a:t>
            </a:r>
            <a:endParaRPr lang="en-US" sz="1300" dirty="0"/>
          </a:p>
        </p:txBody>
      </p:sp>
      <p:pic>
        <p:nvPicPr>
          <p:cNvPr id="6" name="Image 1" descr="/home/claude/pptx_fix4/figs_clase1/eq_pendulum.png"/>
          <p:cNvPicPr>
            <a:picLocks noChangeAspect="1"/>
          </p:cNvPicPr>
          <p:nvPr/>
        </p:nvPicPr>
        <p:blipFill>
          <a:blip r:embed="rId5"/>
          <a:stretch>
            <a:fillRect/>
          </a:stretch>
        </p:blipFill>
        <p:spPr>
          <a:xfrm>
            <a:off x="5989320" y="3200400"/>
            <a:ext cx="4754880" cy="526958"/>
          </a:xfrm>
          <a:prstGeom prst="rect">
            <a:avLst/>
          </a:prstGeom>
        </p:spPr>
      </p:pic>
      <p:sp>
        <p:nvSpPr>
          <p:cNvPr id="7" name="Text 3"/>
          <p:cNvSpPr/>
          <p:nvPr/>
        </p:nvSpPr>
        <p:spPr>
          <a:xfrm>
            <a:off x="5577840" y="4114800"/>
            <a:ext cx="5577840" cy="1371600"/>
          </a:xfrm>
          <a:prstGeom prst="rect">
            <a:avLst/>
          </a:prstGeom>
          <a:noFill/>
          <a:ln/>
        </p:spPr>
        <p:txBody>
          <a:bodyPr wrap="square" rtlCol="0" anchor="ctr"/>
          <a:lstStyle/>
          <a:p>
            <a:pPr marL="0" indent="0">
              <a:lnSpc>
                <a:spcPct val="130000"/>
              </a:lnSpc>
              <a:buNone/>
            </a:pPr>
            <a:r>
              <a:rPr lang="en-US" sz="1250" i="1" dirty="0">
                <a:solidFill>
                  <a:srgbClr val="3A3A3A"/>
                </a:solidFill>
                <a:latin typeface="Arial" pitchFamily="34" charset="0"/>
                <a:ea typeface="Arial" pitchFamily="34" charset="-122"/>
                <a:cs typeface="Arial" pitchFamily="34" charset="-120"/>
              </a:rPr>
              <a:t>donde  m  </a:t>
            </a:r>
            <a:r>
              <a:rPr lang="en-US" sz="1250" dirty="0">
                <a:solidFill>
                  <a:srgbClr val="3A3A3A"/>
                </a:solidFill>
                <a:latin typeface="Arial" pitchFamily="34" charset="0"/>
                <a:ea typeface="Arial" pitchFamily="34" charset="-122"/>
                <a:cs typeface="Arial" pitchFamily="34" charset="-120"/>
              </a:rPr>
              <a:t>es la masa de la bola,  </a:t>
            </a:r>
            <a:r>
              <a:rPr lang="en-US" sz="1250" i="1" dirty="0">
                <a:solidFill>
                  <a:srgbClr val="3A3A3A"/>
                </a:solidFill>
                <a:latin typeface="Arial" pitchFamily="34" charset="0"/>
                <a:ea typeface="Arial" pitchFamily="34" charset="-122"/>
                <a:cs typeface="Arial" pitchFamily="34" charset="-120"/>
              </a:rPr>
              <a:t>l  </a:t>
            </a:r>
            <a:r>
              <a:rPr lang="en-US" sz="1250" dirty="0">
                <a:solidFill>
                  <a:srgbClr val="3A3A3A"/>
                </a:solidFill>
                <a:latin typeface="Arial" pitchFamily="34" charset="0"/>
                <a:ea typeface="Arial" pitchFamily="34" charset="-122"/>
                <a:cs typeface="Arial" pitchFamily="34" charset="-120"/>
              </a:rPr>
              <a:t>es la longitud del brazo,  </a:t>
            </a:r>
            <a:r>
              <a:rPr lang="en-US" sz="1250" i="1" dirty="0">
                <a:solidFill>
                  <a:srgbClr val="3A3A3A"/>
                </a:solidFill>
                <a:latin typeface="Arial" pitchFamily="34" charset="0"/>
                <a:ea typeface="Arial" pitchFamily="34" charset="-122"/>
                <a:cs typeface="Arial" pitchFamily="34" charset="-120"/>
              </a:rPr>
              <a:t>θ  </a:t>
            </a:r>
            <a:r>
              <a:rPr lang="en-US" sz="1250" dirty="0">
                <a:solidFill>
                  <a:srgbClr val="3A3A3A"/>
                </a:solidFill>
                <a:latin typeface="Arial" pitchFamily="34" charset="0"/>
                <a:ea typeface="Arial" pitchFamily="34" charset="-122"/>
                <a:cs typeface="Arial" pitchFamily="34" charset="-120"/>
              </a:rPr>
              <a:t>es el ángulo entre la vertical y el brazo,  </a:t>
            </a:r>
            <a:r>
              <a:rPr lang="en-US" sz="1250" i="1" dirty="0">
                <a:solidFill>
                  <a:srgbClr val="3A3A3A"/>
                </a:solidFill>
                <a:latin typeface="Arial" pitchFamily="34" charset="0"/>
                <a:ea typeface="Arial" pitchFamily="34" charset="-122"/>
                <a:cs typeface="Arial" pitchFamily="34" charset="-120"/>
              </a:rPr>
              <a:t>g  </a:t>
            </a:r>
            <a:r>
              <a:rPr lang="en-US" sz="1250" dirty="0">
                <a:solidFill>
                  <a:srgbClr val="3A3A3A"/>
                </a:solidFill>
                <a:latin typeface="Arial" pitchFamily="34" charset="0"/>
                <a:ea typeface="Arial" pitchFamily="34" charset="-122"/>
                <a:cs typeface="Arial" pitchFamily="34" charset="-120"/>
              </a:rPr>
              <a:t>es la aceleración de la gravedad, y  </a:t>
            </a:r>
            <a:r>
              <a:rPr lang="en-US" sz="1250" i="1" dirty="0">
                <a:solidFill>
                  <a:srgbClr val="3A3A3A"/>
                </a:solidFill>
                <a:latin typeface="Arial" pitchFamily="34" charset="0"/>
                <a:ea typeface="Arial" pitchFamily="34" charset="-122"/>
                <a:cs typeface="Arial" pitchFamily="34" charset="-120"/>
              </a:rPr>
              <a:t>k  </a:t>
            </a:r>
            <a:r>
              <a:rPr lang="en-US" sz="1250" dirty="0">
                <a:solidFill>
                  <a:srgbClr val="3A3A3A"/>
                </a:solidFill>
                <a:latin typeface="Arial" pitchFamily="34" charset="0"/>
                <a:ea typeface="Arial" pitchFamily="34" charset="-122"/>
                <a:cs typeface="Arial" pitchFamily="34" charset="-120"/>
              </a:rPr>
              <a:t>es el coeficiente de fricción.</a:t>
            </a:r>
            <a:endParaRPr lang="en-US" sz="1250" dirty="0"/>
          </a:p>
        </p:txBody>
      </p:sp>
      <p:sp>
        <p:nvSpPr>
          <p:cNvPr id="8" name="Text 4"/>
          <p:cNvSpPr/>
          <p:nvPr/>
        </p:nvSpPr>
        <p:spPr>
          <a:xfrm>
            <a:off x="393192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9" name="Text 5"/>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480560" y="502920"/>
            <a:ext cx="6309360" cy="731520"/>
          </a:xfrm>
          <a:prstGeom prst="rect">
            <a:avLst/>
          </a:prstGeom>
          <a:noFill/>
          <a:ln/>
        </p:spPr>
        <p:txBody>
          <a:bodyPr wrap="square" rtlCol="0" anchor="t"/>
          <a:lstStyle/>
          <a:p>
            <a:pPr marL="0" indent="0">
              <a:buNone/>
            </a:pPr>
            <a:r>
              <a:rPr lang="en-US" sz="2400" b="1" dirty="0">
                <a:solidFill>
                  <a:srgbClr val="992434"/>
                </a:solidFill>
                <a:latin typeface="Arial" pitchFamily="34" charset="0"/>
                <a:ea typeface="Arial" pitchFamily="34" charset="-122"/>
                <a:cs typeface="Arial" pitchFamily="34" charset="-120"/>
              </a:rPr>
              <a:t>Ejemplo: circuito con diodo túnel</a:t>
            </a:r>
            <a:endParaRPr lang="en-US" sz="2400" dirty="0"/>
          </a:p>
        </p:txBody>
      </p:sp>
      <p:sp>
        <p:nvSpPr>
          <p:cNvPr id="3" name="Text 1"/>
          <p:cNvSpPr/>
          <p:nvPr/>
        </p:nvSpPr>
        <p:spPr>
          <a:xfrm>
            <a:off x="1417320" y="1417320"/>
            <a:ext cx="9829800" cy="1097280"/>
          </a:xfrm>
          <a:prstGeom prst="rect">
            <a:avLst/>
          </a:prstGeom>
          <a:noFill/>
          <a:ln/>
        </p:spPr>
        <p:txBody>
          <a:bodyPr wrap="square" rtlCol="0" anchor="ctr"/>
          <a:lstStyle/>
          <a:p>
            <a:pPr marL="0" indent="0">
              <a:lnSpc>
                <a:spcPct val="122000"/>
              </a:lnSpc>
              <a:buNone/>
            </a:pPr>
            <a:r>
              <a:rPr lang="en-US" sz="1250" dirty="0">
                <a:solidFill>
                  <a:srgbClr val="3A3A3A"/>
                </a:solidFill>
                <a:latin typeface="Arial" pitchFamily="34" charset="0"/>
                <a:ea typeface="Arial" pitchFamily="34" charset="-122"/>
                <a:cs typeface="Arial" pitchFamily="34" charset="-120"/>
              </a:rPr>
              <a:t>La figura muestra un circuito con diodo túnel, donde la relación constitutiva del diodo es  </a:t>
            </a:r>
            <a:r>
              <a:rPr lang="en-US" sz="1250" i="1" dirty="0">
                <a:solidFill>
                  <a:srgbClr val="3A3A3A"/>
                </a:solidFill>
                <a:latin typeface="Cambria Math" pitchFamily="34" charset="0"/>
                <a:ea typeface="Cambria Math" pitchFamily="34" charset="-122"/>
                <a:cs typeface="Cambria Math" pitchFamily="34" charset="-120"/>
              </a:rPr>
              <a:t>i</a:t>
            </a:r>
            <a:r>
              <a:rPr lang="en-US" sz="1250" i="1" baseline="-40000" dirty="0">
                <a:solidFill>
                  <a:srgbClr val="3A3A3A"/>
                </a:solidFill>
                <a:latin typeface="Cambria Math" pitchFamily="34" charset="0"/>
                <a:ea typeface="Cambria Math" pitchFamily="34" charset="-122"/>
                <a:cs typeface="Cambria Math" pitchFamily="34" charset="-120"/>
              </a:rPr>
              <a:t>R</a:t>
            </a:r>
            <a:r>
              <a:rPr lang="en-US" sz="1250" i="1" dirty="0">
                <a:solidFill>
                  <a:srgbClr val="3A3A3A"/>
                </a:solidFill>
                <a:latin typeface="Cambria Math" pitchFamily="34" charset="0"/>
                <a:ea typeface="Cambria Math" pitchFamily="34" charset="-122"/>
                <a:cs typeface="Cambria Math" pitchFamily="34" charset="-120"/>
              </a:rPr>
              <a:t> = k(v</a:t>
            </a:r>
            <a:r>
              <a:rPr lang="en-US" sz="1250" i="1" baseline="-40000" dirty="0">
                <a:solidFill>
                  <a:srgbClr val="3A3A3A"/>
                </a:solidFill>
                <a:latin typeface="Cambria Math" pitchFamily="34" charset="0"/>
                <a:ea typeface="Cambria Math" pitchFamily="34" charset="-122"/>
                <a:cs typeface="Cambria Math" pitchFamily="34" charset="-120"/>
              </a:rPr>
              <a:t>R</a:t>
            </a:r>
            <a:r>
              <a:rPr lang="en-US" sz="1250" dirty="0">
                <a:solidFill>
                  <a:srgbClr val="3A3A3A"/>
                </a:solidFill>
                <a:latin typeface="Arial" pitchFamily="34" charset="0"/>
                <a:ea typeface="Arial" pitchFamily="34" charset="-122"/>
                <a:cs typeface="Arial" pitchFamily="34" charset="-120"/>
              </a:rPr>
              <a:t>). Usando las leyes de Kirchhoff y tomando como variables de estado  </a:t>
            </a:r>
            <a:r>
              <a:rPr lang="en-US" sz="1250" i="1" dirty="0">
                <a:solidFill>
                  <a:srgbClr val="3A3A3A"/>
                </a:solidFill>
                <a:latin typeface="Cambria Math" pitchFamily="34" charset="0"/>
                <a:ea typeface="Cambria Math" pitchFamily="34" charset="-122"/>
                <a:cs typeface="Cambria Math" pitchFamily="34" charset="-120"/>
              </a:rPr>
              <a:t>x</a:t>
            </a:r>
            <a:r>
              <a:rPr lang="en-US" sz="1250" i="1" baseline="-40000" dirty="0">
                <a:solidFill>
                  <a:srgbClr val="3A3A3A"/>
                </a:solidFill>
                <a:latin typeface="Cambria Math" pitchFamily="34" charset="0"/>
                <a:ea typeface="Cambria Math" pitchFamily="34" charset="-122"/>
                <a:cs typeface="Cambria Math" pitchFamily="34" charset="-120"/>
              </a:rPr>
              <a:t>1</a:t>
            </a:r>
            <a:r>
              <a:rPr lang="en-US" sz="1250" i="1" dirty="0">
                <a:solidFill>
                  <a:srgbClr val="3A3A3A"/>
                </a:solidFill>
                <a:latin typeface="Cambria Math" pitchFamily="34" charset="0"/>
                <a:ea typeface="Cambria Math" pitchFamily="34" charset="-122"/>
                <a:cs typeface="Cambria Math" pitchFamily="34" charset="-120"/>
              </a:rPr>
              <a:t> = v</a:t>
            </a:r>
            <a:r>
              <a:rPr lang="en-US" sz="1250" i="1" baseline="-40000" dirty="0">
                <a:solidFill>
                  <a:srgbClr val="3A3A3A"/>
                </a:solidFill>
                <a:latin typeface="Cambria Math" pitchFamily="34" charset="0"/>
                <a:ea typeface="Cambria Math" pitchFamily="34" charset="-122"/>
                <a:cs typeface="Cambria Math" pitchFamily="34" charset="-120"/>
              </a:rPr>
              <a:t>C</a:t>
            </a:r>
            <a:r>
              <a:rPr lang="en-US" sz="1250" dirty="0">
                <a:solidFill>
                  <a:srgbClr val="3A3A3A"/>
                </a:solidFill>
                <a:latin typeface="Arial" pitchFamily="34" charset="0"/>
                <a:ea typeface="Arial" pitchFamily="34" charset="-122"/>
                <a:cs typeface="Arial" pitchFamily="34" charset="-120"/>
              </a:rPr>
              <a:t>  (tensión en el capacitor) y  </a:t>
            </a:r>
            <a:r>
              <a:rPr lang="en-US" sz="1250" i="1" dirty="0">
                <a:solidFill>
                  <a:srgbClr val="3A3A3A"/>
                </a:solidFill>
                <a:latin typeface="Cambria Math" pitchFamily="34" charset="0"/>
                <a:ea typeface="Cambria Math" pitchFamily="34" charset="-122"/>
                <a:cs typeface="Cambria Math" pitchFamily="34" charset="-120"/>
              </a:rPr>
              <a:t>x</a:t>
            </a:r>
            <a:r>
              <a:rPr lang="en-US" sz="1250" i="1" baseline="-40000" dirty="0">
                <a:solidFill>
                  <a:srgbClr val="3A3A3A"/>
                </a:solidFill>
                <a:latin typeface="Cambria Math" pitchFamily="34" charset="0"/>
                <a:ea typeface="Cambria Math" pitchFamily="34" charset="-122"/>
                <a:cs typeface="Cambria Math" pitchFamily="34" charset="-120"/>
              </a:rPr>
              <a:t>2</a:t>
            </a:r>
            <a:r>
              <a:rPr lang="en-US" sz="1250" i="1" dirty="0">
                <a:solidFill>
                  <a:srgbClr val="3A3A3A"/>
                </a:solidFill>
                <a:latin typeface="Cambria Math" pitchFamily="34" charset="0"/>
                <a:ea typeface="Cambria Math" pitchFamily="34" charset="-122"/>
                <a:cs typeface="Cambria Math" pitchFamily="34" charset="-120"/>
              </a:rPr>
              <a:t> = i</a:t>
            </a:r>
            <a:r>
              <a:rPr lang="en-US" sz="1250" i="1" baseline="-40000" dirty="0">
                <a:solidFill>
                  <a:srgbClr val="3A3A3A"/>
                </a:solidFill>
                <a:latin typeface="Cambria Math" pitchFamily="34" charset="0"/>
                <a:ea typeface="Cambria Math" pitchFamily="34" charset="-122"/>
                <a:cs typeface="Cambria Math" pitchFamily="34" charset="-120"/>
              </a:rPr>
              <a:t>L</a:t>
            </a:r>
            <a:r>
              <a:rPr lang="en-US" sz="1250" dirty="0">
                <a:solidFill>
                  <a:srgbClr val="3A3A3A"/>
                </a:solidFill>
                <a:latin typeface="Arial" pitchFamily="34" charset="0"/>
                <a:ea typeface="Arial" pitchFamily="34" charset="-122"/>
                <a:cs typeface="Arial" pitchFamily="34" charset="-120"/>
              </a:rPr>
              <a:t>  (corriente en la inductancia), el circuito puede describirse con las siguientes ecuaciones de estado:</a:t>
            </a:r>
            <a:endParaRPr lang="en-US" sz="1250" dirty="0"/>
          </a:p>
        </p:txBody>
      </p:sp>
      <p:pic>
        <p:nvPicPr>
          <p:cNvPr id="4" name="Image 0" descr="/home/claude/pptx_fix4/figs_clase1/diode_circuit_curve.png"/>
          <p:cNvPicPr>
            <a:picLocks noChangeAspect="1"/>
          </p:cNvPicPr>
          <p:nvPr/>
        </p:nvPicPr>
        <p:blipFill>
          <a:blip r:embed="rId4"/>
          <a:stretch>
            <a:fillRect/>
          </a:stretch>
        </p:blipFill>
        <p:spPr>
          <a:xfrm>
            <a:off x="1258020" y="2651760"/>
            <a:ext cx="5164921" cy="2468880"/>
          </a:xfrm>
          <a:prstGeom prst="rect">
            <a:avLst/>
          </a:prstGeom>
        </p:spPr>
      </p:pic>
      <p:pic>
        <p:nvPicPr>
          <p:cNvPr id="5" name="Image 1" descr="/home/claude/pptx_fix4/figs_clase1/eq_diode_states.png"/>
          <p:cNvPicPr>
            <a:picLocks noChangeAspect="1"/>
          </p:cNvPicPr>
          <p:nvPr/>
        </p:nvPicPr>
        <p:blipFill>
          <a:blip r:embed="rId5"/>
          <a:stretch>
            <a:fillRect/>
          </a:stretch>
        </p:blipFill>
        <p:spPr>
          <a:xfrm>
            <a:off x="7315200" y="2743200"/>
            <a:ext cx="2936396" cy="1417320"/>
          </a:xfrm>
          <a:prstGeom prst="rect">
            <a:avLst/>
          </a:prstGeom>
        </p:spPr>
      </p:pic>
      <p:pic>
        <p:nvPicPr>
          <p:cNvPr id="6" name="Image 2" descr="/home/claude/pptx_fix4/figs_clase1/eq_diode_note.png"/>
          <p:cNvPicPr>
            <a:picLocks noChangeAspect="1"/>
          </p:cNvPicPr>
          <p:nvPr/>
        </p:nvPicPr>
        <p:blipFill>
          <a:blip r:embed="rId6"/>
          <a:stretch>
            <a:fillRect/>
          </a:stretch>
        </p:blipFill>
        <p:spPr>
          <a:xfrm>
            <a:off x="7315200" y="4343400"/>
            <a:ext cx="4163786" cy="685800"/>
          </a:xfrm>
          <a:prstGeom prst="rect">
            <a:avLst/>
          </a:prstGeom>
        </p:spPr>
      </p:pic>
      <p:sp>
        <p:nvSpPr>
          <p:cNvPr id="7" name="Text 2"/>
          <p:cNvSpPr/>
          <p:nvPr/>
        </p:nvSpPr>
        <p:spPr>
          <a:xfrm>
            <a:off x="54864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8" name="Text 3"/>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502920"/>
            <a:ext cx="960120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Ejemplo: puntos de equilibrio del diodo túnel</a:t>
            </a:r>
            <a:endParaRPr lang="en-US" sz="2600" dirty="0"/>
          </a:p>
        </p:txBody>
      </p:sp>
      <p:sp>
        <p:nvSpPr>
          <p:cNvPr id="3" name="Text 1"/>
          <p:cNvSpPr/>
          <p:nvPr/>
        </p:nvSpPr>
        <p:spPr>
          <a:xfrm>
            <a:off x="566928" y="1371600"/>
            <a:ext cx="10515600" cy="365760"/>
          </a:xfrm>
          <a:prstGeom prst="rect">
            <a:avLst/>
          </a:prstGeom>
          <a:noFill/>
          <a:ln/>
        </p:spPr>
        <p:txBody>
          <a:bodyPr wrap="square" rtlCol="0" anchor="ctr"/>
          <a:lstStyle/>
          <a:p>
            <a:pPr marL="0" indent="0">
              <a:buNone/>
            </a:pPr>
            <a:r>
              <a:rPr lang="en-US" sz="1350" dirty="0">
                <a:solidFill>
                  <a:srgbClr val="3A3A3A"/>
                </a:solidFill>
                <a:latin typeface="Arial" pitchFamily="34" charset="0"/>
                <a:ea typeface="Arial" pitchFamily="34" charset="-122"/>
                <a:cs typeface="Arial" pitchFamily="34" charset="-120"/>
              </a:rPr>
              <a:t>Los puntos de equilibrio son las raíces de la ecuación:</a:t>
            </a:r>
            <a:endParaRPr lang="en-US" sz="1350" dirty="0"/>
          </a:p>
        </p:txBody>
      </p:sp>
      <p:pic>
        <p:nvPicPr>
          <p:cNvPr id="4" name="Image 0" descr="/home/claude/pptx_fix4/figs_clase1/eq_diode_hx1.png"/>
          <p:cNvPicPr>
            <a:picLocks noChangeAspect="1"/>
          </p:cNvPicPr>
          <p:nvPr/>
        </p:nvPicPr>
        <p:blipFill>
          <a:blip r:embed="rId4"/>
          <a:stretch>
            <a:fillRect/>
          </a:stretch>
        </p:blipFill>
        <p:spPr>
          <a:xfrm>
            <a:off x="5054138" y="1783080"/>
            <a:ext cx="1870364" cy="685800"/>
          </a:xfrm>
          <a:prstGeom prst="rect">
            <a:avLst/>
          </a:prstGeom>
        </p:spPr>
      </p:pic>
      <p:sp>
        <p:nvSpPr>
          <p:cNvPr id="5" name="Text 2"/>
          <p:cNvSpPr/>
          <p:nvPr/>
        </p:nvSpPr>
        <p:spPr>
          <a:xfrm>
            <a:off x="566928" y="2514600"/>
            <a:ext cx="10515600" cy="411480"/>
          </a:xfrm>
          <a:prstGeom prst="rect">
            <a:avLst/>
          </a:prstGeom>
          <a:noFill/>
          <a:ln/>
        </p:spPr>
        <p:txBody>
          <a:bodyPr wrap="square" rtlCol="0" anchor="ctr"/>
          <a:lstStyle/>
          <a:p>
            <a:pPr marL="0" indent="0">
              <a:buNone/>
            </a:pPr>
            <a:r>
              <a:rPr lang="en-US" sz="1350" dirty="0">
                <a:solidFill>
                  <a:srgbClr val="3A3A3A"/>
                </a:solidFill>
                <a:latin typeface="Arial" pitchFamily="34" charset="0"/>
                <a:ea typeface="Arial" pitchFamily="34" charset="-122"/>
                <a:cs typeface="Arial" pitchFamily="34" charset="-120"/>
              </a:rPr>
              <a:t>Según el valor de E/R puede haber uno o tres puntos de equilibrio, como se ve en la siguiente figura:</a:t>
            </a:r>
            <a:endParaRPr lang="en-US" sz="1350" dirty="0"/>
          </a:p>
        </p:txBody>
      </p:sp>
      <p:pic>
        <p:nvPicPr>
          <p:cNvPr id="6" name="Image 1" descr="/home/claude/pptx_fix4/figs_clase1/diode_equilibrium_plot.png"/>
          <p:cNvPicPr>
            <a:picLocks noChangeAspect="1"/>
          </p:cNvPicPr>
          <p:nvPr/>
        </p:nvPicPr>
        <p:blipFill>
          <a:blip r:embed="rId5"/>
          <a:stretch>
            <a:fillRect/>
          </a:stretch>
        </p:blipFill>
        <p:spPr>
          <a:xfrm>
            <a:off x="2416961" y="3017520"/>
            <a:ext cx="3487119" cy="2743200"/>
          </a:xfrm>
          <a:prstGeom prst="rect">
            <a:avLst/>
          </a:prstGeom>
        </p:spPr>
      </p:pic>
      <p:sp>
        <p:nvSpPr>
          <p:cNvPr id="7" name="Text 3"/>
          <p:cNvSpPr/>
          <p:nvPr/>
        </p:nvSpPr>
        <p:spPr>
          <a:xfrm>
            <a:off x="2286000" y="5806440"/>
            <a:ext cx="3749040" cy="457200"/>
          </a:xfrm>
          <a:prstGeom prst="rect">
            <a:avLst/>
          </a:prstGeom>
          <a:noFill/>
          <a:ln/>
        </p:spPr>
        <p:txBody>
          <a:bodyPr wrap="square" rtlCol="0" anchor="ctr"/>
          <a:lstStyle/>
          <a:p>
            <a:pPr marL="0" indent="0" algn="ctr">
              <a:buNone/>
            </a:pPr>
            <a:r>
              <a:rPr lang="en-US" sz="1100" i="1" dirty="0">
                <a:solidFill>
                  <a:srgbClr val="6E6E6E"/>
                </a:solidFill>
                <a:latin typeface="Arial" pitchFamily="34" charset="0"/>
                <a:ea typeface="Arial" pitchFamily="34" charset="-122"/>
                <a:cs typeface="Arial" pitchFamily="34" charset="-120"/>
              </a:rPr>
              <a:t>Puntos de equilibrio del circuito de diodo túnel</a:t>
            </a:r>
            <a:endParaRPr lang="en-US" sz="1100" dirty="0"/>
          </a:p>
        </p:txBody>
      </p:sp>
      <p:sp>
        <p:nvSpPr>
          <p:cNvPr id="8" name="Shape 4"/>
          <p:cNvSpPr/>
          <p:nvPr/>
        </p:nvSpPr>
        <p:spPr>
          <a:xfrm>
            <a:off x="6126480" y="3063240"/>
            <a:ext cx="5303520" cy="2880360"/>
          </a:xfrm>
          <a:prstGeom prst="roundRect">
            <a:avLst>
              <a:gd name="adj" fmla="val 2540"/>
            </a:avLst>
          </a:prstGeom>
          <a:solidFill>
            <a:srgbClr val="F7F1F0"/>
          </a:solidFill>
          <a:ln/>
        </p:spPr>
      </p:sp>
      <p:sp>
        <p:nvSpPr>
          <p:cNvPr id="9" name="Text 5"/>
          <p:cNvSpPr/>
          <p:nvPr/>
        </p:nvSpPr>
        <p:spPr>
          <a:xfrm>
            <a:off x="6400800" y="3291840"/>
            <a:ext cx="4754880" cy="822960"/>
          </a:xfrm>
          <a:prstGeom prst="rect">
            <a:avLst/>
          </a:prstGeom>
          <a:noFill/>
          <a:ln/>
        </p:spPr>
        <p:txBody>
          <a:bodyPr wrap="square" rtlCol="0" anchor="ctr"/>
          <a:lstStyle/>
          <a:p>
            <a:pPr marL="0" indent="0">
              <a:lnSpc>
                <a:spcPct val="125000"/>
              </a:lnSpc>
              <a:buNone/>
            </a:pPr>
            <a:r>
              <a:rPr lang="en-US" sz="1250" b="1" dirty="0">
                <a:solidFill>
                  <a:srgbClr val="992434"/>
                </a:solidFill>
                <a:latin typeface="Arial" pitchFamily="34" charset="0"/>
                <a:ea typeface="Arial" pitchFamily="34" charset="-122"/>
                <a:cs typeface="Arial" pitchFamily="34" charset="-120"/>
              </a:rPr>
              <a:t>Q₁ y Q₃  </a:t>
            </a:r>
            <a:r>
              <a:rPr lang="en-US" sz="1250" dirty="0">
                <a:solidFill>
                  <a:srgbClr val="3A3A3A"/>
                </a:solidFill>
                <a:latin typeface="Arial" pitchFamily="34" charset="0"/>
                <a:ea typeface="Arial" pitchFamily="34" charset="-122"/>
                <a:cs typeface="Arial" pitchFamily="34" charset="-120"/>
              </a:rPr>
              <a:t>son puntos de equilibrio estables — extremos de la curva característica.</a:t>
            </a:r>
            <a:endParaRPr lang="en-US" sz="1250" dirty="0"/>
          </a:p>
        </p:txBody>
      </p:sp>
      <p:sp>
        <p:nvSpPr>
          <p:cNvPr id="10" name="Text 6"/>
          <p:cNvSpPr/>
          <p:nvPr/>
        </p:nvSpPr>
        <p:spPr>
          <a:xfrm>
            <a:off x="6400800" y="4160520"/>
            <a:ext cx="4754880" cy="822960"/>
          </a:xfrm>
          <a:prstGeom prst="rect">
            <a:avLst/>
          </a:prstGeom>
          <a:noFill/>
          <a:ln/>
        </p:spPr>
        <p:txBody>
          <a:bodyPr wrap="square" rtlCol="0" anchor="ctr"/>
          <a:lstStyle/>
          <a:p>
            <a:pPr marL="0" indent="0">
              <a:lnSpc>
                <a:spcPct val="125000"/>
              </a:lnSpc>
              <a:buNone/>
            </a:pPr>
            <a:r>
              <a:rPr lang="en-US" sz="1250" b="1" dirty="0">
                <a:solidFill>
                  <a:srgbClr val="992434"/>
                </a:solidFill>
                <a:latin typeface="Arial" pitchFamily="34" charset="0"/>
                <a:ea typeface="Arial" pitchFamily="34" charset="-122"/>
                <a:cs typeface="Arial" pitchFamily="34" charset="-120"/>
              </a:rPr>
              <a:t>Q₂  </a:t>
            </a:r>
            <a:r>
              <a:rPr lang="en-US" sz="1250" dirty="0">
                <a:solidFill>
                  <a:srgbClr val="3A3A3A"/>
                </a:solidFill>
                <a:latin typeface="Arial" pitchFamily="34" charset="0"/>
                <a:ea typeface="Arial" pitchFamily="34" charset="-122"/>
                <a:cs typeface="Arial" pitchFamily="34" charset="-120"/>
              </a:rPr>
              <a:t>corresponde a la región de resistencia negativa del diodo, típicamente un punto de equilibrio inestable.</a:t>
            </a:r>
            <a:endParaRPr lang="en-US" sz="1250" dirty="0"/>
          </a:p>
        </p:txBody>
      </p:sp>
      <p:sp>
        <p:nvSpPr>
          <p:cNvPr id="11" name="Text 7"/>
          <p:cNvSpPr/>
          <p:nvPr/>
        </p:nvSpPr>
        <p:spPr>
          <a:xfrm>
            <a:off x="6400800" y="5074920"/>
            <a:ext cx="4754880" cy="731520"/>
          </a:xfrm>
          <a:prstGeom prst="rect">
            <a:avLst/>
          </a:prstGeom>
          <a:noFill/>
          <a:ln/>
        </p:spPr>
        <p:txBody>
          <a:bodyPr wrap="square" rtlCol="0" anchor="ctr"/>
          <a:lstStyle/>
          <a:p>
            <a:pPr marL="0" indent="0">
              <a:lnSpc>
                <a:spcPct val="122000"/>
              </a:lnSpc>
              <a:buNone/>
            </a:pPr>
            <a:r>
              <a:rPr lang="en-US" sz="1100" i="1" dirty="0">
                <a:solidFill>
                  <a:srgbClr val="6E6E6E"/>
                </a:solidFill>
                <a:latin typeface="Arial" pitchFamily="34" charset="0"/>
                <a:ea typeface="Arial" pitchFamily="34" charset="-122"/>
                <a:cs typeface="Arial" pitchFamily="34" charset="-120"/>
              </a:rPr>
              <a:t>El número de puntos de equilibrio (uno o tres) depende del valor de E/R, es decir, de la recta de carga del circuito.</a:t>
            </a:r>
            <a:endParaRPr lang="en-US" sz="1100" dirty="0"/>
          </a:p>
        </p:txBody>
      </p:sp>
      <p:sp>
        <p:nvSpPr>
          <p:cNvPr id="12" name="Text 8"/>
          <p:cNvSpPr/>
          <p:nvPr/>
        </p:nvSpPr>
        <p:spPr>
          <a:xfrm>
            <a:off x="393192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13" name="Text 9"/>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480560" y="502920"/>
            <a:ext cx="722376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Ejemplo: sistema masa-resorte</a:t>
            </a:r>
            <a:endParaRPr lang="en-US" sz="2600" dirty="0"/>
          </a:p>
        </p:txBody>
      </p:sp>
      <p:sp>
        <p:nvSpPr>
          <p:cNvPr id="3" name="Text 1"/>
          <p:cNvSpPr/>
          <p:nvPr/>
        </p:nvSpPr>
        <p:spPr>
          <a:xfrm>
            <a:off x="1417320" y="1463040"/>
            <a:ext cx="9692640" cy="365760"/>
          </a:xfrm>
          <a:prstGeom prst="rect">
            <a:avLst/>
          </a:prstGeom>
          <a:noFill/>
          <a:ln/>
        </p:spPr>
        <p:txBody>
          <a:bodyPr wrap="square" rtlCol="0" anchor="ctr"/>
          <a:lstStyle/>
          <a:p>
            <a:pPr marL="0" indent="0">
              <a:buNone/>
            </a:pPr>
            <a:r>
              <a:rPr lang="en-US" sz="1350" dirty="0">
                <a:solidFill>
                  <a:srgbClr val="3A3A3A"/>
                </a:solidFill>
                <a:latin typeface="Arial" pitchFamily="34" charset="0"/>
                <a:ea typeface="Arial" pitchFamily="34" charset="-122"/>
                <a:cs typeface="Arial" pitchFamily="34" charset="-120"/>
              </a:rPr>
              <a:t>Consideramos el sistema masa-resorte de la siguiente figura:</a:t>
            </a:r>
            <a:endParaRPr lang="en-US" sz="1350" dirty="0"/>
          </a:p>
        </p:txBody>
      </p:sp>
      <p:pic>
        <p:nvPicPr>
          <p:cNvPr id="4" name="Image 0" descr="/home/claude/pptx_fix4/figs_clase1/mass_spring.png"/>
          <p:cNvPicPr>
            <a:picLocks noChangeAspect="1"/>
          </p:cNvPicPr>
          <p:nvPr/>
        </p:nvPicPr>
        <p:blipFill>
          <a:blip r:embed="rId4"/>
          <a:stretch>
            <a:fillRect/>
          </a:stretch>
        </p:blipFill>
        <p:spPr>
          <a:xfrm>
            <a:off x="685800" y="2057400"/>
            <a:ext cx="5162969" cy="3017520"/>
          </a:xfrm>
          <a:prstGeom prst="rect">
            <a:avLst/>
          </a:prstGeom>
        </p:spPr>
      </p:pic>
      <p:sp>
        <p:nvSpPr>
          <p:cNvPr id="5" name="Text 2"/>
          <p:cNvSpPr/>
          <p:nvPr/>
        </p:nvSpPr>
        <p:spPr>
          <a:xfrm>
            <a:off x="6949440" y="2286000"/>
            <a:ext cx="4480560" cy="365760"/>
          </a:xfrm>
          <a:prstGeom prst="rect">
            <a:avLst/>
          </a:prstGeom>
          <a:noFill/>
          <a:ln/>
        </p:spPr>
        <p:txBody>
          <a:bodyPr wrap="square" rtlCol="0" anchor="ctr"/>
          <a:lstStyle/>
          <a:p>
            <a:pPr marL="0" indent="0">
              <a:buNone/>
            </a:pPr>
            <a:r>
              <a:rPr lang="en-US" sz="1350" dirty="0">
                <a:solidFill>
                  <a:srgbClr val="3A3A3A"/>
                </a:solidFill>
                <a:latin typeface="Arial" pitchFamily="34" charset="0"/>
                <a:ea typeface="Arial" pitchFamily="34" charset="-122"/>
                <a:cs typeface="Arial" pitchFamily="34" charset="-120"/>
              </a:rPr>
              <a:t>Usando la ley de Newton:</a:t>
            </a:r>
            <a:endParaRPr lang="en-US" sz="1350" dirty="0"/>
          </a:p>
        </p:txBody>
      </p:sp>
      <p:pic>
        <p:nvPicPr>
          <p:cNvPr id="6" name="Image 1" descr="/home/claude/pptx_fix4/figs_clase1/eq_massspring.png"/>
          <p:cNvPicPr>
            <a:picLocks noChangeAspect="1"/>
          </p:cNvPicPr>
          <p:nvPr/>
        </p:nvPicPr>
        <p:blipFill>
          <a:blip r:embed="rId5"/>
          <a:stretch>
            <a:fillRect/>
          </a:stretch>
        </p:blipFill>
        <p:spPr>
          <a:xfrm>
            <a:off x="7573879" y="2743200"/>
            <a:ext cx="3231682" cy="777240"/>
          </a:xfrm>
          <a:prstGeom prst="rect">
            <a:avLst/>
          </a:prstGeom>
        </p:spPr>
      </p:pic>
      <p:sp>
        <p:nvSpPr>
          <p:cNvPr id="7" name="Text 3"/>
          <p:cNvSpPr/>
          <p:nvPr/>
        </p:nvSpPr>
        <p:spPr>
          <a:xfrm>
            <a:off x="6949440" y="3657600"/>
            <a:ext cx="4480560" cy="2011680"/>
          </a:xfrm>
          <a:prstGeom prst="rect">
            <a:avLst/>
          </a:prstGeom>
          <a:noFill/>
          <a:ln/>
        </p:spPr>
        <p:txBody>
          <a:bodyPr wrap="square" rtlCol="0" anchor="ctr"/>
          <a:lstStyle/>
          <a:p>
            <a:pPr marL="0" indent="0">
              <a:lnSpc>
                <a:spcPct val="128000"/>
              </a:lnSpc>
              <a:buNone/>
            </a:pPr>
            <a:r>
              <a:rPr lang="en-US" sz="1200" i="1" dirty="0">
                <a:solidFill>
                  <a:srgbClr val="3A3A3A"/>
                </a:solidFill>
                <a:latin typeface="Arial" pitchFamily="34" charset="0"/>
                <a:ea typeface="Arial" pitchFamily="34" charset="-122"/>
                <a:cs typeface="Arial" pitchFamily="34" charset="-120"/>
              </a:rPr>
              <a:t>donde  F</a:t>
            </a:r>
            <a:r>
              <a:rPr lang="en-US" sz="1200" i="1" baseline="-40000" dirty="0">
                <a:solidFill>
                  <a:srgbClr val="3A3A3A"/>
                </a:solidFill>
                <a:latin typeface="Arial" pitchFamily="34" charset="0"/>
                <a:ea typeface="Arial" pitchFamily="34" charset="-122"/>
                <a:cs typeface="Arial" pitchFamily="34" charset="-120"/>
              </a:rPr>
              <a:t>f</a:t>
            </a:r>
            <a:r>
              <a:rPr lang="en-US" sz="1200" dirty="0">
                <a:solidFill>
                  <a:srgbClr val="3A3A3A"/>
                </a:solidFill>
                <a:latin typeface="Arial" pitchFamily="34" charset="0"/>
                <a:ea typeface="Arial" pitchFamily="34" charset="-122"/>
                <a:cs typeface="Arial" pitchFamily="34" charset="-120"/>
              </a:rPr>
              <a:t>  es una fuerza resistiva de fricción,  </a:t>
            </a:r>
            <a:r>
              <a:rPr lang="en-US" sz="1200" i="1" dirty="0">
                <a:solidFill>
                  <a:srgbClr val="3A3A3A"/>
                </a:solidFill>
                <a:latin typeface="Arial" pitchFamily="34" charset="0"/>
                <a:ea typeface="Arial" pitchFamily="34" charset="-122"/>
                <a:cs typeface="Arial" pitchFamily="34" charset="-120"/>
              </a:rPr>
              <a:t>F</a:t>
            </a:r>
            <a:r>
              <a:rPr lang="en-US" sz="1200" i="1" baseline="-40000" dirty="0">
                <a:solidFill>
                  <a:srgbClr val="3A3A3A"/>
                </a:solidFill>
                <a:latin typeface="Arial" pitchFamily="34" charset="0"/>
                <a:ea typeface="Arial" pitchFamily="34" charset="-122"/>
                <a:cs typeface="Arial" pitchFamily="34" charset="-120"/>
              </a:rPr>
              <a:t>r</a:t>
            </a:r>
            <a:r>
              <a:rPr lang="en-US" sz="1200" dirty="0">
                <a:solidFill>
                  <a:srgbClr val="3A3A3A"/>
                </a:solidFill>
                <a:latin typeface="Arial" pitchFamily="34" charset="0"/>
                <a:ea typeface="Arial" pitchFamily="34" charset="-122"/>
                <a:cs typeface="Arial" pitchFamily="34" charset="-120"/>
              </a:rPr>
              <a:t>  es la fuerza de recuperación del resorte, y  </a:t>
            </a:r>
            <a:r>
              <a:rPr lang="en-US" sz="1200" i="1" dirty="0">
                <a:solidFill>
                  <a:srgbClr val="3A3A3A"/>
                </a:solidFill>
                <a:latin typeface="Arial" pitchFamily="34" charset="0"/>
                <a:ea typeface="Arial" pitchFamily="34" charset="-122"/>
                <a:cs typeface="Arial" pitchFamily="34" charset="-120"/>
              </a:rPr>
              <a:t>F  </a:t>
            </a:r>
            <a:r>
              <a:rPr lang="en-US" sz="1200" dirty="0">
                <a:solidFill>
                  <a:srgbClr val="3A3A3A"/>
                </a:solidFill>
                <a:latin typeface="Arial" pitchFamily="34" charset="0"/>
                <a:ea typeface="Arial" pitchFamily="34" charset="-122"/>
                <a:cs typeface="Arial" pitchFamily="34" charset="-120"/>
              </a:rPr>
              <a:t>es una fuerza externa a nuestra disposición. Asumimos que  </a:t>
            </a:r>
            <a:r>
              <a:rPr lang="en-US" sz="1200" i="1" dirty="0">
                <a:solidFill>
                  <a:srgbClr val="3A3A3A"/>
                </a:solidFill>
                <a:latin typeface="Arial" pitchFamily="34" charset="0"/>
                <a:ea typeface="Arial" pitchFamily="34" charset="-122"/>
                <a:cs typeface="Arial" pitchFamily="34" charset="-120"/>
              </a:rPr>
              <a:t>F</a:t>
            </a:r>
            <a:r>
              <a:rPr lang="en-US" sz="1200" i="1" baseline="-40000" dirty="0">
                <a:solidFill>
                  <a:srgbClr val="3A3A3A"/>
                </a:solidFill>
                <a:latin typeface="Arial" pitchFamily="34" charset="0"/>
                <a:ea typeface="Arial" pitchFamily="34" charset="-122"/>
                <a:cs typeface="Arial" pitchFamily="34" charset="-120"/>
              </a:rPr>
              <a:t>r</a:t>
            </a:r>
            <a:r>
              <a:rPr lang="en-US" sz="1200" dirty="0">
                <a:solidFill>
                  <a:srgbClr val="3A3A3A"/>
                </a:solidFill>
                <a:latin typeface="Arial" pitchFamily="34" charset="0"/>
                <a:ea typeface="Arial" pitchFamily="34" charset="-122"/>
                <a:cs typeface="Arial" pitchFamily="34" charset="-120"/>
              </a:rPr>
              <a:t>  es solo función del desplazamiento  </a:t>
            </a:r>
            <a:r>
              <a:rPr lang="en-US" sz="1200" i="1" dirty="0">
                <a:solidFill>
                  <a:srgbClr val="3A3A3A"/>
                </a:solidFill>
                <a:latin typeface="Arial" pitchFamily="34" charset="0"/>
                <a:ea typeface="Arial" pitchFamily="34" charset="-122"/>
                <a:cs typeface="Arial" pitchFamily="34" charset="-120"/>
              </a:rPr>
              <a:t>y</a:t>
            </a:r>
            <a:r>
              <a:rPr lang="en-US" sz="1200" dirty="0">
                <a:solidFill>
                  <a:srgbClr val="3A3A3A"/>
                </a:solidFill>
                <a:latin typeface="Arial" pitchFamily="34" charset="0"/>
                <a:ea typeface="Arial" pitchFamily="34" charset="-122"/>
                <a:cs typeface="Arial" pitchFamily="34" charset="-120"/>
              </a:rPr>
              <a:t>, es decir  </a:t>
            </a:r>
            <a:r>
              <a:rPr lang="en-US" sz="1200" i="1" dirty="0">
                <a:solidFill>
                  <a:srgbClr val="3A3A3A"/>
                </a:solidFill>
                <a:latin typeface="Cambria Math" pitchFamily="34" charset="0"/>
                <a:ea typeface="Cambria Math" pitchFamily="34" charset="-122"/>
                <a:cs typeface="Cambria Math" pitchFamily="34" charset="-120"/>
              </a:rPr>
              <a:t>F</a:t>
            </a:r>
            <a:r>
              <a:rPr lang="en-US" sz="1200" i="1" baseline="-40000" dirty="0">
                <a:solidFill>
                  <a:srgbClr val="3A3A3A"/>
                </a:solidFill>
                <a:latin typeface="Cambria Math" pitchFamily="34" charset="0"/>
                <a:ea typeface="Cambria Math" pitchFamily="34" charset="-122"/>
                <a:cs typeface="Cambria Math" pitchFamily="34" charset="-120"/>
              </a:rPr>
              <a:t>r</a:t>
            </a:r>
            <a:r>
              <a:rPr lang="en-US" sz="1200" i="1" dirty="0">
                <a:solidFill>
                  <a:srgbClr val="3A3A3A"/>
                </a:solidFill>
                <a:latin typeface="Cambria Math" pitchFamily="34" charset="0"/>
                <a:ea typeface="Cambria Math" pitchFamily="34" charset="-122"/>
                <a:cs typeface="Cambria Math" pitchFamily="34" charset="-120"/>
              </a:rPr>
              <a:t> = g(y), g(0) = 0.</a:t>
            </a:r>
            <a:endParaRPr lang="en-US" sz="1200" dirty="0"/>
          </a:p>
        </p:txBody>
      </p:sp>
      <p:sp>
        <p:nvSpPr>
          <p:cNvPr id="8" name="Text 4"/>
          <p:cNvSpPr/>
          <p:nvPr/>
        </p:nvSpPr>
        <p:spPr>
          <a:xfrm>
            <a:off x="54864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9" name="Text 5"/>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1371600"/>
            <a:ext cx="960120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Ejemplo: modelos de poblaciones en interacción</a:t>
            </a:r>
            <a:endParaRPr lang="en-US" sz="2600" dirty="0"/>
          </a:p>
        </p:txBody>
      </p:sp>
      <p:sp>
        <p:nvSpPr>
          <p:cNvPr id="3" name="Text 1"/>
          <p:cNvSpPr/>
          <p:nvPr/>
        </p:nvSpPr>
        <p:spPr>
          <a:xfrm>
            <a:off x="566928" y="1901952"/>
            <a:ext cx="10515600" cy="685800"/>
          </a:xfrm>
          <a:prstGeom prst="rect">
            <a:avLst/>
          </a:prstGeom>
          <a:noFill/>
          <a:ln/>
        </p:spPr>
        <p:txBody>
          <a:bodyPr wrap="square" rtlCol="0" anchor="ctr"/>
          <a:lstStyle/>
          <a:p>
            <a:pPr marL="0" indent="0">
              <a:lnSpc>
                <a:spcPct val="125000"/>
              </a:lnSpc>
              <a:buNone/>
            </a:pPr>
            <a:r>
              <a:rPr lang="en-US" sz="1300" dirty="0">
                <a:solidFill>
                  <a:srgbClr val="3A3A3A"/>
                </a:solidFill>
                <a:latin typeface="Arial" pitchFamily="34" charset="0"/>
                <a:ea typeface="Arial" pitchFamily="34" charset="-122"/>
                <a:cs typeface="Arial" pitchFamily="34" charset="-120"/>
              </a:rPr>
              <a:t>Los organismos vivientes se desarrollan dentro de comunidades ecológicas, en redes de interacciones directas e indirectas con otras criaturas vivientes, en un área geográfica definida.</a:t>
            </a:r>
            <a:endParaRPr lang="en-US" sz="1300" dirty="0"/>
          </a:p>
        </p:txBody>
      </p:sp>
      <p:pic>
        <p:nvPicPr>
          <p:cNvPr id="4" name="Image 0" descr="/home/claude/pptx_fix4/figs2/models_overview.png"/>
          <p:cNvPicPr>
            <a:picLocks noChangeAspect="1"/>
          </p:cNvPicPr>
          <p:nvPr/>
        </p:nvPicPr>
        <p:blipFill>
          <a:blip r:embed="rId4"/>
          <a:stretch>
            <a:fillRect/>
          </a:stretch>
        </p:blipFill>
        <p:spPr>
          <a:xfrm>
            <a:off x="2365819" y="2697480"/>
            <a:ext cx="7247003" cy="3749040"/>
          </a:xfrm>
          <a:prstGeom prst="rect">
            <a:avLst/>
          </a:prstGeom>
        </p:spPr>
      </p:pic>
      <p:sp>
        <p:nvSpPr>
          <p:cNvPr id="5" name="Text 2"/>
          <p:cNvSpPr/>
          <p:nvPr/>
        </p:nvSpPr>
        <p:spPr>
          <a:xfrm>
            <a:off x="54864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6" name="Text 3"/>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16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502920"/>
            <a:ext cx="960120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Interacciones ecológicas</a:t>
            </a:r>
            <a:endParaRPr lang="en-US" sz="2600" dirty="0"/>
          </a:p>
        </p:txBody>
      </p:sp>
      <p:sp>
        <p:nvSpPr>
          <p:cNvPr id="3" name="Text 1"/>
          <p:cNvSpPr/>
          <p:nvPr/>
        </p:nvSpPr>
        <p:spPr>
          <a:xfrm>
            <a:off x="566928" y="1280160"/>
            <a:ext cx="10515600" cy="777240"/>
          </a:xfrm>
          <a:prstGeom prst="rect">
            <a:avLst/>
          </a:prstGeom>
          <a:noFill/>
          <a:ln/>
        </p:spPr>
        <p:txBody>
          <a:bodyPr wrap="square" rtlCol="0" anchor="ctr"/>
          <a:lstStyle/>
          <a:p>
            <a:pPr marL="0" indent="0">
              <a:lnSpc>
                <a:spcPct val="125000"/>
              </a:lnSpc>
              <a:buNone/>
            </a:pPr>
            <a:r>
              <a:rPr lang="en-US" sz="1300" dirty="0">
                <a:solidFill>
                  <a:srgbClr val="3A3A3A"/>
                </a:solidFill>
                <a:latin typeface="Arial" pitchFamily="34" charset="0"/>
                <a:ea typeface="Arial" pitchFamily="34" charset="-122"/>
                <a:cs typeface="Arial" pitchFamily="34" charset="-120"/>
              </a:rPr>
              <a:t>Los organismos vivientes se desarrollan dentro de comunidades ecológicas, en redes de interacciones directas e indirectas con otras criaturas vivientes, en un área geográfica definida.</a:t>
            </a:r>
            <a:endParaRPr lang="en-US" sz="1300" dirty="0"/>
          </a:p>
        </p:txBody>
      </p:sp>
      <p:sp>
        <p:nvSpPr>
          <p:cNvPr id="4" name="Text 2"/>
          <p:cNvSpPr/>
          <p:nvPr/>
        </p:nvSpPr>
        <p:spPr>
          <a:xfrm>
            <a:off x="594360" y="2148840"/>
            <a:ext cx="10332720" cy="640080"/>
          </a:xfrm>
          <a:prstGeom prst="rect">
            <a:avLst/>
          </a:prstGeom>
          <a:noFill/>
          <a:ln/>
        </p:spPr>
        <p:txBody>
          <a:bodyPr wrap="square" rtlCol="0" anchor="t"/>
          <a:lstStyle/>
          <a:p>
            <a:pPr marL="342900" indent="-342900">
              <a:spcAft>
                <a:spcPts val="1000"/>
              </a:spcAft>
              <a:buSzPct val="100000"/>
              <a:buChar char="•"/>
            </a:pPr>
            <a:r>
              <a:rPr lang="en-US" sz="1300" dirty="0">
                <a:solidFill>
                  <a:srgbClr val="3A3A3A"/>
                </a:solidFill>
                <a:latin typeface="Arial" pitchFamily="34" charset="0"/>
                <a:ea typeface="Arial" pitchFamily="34" charset="-122"/>
                <a:cs typeface="Arial" pitchFamily="34" charset="-120"/>
              </a:rPr>
              <a:t>Interacciones intraespecíficas: entre individuos de la misma especie.</a:t>
            </a:r>
            <a:endParaRPr lang="en-US" sz="1300" dirty="0"/>
          </a:p>
          <a:p>
            <a:pPr marL="342900" indent="-342900">
              <a:spcAft>
                <a:spcPts val="1000"/>
              </a:spcAft>
              <a:buSzPct val="100000"/>
              <a:buChar char="•"/>
            </a:pPr>
            <a:r>
              <a:rPr lang="en-US" sz="1300" dirty="0">
                <a:solidFill>
                  <a:srgbClr val="3A3A3A"/>
                </a:solidFill>
                <a:latin typeface="Arial" pitchFamily="34" charset="0"/>
                <a:ea typeface="Arial" pitchFamily="34" charset="-122"/>
                <a:cs typeface="Arial" pitchFamily="34" charset="-120"/>
              </a:rPr>
              <a:t>Interacciones interespecíficas: entre 2 o más especies.</a:t>
            </a:r>
            <a:endParaRPr lang="en-US" sz="1300" dirty="0"/>
          </a:p>
        </p:txBody>
      </p:sp>
      <p:pic>
        <p:nvPicPr>
          <p:cNvPr id="5" name="Image 0" descr="/home/claude/pptx_fix4/figs2/interacciones_table.png"/>
          <p:cNvPicPr>
            <a:picLocks noChangeAspect="1"/>
          </p:cNvPicPr>
          <p:nvPr/>
        </p:nvPicPr>
        <p:blipFill>
          <a:blip r:embed="rId4"/>
          <a:stretch>
            <a:fillRect/>
          </a:stretch>
        </p:blipFill>
        <p:spPr>
          <a:xfrm>
            <a:off x="2123194" y="2971800"/>
            <a:ext cx="7732252" cy="3291840"/>
          </a:xfrm>
          <a:prstGeom prst="rect">
            <a:avLst/>
          </a:prstGeom>
        </p:spPr>
      </p:pic>
      <p:sp>
        <p:nvSpPr>
          <p:cNvPr id="6" name="Text 3"/>
          <p:cNvSpPr/>
          <p:nvPr/>
        </p:nvSpPr>
        <p:spPr>
          <a:xfrm>
            <a:off x="393192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7" name="Text 4"/>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17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480560" y="502920"/>
            <a:ext cx="722376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Ejemplo: depredación</a:t>
            </a:r>
            <a:endParaRPr lang="en-US" sz="2600" dirty="0"/>
          </a:p>
        </p:txBody>
      </p:sp>
      <p:pic>
        <p:nvPicPr>
          <p:cNvPr id="3" name="Image 0" descr="/home/claude/pptx_fix4/figs2/depredacion_diagram.png"/>
          <p:cNvPicPr>
            <a:picLocks noChangeAspect="1"/>
          </p:cNvPicPr>
          <p:nvPr/>
        </p:nvPicPr>
        <p:blipFill>
          <a:blip r:embed="rId4"/>
          <a:stretch>
            <a:fillRect/>
          </a:stretch>
        </p:blipFill>
        <p:spPr>
          <a:xfrm>
            <a:off x="1233087" y="1828800"/>
            <a:ext cx="9512466" cy="4480560"/>
          </a:xfrm>
          <a:prstGeom prst="rect">
            <a:avLst/>
          </a:prstGeom>
        </p:spPr>
      </p:pic>
      <p:sp>
        <p:nvSpPr>
          <p:cNvPr id="4" name="Text 1"/>
          <p:cNvSpPr/>
          <p:nvPr/>
        </p:nvSpPr>
        <p:spPr>
          <a:xfrm>
            <a:off x="54864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5" name="Text 2"/>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18</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502920"/>
            <a:ext cx="960120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Modelo de presa-predador de Lotka y Volterra</a:t>
            </a:r>
            <a:endParaRPr lang="en-US" sz="2600" dirty="0"/>
          </a:p>
        </p:txBody>
      </p:sp>
      <p:sp>
        <p:nvSpPr>
          <p:cNvPr id="3" name="Text 1"/>
          <p:cNvSpPr/>
          <p:nvPr/>
        </p:nvSpPr>
        <p:spPr>
          <a:xfrm>
            <a:off x="566928" y="1325880"/>
            <a:ext cx="6035040" cy="777240"/>
          </a:xfrm>
          <a:prstGeom prst="rect">
            <a:avLst/>
          </a:prstGeom>
          <a:noFill/>
          <a:ln/>
        </p:spPr>
        <p:txBody>
          <a:bodyPr wrap="square" rtlCol="0" anchor="ctr"/>
          <a:lstStyle/>
          <a:p>
            <a:pPr marL="0" indent="0">
              <a:lnSpc>
                <a:spcPct val="125000"/>
              </a:lnSpc>
              <a:buNone/>
            </a:pPr>
            <a:r>
              <a:rPr lang="en-US" sz="1300" dirty="0">
                <a:solidFill>
                  <a:srgbClr val="3A3A3A"/>
                </a:solidFill>
                <a:latin typeface="Arial" pitchFamily="34" charset="0"/>
                <a:ea typeface="Arial" pitchFamily="34" charset="-122"/>
                <a:cs typeface="Arial" pitchFamily="34" charset="-120"/>
              </a:rPr>
              <a:t>Describe la evolución de las poblaciones de dos especies (presas y depredadores) en un sistema aislado e incambiante.</a:t>
            </a:r>
            <a:endParaRPr lang="en-US" sz="1300" dirty="0"/>
          </a:p>
        </p:txBody>
      </p:sp>
      <p:sp>
        <p:nvSpPr>
          <p:cNvPr id="4" name="Text 2"/>
          <p:cNvSpPr/>
          <p:nvPr/>
        </p:nvSpPr>
        <p:spPr>
          <a:xfrm>
            <a:off x="594360" y="2194560"/>
            <a:ext cx="5943600" cy="2011680"/>
          </a:xfrm>
          <a:prstGeom prst="rect">
            <a:avLst/>
          </a:prstGeom>
          <a:noFill/>
          <a:ln/>
        </p:spPr>
        <p:txBody>
          <a:bodyPr wrap="square" rtlCol="0" anchor="t"/>
          <a:lstStyle/>
          <a:p>
            <a:pPr marL="342900" indent="-342900">
              <a:spcAft>
                <a:spcPts val="1200"/>
              </a:spcAft>
              <a:buSzPct val="100000"/>
              <a:buChar char="•"/>
            </a:pPr>
            <a:r>
              <a:rPr lang="en-US" sz="1250" dirty="0">
                <a:solidFill>
                  <a:srgbClr val="3A3A3A"/>
                </a:solidFill>
                <a:latin typeface="Arial" pitchFamily="34" charset="0"/>
                <a:ea typeface="Arial" pitchFamily="34" charset="-122"/>
                <a:cs typeface="Arial" pitchFamily="34" charset="-120"/>
              </a:rPr>
              <a:t>Modelo más simple de interacciones entre presas y depredadores.</a:t>
            </a:r>
            <a:endParaRPr lang="en-US" sz="1250" dirty="0"/>
          </a:p>
          <a:p>
            <a:pPr marL="342900" indent="-342900">
              <a:spcAft>
                <a:spcPts val="1200"/>
              </a:spcAft>
              <a:buSzPct val="100000"/>
              <a:buChar char="•"/>
            </a:pPr>
            <a:r>
              <a:rPr lang="en-US" sz="1250" dirty="0">
                <a:solidFill>
                  <a:srgbClr val="3A3A3A"/>
                </a:solidFill>
                <a:latin typeface="Arial" pitchFamily="34" charset="0"/>
                <a:ea typeface="Arial" pitchFamily="34" charset="-122"/>
                <a:cs typeface="Arial" pitchFamily="34" charset="-120"/>
              </a:rPr>
              <a:t>Usado en química, ecología, biomatemática, economía, entre otros.</a:t>
            </a:r>
            <a:endParaRPr lang="en-US" sz="1250" dirty="0"/>
          </a:p>
          <a:p>
            <a:pPr marL="342900" indent="-342900">
              <a:spcAft>
                <a:spcPts val="1200"/>
              </a:spcAft>
              <a:buSzPct val="100000"/>
              <a:buChar char="•"/>
            </a:pPr>
            <a:r>
              <a:rPr lang="en-US" sz="1250" dirty="0">
                <a:solidFill>
                  <a:srgbClr val="3A3A3A"/>
                </a:solidFill>
                <a:latin typeface="Arial" pitchFamily="34" charset="0"/>
                <a:ea typeface="Arial" pitchFamily="34" charset="-122"/>
                <a:cs typeface="Arial" pitchFamily="34" charset="-120"/>
              </a:rPr>
              <a:t>Formulado independientemente por Lotka (1925) y Volterra (1926).</a:t>
            </a:r>
            <a:endParaRPr lang="en-US" sz="1250" dirty="0"/>
          </a:p>
        </p:txBody>
      </p:sp>
      <p:pic>
        <p:nvPicPr>
          <p:cNvPr id="5" name="Image 0" descr="/home/claude/pptx_fix4/figs2/lotka_volterra_portraits.png"/>
          <p:cNvPicPr>
            <a:picLocks noChangeAspect="1"/>
          </p:cNvPicPr>
          <p:nvPr/>
        </p:nvPicPr>
        <p:blipFill>
          <a:blip r:embed="rId4"/>
          <a:stretch>
            <a:fillRect/>
          </a:stretch>
        </p:blipFill>
        <p:spPr>
          <a:xfrm>
            <a:off x="6858000" y="1737360"/>
            <a:ext cx="4206240" cy="2811749"/>
          </a:xfrm>
          <a:prstGeom prst="rect">
            <a:avLst/>
          </a:prstGeom>
        </p:spPr>
      </p:pic>
      <p:sp>
        <p:nvSpPr>
          <p:cNvPr id="6" name="Text 3"/>
          <p:cNvSpPr/>
          <p:nvPr/>
        </p:nvSpPr>
        <p:spPr>
          <a:xfrm>
            <a:off x="6858000" y="4640549"/>
            <a:ext cx="4206240" cy="320040"/>
          </a:xfrm>
          <a:prstGeom prst="rect">
            <a:avLst/>
          </a:prstGeom>
          <a:noFill/>
          <a:ln/>
        </p:spPr>
        <p:txBody>
          <a:bodyPr wrap="square" rtlCol="0" anchor="ctr"/>
          <a:lstStyle/>
          <a:p>
            <a:pPr marL="0" indent="0" algn="ctr">
              <a:buNone/>
            </a:pPr>
            <a:r>
              <a:rPr lang="en-US" sz="1000" i="1" dirty="0">
                <a:solidFill>
                  <a:srgbClr val="6E6E6E"/>
                </a:solidFill>
                <a:latin typeface="Arial" pitchFamily="34" charset="0"/>
                <a:ea typeface="Arial" pitchFamily="34" charset="-122"/>
                <a:cs typeface="Arial" pitchFamily="34" charset="-120"/>
              </a:rPr>
              <a:t>Alfred J. Lotka (1880–1949)   ·   Vito Volterra (1860–1940)</a:t>
            </a:r>
            <a:endParaRPr lang="en-US" sz="1000" dirty="0"/>
          </a:p>
        </p:txBody>
      </p:sp>
      <p:sp>
        <p:nvSpPr>
          <p:cNvPr id="7" name="Text 4"/>
          <p:cNvSpPr/>
          <p:nvPr/>
        </p:nvSpPr>
        <p:spPr>
          <a:xfrm>
            <a:off x="393192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8" name="Text 5"/>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19</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502920"/>
            <a:ext cx="960120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Sistemas dinámicos</a:t>
            </a:r>
            <a:endParaRPr lang="en-US" sz="2600" dirty="0"/>
          </a:p>
        </p:txBody>
      </p:sp>
      <p:sp>
        <p:nvSpPr>
          <p:cNvPr id="3" name="Text 1"/>
          <p:cNvSpPr/>
          <p:nvPr/>
        </p:nvSpPr>
        <p:spPr>
          <a:xfrm>
            <a:off x="566928" y="1280160"/>
            <a:ext cx="10515600" cy="1051560"/>
          </a:xfrm>
          <a:prstGeom prst="rect">
            <a:avLst/>
          </a:prstGeom>
          <a:noFill/>
          <a:ln/>
        </p:spPr>
        <p:txBody>
          <a:bodyPr wrap="square" rtlCol="0" anchor="ctr"/>
          <a:lstStyle/>
          <a:p>
            <a:pPr marL="0" indent="0">
              <a:lnSpc>
                <a:spcPct val="122000"/>
              </a:lnSpc>
              <a:buNone/>
            </a:pPr>
            <a:r>
              <a:rPr lang="en-US" sz="1300" dirty="0">
                <a:solidFill>
                  <a:srgbClr val="3A3A3A"/>
                </a:solidFill>
                <a:latin typeface="Arial" pitchFamily="34" charset="0"/>
                <a:ea typeface="Arial" pitchFamily="34" charset="-122"/>
                <a:cs typeface="Arial" pitchFamily="34" charset="-120"/>
              </a:rPr>
              <a:t>Los sistemas dinámicos son modelos matemáticos que describen procesos reales cuyo comportamiento evoluciona con respecto al tiempo. En el contexto del control, estos sistemas representan las propiedades más importantes del comportamiento temporal de una planta o proceso para poder influenciarlo, regularlo o controlarlo.</a:t>
            </a:r>
            <a:endParaRPr lang="en-US" sz="1300" dirty="0"/>
          </a:p>
        </p:txBody>
      </p:sp>
      <p:sp>
        <p:nvSpPr>
          <p:cNvPr id="4" name="Text 2"/>
          <p:cNvSpPr/>
          <p:nvPr/>
        </p:nvSpPr>
        <p:spPr>
          <a:xfrm>
            <a:off x="566928" y="2331720"/>
            <a:ext cx="10515600" cy="777240"/>
          </a:xfrm>
          <a:prstGeom prst="rect">
            <a:avLst/>
          </a:prstGeom>
          <a:noFill/>
          <a:ln/>
        </p:spPr>
        <p:txBody>
          <a:bodyPr wrap="square" rtlCol="0" anchor="ctr"/>
          <a:lstStyle/>
          <a:p>
            <a:pPr marL="0" indent="0">
              <a:lnSpc>
                <a:spcPct val="122000"/>
              </a:lnSpc>
              <a:buNone/>
            </a:pPr>
            <a:r>
              <a:rPr lang="en-US" sz="1300" dirty="0">
                <a:solidFill>
                  <a:srgbClr val="3A3A3A"/>
                </a:solidFill>
                <a:latin typeface="Arial" pitchFamily="34" charset="0"/>
                <a:ea typeface="Arial" pitchFamily="34" charset="-122"/>
                <a:cs typeface="Arial" pitchFamily="34" charset="-120"/>
              </a:rPr>
              <a:t>Los sistemas dinámicos son modelados por un número finito de ecuaciones diferenciales ordinarias de primer orden acopladas entre sí, que se representan en forma compacta con la ecuación diferencial vectorial de primer orden:</a:t>
            </a:r>
            <a:endParaRPr lang="en-US" sz="1300" dirty="0"/>
          </a:p>
        </p:txBody>
      </p:sp>
      <p:sp>
        <p:nvSpPr>
          <p:cNvPr id="5" name="Shape 3"/>
          <p:cNvSpPr/>
          <p:nvPr/>
        </p:nvSpPr>
        <p:spPr>
          <a:xfrm>
            <a:off x="548640" y="3200400"/>
            <a:ext cx="10881360" cy="3017520"/>
          </a:xfrm>
          <a:prstGeom prst="roundRect">
            <a:avLst>
              <a:gd name="adj" fmla="val 2424"/>
            </a:avLst>
          </a:prstGeom>
          <a:solidFill>
            <a:srgbClr val="F7F1F0"/>
          </a:solidFill>
          <a:ln/>
        </p:spPr>
      </p:sp>
      <p:sp>
        <p:nvSpPr>
          <p:cNvPr id="6" name="Text 4"/>
          <p:cNvSpPr/>
          <p:nvPr/>
        </p:nvSpPr>
        <p:spPr>
          <a:xfrm>
            <a:off x="548640" y="3364992"/>
            <a:ext cx="10881360" cy="457200"/>
          </a:xfrm>
          <a:prstGeom prst="rect">
            <a:avLst/>
          </a:prstGeom>
          <a:noFill/>
          <a:ln/>
        </p:spPr>
        <p:txBody>
          <a:bodyPr wrap="square" rtlCol="0" anchor="ctr"/>
          <a:lstStyle/>
          <a:p>
            <a:pPr marL="0" indent="0" algn="ctr">
              <a:buNone/>
            </a:pPr>
            <a:r>
              <a:rPr lang="en-US" sz="1900" i="1" dirty="0">
                <a:solidFill>
                  <a:srgbClr val="992434"/>
                </a:solidFill>
                <a:latin typeface="Cambria Math" pitchFamily="34" charset="0"/>
                <a:ea typeface="Cambria Math" pitchFamily="34" charset="-122"/>
                <a:cs typeface="Cambria Math" pitchFamily="34" charset="-120"/>
              </a:rPr>
              <a:t>ẋ = f(x, u)</a:t>
            </a:r>
            <a:endParaRPr lang="en-US" sz="1900" dirty="0"/>
          </a:p>
        </p:txBody>
      </p:sp>
      <p:sp>
        <p:nvSpPr>
          <p:cNvPr id="7" name="Text 5"/>
          <p:cNvSpPr/>
          <p:nvPr/>
        </p:nvSpPr>
        <p:spPr>
          <a:xfrm>
            <a:off x="914400" y="3913632"/>
            <a:ext cx="10149840" cy="594360"/>
          </a:xfrm>
          <a:prstGeom prst="rect">
            <a:avLst/>
          </a:prstGeom>
          <a:noFill/>
          <a:ln/>
        </p:spPr>
        <p:txBody>
          <a:bodyPr wrap="square" rtlCol="0" anchor="ctr"/>
          <a:lstStyle/>
          <a:p>
            <a:pPr marL="0" indent="0">
              <a:lnSpc>
                <a:spcPct val="120000"/>
              </a:lnSpc>
              <a:buNone/>
            </a:pPr>
            <a:r>
              <a:rPr lang="en-US" sz="1200" i="1" dirty="0">
                <a:solidFill>
                  <a:srgbClr val="3A3A3A"/>
                </a:solidFill>
                <a:latin typeface="Arial" pitchFamily="34" charset="0"/>
                <a:ea typeface="Arial" pitchFamily="34" charset="-122"/>
                <a:cs typeface="Arial" pitchFamily="34" charset="-120"/>
              </a:rPr>
              <a:t>donde  x ∈ ℝⁿ  </a:t>
            </a:r>
            <a:r>
              <a:rPr lang="en-US" sz="1200" dirty="0">
                <a:solidFill>
                  <a:srgbClr val="3A3A3A"/>
                </a:solidFill>
                <a:latin typeface="Arial" pitchFamily="34" charset="0"/>
                <a:ea typeface="Arial" pitchFamily="34" charset="-122"/>
                <a:cs typeface="Arial" pitchFamily="34" charset="-120"/>
              </a:rPr>
              <a:t>es el vector de estado y  </a:t>
            </a:r>
            <a:r>
              <a:rPr lang="en-US" sz="1200" i="1" dirty="0">
                <a:solidFill>
                  <a:srgbClr val="3A3A3A"/>
                </a:solidFill>
                <a:latin typeface="Arial" pitchFamily="34" charset="0"/>
                <a:ea typeface="Arial" pitchFamily="34" charset="-122"/>
                <a:cs typeface="Arial" pitchFamily="34" charset="-120"/>
              </a:rPr>
              <a:t>u ∈ ℝᵐ  </a:t>
            </a:r>
            <a:r>
              <a:rPr lang="en-US" sz="1200" dirty="0">
                <a:solidFill>
                  <a:srgbClr val="3A3A3A"/>
                </a:solidFill>
                <a:latin typeface="Arial" pitchFamily="34" charset="0"/>
                <a:ea typeface="Arial" pitchFamily="34" charset="-122"/>
                <a:cs typeface="Arial" pitchFamily="34" charset="-120"/>
              </a:rPr>
              <a:t>es el vector de entradas (de control). A veces también se considera una ecuación de salida:</a:t>
            </a:r>
            <a:endParaRPr lang="en-US" sz="1200" dirty="0"/>
          </a:p>
        </p:txBody>
      </p:sp>
      <p:sp>
        <p:nvSpPr>
          <p:cNvPr id="8" name="Text 6"/>
          <p:cNvSpPr/>
          <p:nvPr/>
        </p:nvSpPr>
        <p:spPr>
          <a:xfrm>
            <a:off x="548640" y="4480560"/>
            <a:ext cx="10881360" cy="411480"/>
          </a:xfrm>
          <a:prstGeom prst="rect">
            <a:avLst/>
          </a:prstGeom>
          <a:noFill/>
          <a:ln/>
        </p:spPr>
        <p:txBody>
          <a:bodyPr wrap="square" rtlCol="0" anchor="ctr"/>
          <a:lstStyle/>
          <a:p>
            <a:pPr marL="0" indent="0" algn="ctr">
              <a:buNone/>
            </a:pPr>
            <a:r>
              <a:rPr lang="en-US" sz="1700" i="1" dirty="0">
                <a:solidFill>
                  <a:srgbClr val="992434"/>
                </a:solidFill>
                <a:latin typeface="Cambria Math" pitchFamily="34" charset="0"/>
                <a:ea typeface="Cambria Math" pitchFamily="34" charset="-122"/>
                <a:cs typeface="Cambria Math" pitchFamily="34" charset="-120"/>
              </a:rPr>
              <a:t>y = h(x, u)</a:t>
            </a:r>
            <a:endParaRPr lang="en-US" sz="1700" dirty="0"/>
          </a:p>
        </p:txBody>
      </p:sp>
      <p:sp>
        <p:nvSpPr>
          <p:cNvPr id="9" name="Text 7"/>
          <p:cNvSpPr/>
          <p:nvPr/>
        </p:nvSpPr>
        <p:spPr>
          <a:xfrm>
            <a:off x="914400" y="4956048"/>
            <a:ext cx="10149840" cy="1143000"/>
          </a:xfrm>
          <a:prstGeom prst="rect">
            <a:avLst/>
          </a:prstGeom>
          <a:noFill/>
          <a:ln/>
        </p:spPr>
        <p:txBody>
          <a:bodyPr wrap="square" rtlCol="0" anchor="ctr"/>
          <a:lstStyle/>
          <a:p>
            <a:pPr marL="0" indent="0">
              <a:lnSpc>
                <a:spcPct val="125000"/>
              </a:lnSpc>
              <a:buNone/>
            </a:pPr>
            <a:r>
              <a:rPr lang="en-US" sz="1150" i="1" dirty="0">
                <a:solidFill>
                  <a:srgbClr val="6E6E6E"/>
                </a:solidFill>
                <a:latin typeface="Arial" pitchFamily="34" charset="0"/>
                <a:ea typeface="Arial" pitchFamily="34" charset="-122"/>
                <a:cs typeface="Arial" pitchFamily="34" charset="-120"/>
              </a:rPr>
              <a:t>donde  y ∈ ℝᵖ  es un vector de variables de interés — por ejemplo, variables físicamente medibles o variables que deseamos se comporten de alguna forma especial.</a:t>
            </a:r>
            <a:endParaRPr lang="en-US" sz="1150" dirty="0"/>
          </a:p>
        </p:txBody>
      </p:sp>
      <p:sp>
        <p:nvSpPr>
          <p:cNvPr id="10" name="Text 8"/>
          <p:cNvSpPr/>
          <p:nvPr/>
        </p:nvSpPr>
        <p:spPr>
          <a:xfrm>
            <a:off x="393192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11" name="Text 9"/>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480560" y="502920"/>
            <a:ext cx="722376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Planteamiento del problema</a:t>
            </a:r>
            <a:endParaRPr lang="en-US" sz="2600" dirty="0"/>
          </a:p>
        </p:txBody>
      </p:sp>
      <p:sp>
        <p:nvSpPr>
          <p:cNvPr id="3" name="Text 1"/>
          <p:cNvSpPr/>
          <p:nvPr/>
        </p:nvSpPr>
        <p:spPr>
          <a:xfrm>
            <a:off x="1417320" y="1417320"/>
            <a:ext cx="9829800" cy="731520"/>
          </a:xfrm>
          <a:prstGeom prst="rect">
            <a:avLst/>
          </a:prstGeom>
          <a:noFill/>
          <a:ln/>
        </p:spPr>
        <p:txBody>
          <a:bodyPr wrap="square" rtlCol="0" anchor="ctr"/>
          <a:lstStyle/>
          <a:p>
            <a:pPr marL="0" indent="0">
              <a:lnSpc>
                <a:spcPct val="125000"/>
              </a:lnSpc>
              <a:buNone/>
            </a:pPr>
            <a:r>
              <a:rPr lang="en-US" sz="1350" dirty="0">
                <a:solidFill>
                  <a:srgbClr val="3A3A3A"/>
                </a:solidFill>
                <a:latin typeface="Arial" pitchFamily="34" charset="0"/>
                <a:ea typeface="Arial" pitchFamily="34" charset="-122"/>
                <a:cs typeface="Arial" pitchFamily="34" charset="-120"/>
              </a:rPr>
              <a:t>Se quiere determinar el crecimiento de dos especies, en donde una es la fuente de alimento de la otra, y no compiten por los mismos recursos.</a:t>
            </a:r>
            <a:endParaRPr lang="en-US" sz="1350" dirty="0"/>
          </a:p>
        </p:txBody>
      </p:sp>
      <p:sp>
        <p:nvSpPr>
          <p:cNvPr id="4" name="Text 2"/>
          <p:cNvSpPr/>
          <p:nvPr/>
        </p:nvSpPr>
        <p:spPr>
          <a:xfrm>
            <a:off x="1463040" y="2240280"/>
            <a:ext cx="9692640" cy="777240"/>
          </a:xfrm>
          <a:prstGeom prst="rect">
            <a:avLst/>
          </a:prstGeom>
          <a:noFill/>
          <a:ln/>
        </p:spPr>
        <p:txBody>
          <a:bodyPr wrap="square" rtlCol="0" anchor="ctr"/>
          <a:lstStyle/>
          <a:p>
            <a:pPr marL="0" indent="0">
              <a:lnSpc>
                <a:spcPct val="140000"/>
              </a:lnSpc>
              <a:buNone/>
            </a:pPr>
            <a:r>
              <a:rPr lang="en-US" sz="1300" b="1" i="1" dirty="0">
                <a:solidFill>
                  <a:srgbClr val="992434"/>
                </a:solidFill>
                <a:latin typeface="Cambria Math" pitchFamily="34" charset="0"/>
                <a:ea typeface="Cambria Math" pitchFamily="34" charset="-122"/>
                <a:cs typeface="Cambria Math" pitchFamily="34" charset="-120"/>
              </a:rPr>
              <a:t>x(t)</a:t>
            </a:r>
            <a:r>
              <a:rPr lang="en-US" sz="1300" dirty="0">
                <a:solidFill>
                  <a:srgbClr val="3A3A3A"/>
                </a:solidFill>
                <a:latin typeface="Arial" pitchFamily="34" charset="0"/>
                <a:ea typeface="Arial" pitchFamily="34" charset="-122"/>
                <a:cs typeface="Arial" pitchFamily="34" charset="-120"/>
              </a:rPr>
              <a:t> :  densidad de la población de presas en el instante t
</a:t>
            </a:r>
            <a:r>
              <a:rPr lang="en-US" sz="1300" b="1" i="1" dirty="0">
                <a:solidFill>
                  <a:srgbClr val="992434"/>
                </a:solidFill>
                <a:latin typeface="Cambria Math" pitchFamily="34" charset="0"/>
                <a:ea typeface="Cambria Math" pitchFamily="34" charset="-122"/>
                <a:cs typeface="Cambria Math" pitchFamily="34" charset="-120"/>
              </a:rPr>
              <a:t>y(t)</a:t>
            </a:r>
            <a:r>
              <a:rPr lang="en-US" sz="1300" dirty="0">
                <a:solidFill>
                  <a:srgbClr val="3A3A3A"/>
                </a:solidFill>
                <a:latin typeface="Arial" pitchFamily="34" charset="0"/>
                <a:ea typeface="Arial" pitchFamily="34" charset="-122"/>
                <a:cs typeface="Arial" pitchFamily="34" charset="-120"/>
              </a:rPr>
              <a:t> :  densidad de la población de predadores en el instante t</a:t>
            </a:r>
            <a:endParaRPr lang="en-US" sz="1300" dirty="0"/>
          </a:p>
        </p:txBody>
      </p:sp>
      <p:pic>
        <p:nvPicPr>
          <p:cNvPr id="5" name="Image 0" descr="/home/claude/pptx_fix4/figs2/problem_diagram.png"/>
          <p:cNvPicPr>
            <a:picLocks noChangeAspect="1"/>
          </p:cNvPicPr>
          <p:nvPr/>
        </p:nvPicPr>
        <p:blipFill>
          <a:blip r:embed="rId4"/>
          <a:stretch>
            <a:fillRect/>
          </a:stretch>
        </p:blipFill>
        <p:spPr>
          <a:xfrm>
            <a:off x="1463040" y="3200400"/>
            <a:ext cx="5120640" cy="2441459"/>
          </a:xfrm>
          <a:prstGeom prst="rect">
            <a:avLst/>
          </a:prstGeom>
        </p:spPr>
      </p:pic>
      <p:sp>
        <p:nvSpPr>
          <p:cNvPr id="6" name="Shape 3"/>
          <p:cNvSpPr/>
          <p:nvPr/>
        </p:nvSpPr>
        <p:spPr>
          <a:xfrm>
            <a:off x="6949440" y="4206240"/>
            <a:ext cx="4480560" cy="640080"/>
          </a:xfrm>
          <a:prstGeom prst="roundRect">
            <a:avLst>
              <a:gd name="adj" fmla="val 11429"/>
            </a:avLst>
          </a:prstGeom>
          <a:solidFill>
            <a:srgbClr val="F7F1F0"/>
          </a:solidFill>
          <a:ln/>
        </p:spPr>
      </p:sp>
      <p:sp>
        <p:nvSpPr>
          <p:cNvPr id="7" name="Text 4"/>
          <p:cNvSpPr/>
          <p:nvPr/>
        </p:nvSpPr>
        <p:spPr>
          <a:xfrm>
            <a:off x="7132320" y="4206240"/>
            <a:ext cx="4114800" cy="640080"/>
          </a:xfrm>
          <a:prstGeom prst="rect">
            <a:avLst/>
          </a:prstGeom>
          <a:noFill/>
          <a:ln/>
        </p:spPr>
        <p:txBody>
          <a:bodyPr wrap="square" rtlCol="0" anchor="ctr"/>
          <a:lstStyle/>
          <a:p>
            <a:pPr marL="0" indent="0">
              <a:buNone/>
            </a:pPr>
            <a:r>
              <a:rPr lang="es-CO" sz="1200" dirty="0">
                <a:hlinkClick r:id="rId5"/>
              </a:rPr>
              <a:t>Modelo presa-depredador</a:t>
            </a:r>
            <a:endParaRPr lang="en-US" sz="1150" dirty="0"/>
          </a:p>
        </p:txBody>
      </p:sp>
      <p:sp>
        <p:nvSpPr>
          <p:cNvPr id="8" name="Text 5"/>
          <p:cNvSpPr/>
          <p:nvPr/>
        </p:nvSpPr>
        <p:spPr>
          <a:xfrm>
            <a:off x="54864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9" name="Text 6"/>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20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1371600"/>
            <a:ext cx="960120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Ecuaciones del modelo</a:t>
            </a:r>
            <a:endParaRPr lang="en-US" sz="2600" dirty="0"/>
          </a:p>
        </p:txBody>
      </p:sp>
      <p:sp>
        <p:nvSpPr>
          <p:cNvPr id="3" name="Shape 1"/>
          <p:cNvSpPr/>
          <p:nvPr/>
        </p:nvSpPr>
        <p:spPr>
          <a:xfrm>
            <a:off x="2397318" y="1965960"/>
            <a:ext cx="7184003" cy="1874520"/>
          </a:xfrm>
          <a:prstGeom prst="roundRect">
            <a:avLst>
              <a:gd name="adj" fmla="val 3902"/>
            </a:avLst>
          </a:prstGeom>
          <a:solidFill>
            <a:srgbClr val="F7F1F0"/>
          </a:solidFill>
          <a:ln w="15875">
            <a:solidFill>
              <a:srgbClr val="992434"/>
            </a:solidFill>
            <a:prstDash val="solid"/>
          </a:ln>
        </p:spPr>
      </p:sp>
      <p:pic>
        <p:nvPicPr>
          <p:cNvPr id="4" name="Image 0" descr="/home/claude/pptx_fix4/figs2/eq_prey_predator.png"/>
          <p:cNvPicPr>
            <a:picLocks noChangeAspect="1"/>
          </p:cNvPicPr>
          <p:nvPr/>
        </p:nvPicPr>
        <p:blipFill>
          <a:blip r:embed="rId4"/>
          <a:stretch>
            <a:fillRect/>
          </a:stretch>
        </p:blipFill>
        <p:spPr>
          <a:xfrm>
            <a:off x="2625918" y="2148840"/>
            <a:ext cx="6726803" cy="1508760"/>
          </a:xfrm>
          <a:prstGeom prst="rect">
            <a:avLst/>
          </a:prstGeom>
        </p:spPr>
      </p:pic>
      <p:pic>
        <p:nvPicPr>
          <p:cNvPr id="5" name="Image 1" descr="/home/claude/pptx_fix4/figs2/eq_prey_predator_vars.png"/>
          <p:cNvPicPr>
            <a:picLocks noChangeAspect="1"/>
          </p:cNvPicPr>
          <p:nvPr/>
        </p:nvPicPr>
        <p:blipFill>
          <a:blip r:embed="rId5"/>
          <a:stretch>
            <a:fillRect/>
          </a:stretch>
        </p:blipFill>
        <p:spPr>
          <a:xfrm>
            <a:off x="2313244" y="4160520"/>
            <a:ext cx="7352152" cy="1965960"/>
          </a:xfrm>
          <a:prstGeom prst="rect">
            <a:avLst/>
          </a:prstGeom>
        </p:spPr>
      </p:pic>
      <p:sp>
        <p:nvSpPr>
          <p:cNvPr id="6" name="Text 2"/>
          <p:cNvSpPr/>
          <p:nvPr/>
        </p:nvSpPr>
        <p:spPr>
          <a:xfrm>
            <a:off x="54864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7" name="Text 3"/>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21</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502920"/>
            <a:ext cx="960120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Puntos de equilibrio del modelo</a:t>
            </a:r>
            <a:endParaRPr lang="en-US" sz="2600" dirty="0"/>
          </a:p>
        </p:txBody>
      </p:sp>
      <p:sp>
        <p:nvSpPr>
          <p:cNvPr id="3" name="Shape 1"/>
          <p:cNvSpPr/>
          <p:nvPr/>
        </p:nvSpPr>
        <p:spPr>
          <a:xfrm>
            <a:off x="548640" y="1463040"/>
            <a:ext cx="9509760" cy="1985883"/>
          </a:xfrm>
          <a:prstGeom prst="roundRect">
            <a:avLst>
              <a:gd name="adj" fmla="val 3684"/>
            </a:avLst>
          </a:prstGeom>
          <a:solidFill>
            <a:srgbClr val="F7F1F0"/>
          </a:solidFill>
          <a:ln/>
        </p:spPr>
      </p:sp>
      <p:pic>
        <p:nvPicPr>
          <p:cNvPr id="4" name="Image 0" descr="/home/claude/pptx_fix4/figs2/eq_equilibrio.png"/>
          <p:cNvPicPr>
            <a:picLocks noChangeAspect="1"/>
          </p:cNvPicPr>
          <p:nvPr/>
        </p:nvPicPr>
        <p:blipFill>
          <a:blip r:embed="rId4"/>
          <a:stretch>
            <a:fillRect/>
          </a:stretch>
        </p:blipFill>
        <p:spPr>
          <a:xfrm>
            <a:off x="822960" y="1691640"/>
            <a:ext cx="8686800" cy="1528683"/>
          </a:xfrm>
          <a:prstGeom prst="rect">
            <a:avLst/>
          </a:prstGeom>
        </p:spPr>
      </p:pic>
      <p:sp>
        <p:nvSpPr>
          <p:cNvPr id="5" name="Shape 2"/>
          <p:cNvSpPr/>
          <p:nvPr/>
        </p:nvSpPr>
        <p:spPr>
          <a:xfrm>
            <a:off x="548640" y="3383280"/>
            <a:ext cx="9692640" cy="2449696"/>
          </a:xfrm>
          <a:prstGeom prst="roundRect">
            <a:avLst>
              <a:gd name="adj" fmla="val 2986"/>
            </a:avLst>
          </a:prstGeom>
          <a:solidFill>
            <a:srgbClr val="F7F1F0"/>
          </a:solidFill>
          <a:ln/>
        </p:spPr>
      </p:sp>
      <p:pic>
        <p:nvPicPr>
          <p:cNvPr id="6" name="Image 1" descr="/home/claude/pptx_fix4/figs2/eq_soluciones.png"/>
          <p:cNvPicPr>
            <a:picLocks noChangeAspect="1"/>
          </p:cNvPicPr>
          <p:nvPr/>
        </p:nvPicPr>
        <p:blipFill>
          <a:blip r:embed="rId5"/>
          <a:stretch>
            <a:fillRect/>
          </a:stretch>
        </p:blipFill>
        <p:spPr>
          <a:xfrm>
            <a:off x="822960" y="3611880"/>
            <a:ext cx="9326880" cy="1992496"/>
          </a:xfrm>
          <a:prstGeom prst="rect">
            <a:avLst/>
          </a:prstGeom>
        </p:spPr>
      </p:pic>
      <p:sp>
        <p:nvSpPr>
          <p:cNvPr id="7" name="Text 3"/>
          <p:cNvSpPr/>
          <p:nvPr/>
        </p:nvSpPr>
        <p:spPr>
          <a:xfrm>
            <a:off x="393192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8" name="Text 4"/>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22</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480560" y="502920"/>
            <a:ext cx="722376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Isoclinas cero o nulclinas</a:t>
            </a:r>
            <a:endParaRPr lang="en-US" sz="2600" dirty="0"/>
          </a:p>
        </p:txBody>
      </p:sp>
      <p:sp>
        <p:nvSpPr>
          <p:cNvPr id="3" name="Shape 1"/>
          <p:cNvSpPr/>
          <p:nvPr/>
        </p:nvSpPr>
        <p:spPr>
          <a:xfrm>
            <a:off x="1417320" y="1508760"/>
            <a:ext cx="9235440" cy="1417320"/>
          </a:xfrm>
          <a:prstGeom prst="roundRect">
            <a:avLst>
              <a:gd name="adj" fmla="val 5161"/>
            </a:avLst>
          </a:prstGeom>
          <a:solidFill>
            <a:srgbClr val="F7F1F0"/>
          </a:solidFill>
          <a:ln/>
        </p:spPr>
      </p:sp>
      <p:pic>
        <p:nvPicPr>
          <p:cNvPr id="4" name="Image 0" descr="/home/claude/pptx_fix4/figs2/isoclinas_header.png"/>
          <p:cNvPicPr>
            <a:picLocks noChangeAspect="1"/>
          </p:cNvPicPr>
          <p:nvPr/>
        </p:nvPicPr>
        <p:blipFill>
          <a:blip r:embed="rId4"/>
          <a:stretch>
            <a:fillRect/>
          </a:stretch>
        </p:blipFill>
        <p:spPr>
          <a:xfrm>
            <a:off x="1600200" y="1691640"/>
            <a:ext cx="5708469" cy="1051560"/>
          </a:xfrm>
          <a:prstGeom prst="rect">
            <a:avLst/>
          </a:prstGeom>
        </p:spPr>
      </p:pic>
      <p:pic>
        <p:nvPicPr>
          <p:cNvPr id="5" name="Image 1" descr="/home/claude/pptx_fix4/figs2/isoclinas_plots.png"/>
          <p:cNvPicPr>
            <a:picLocks noChangeAspect="1"/>
          </p:cNvPicPr>
          <p:nvPr/>
        </p:nvPicPr>
        <p:blipFill>
          <a:blip r:embed="rId5"/>
          <a:stretch>
            <a:fillRect/>
          </a:stretch>
        </p:blipFill>
        <p:spPr>
          <a:xfrm>
            <a:off x="2197608" y="2926080"/>
            <a:ext cx="7674864" cy="3566160"/>
          </a:xfrm>
          <a:prstGeom prst="rect">
            <a:avLst/>
          </a:prstGeom>
        </p:spPr>
      </p:pic>
      <p:sp>
        <p:nvSpPr>
          <p:cNvPr id="6" name="Text 2"/>
          <p:cNvSpPr/>
          <p:nvPr/>
        </p:nvSpPr>
        <p:spPr>
          <a:xfrm>
            <a:off x="54864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7" name="Text 3"/>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23</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502920"/>
            <a:ext cx="960120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Comportamiento de poblaciones conjuntas</a:t>
            </a:r>
            <a:endParaRPr lang="en-US" sz="2600" dirty="0"/>
          </a:p>
        </p:txBody>
      </p:sp>
      <p:pic>
        <p:nvPicPr>
          <p:cNvPr id="3" name="Image 0" descr="/home/claude/pptx_fix4/figs2/comportamiento_circular.png"/>
          <p:cNvPicPr>
            <a:picLocks noChangeAspect="1"/>
          </p:cNvPicPr>
          <p:nvPr/>
        </p:nvPicPr>
        <p:blipFill>
          <a:blip r:embed="rId4"/>
          <a:stretch>
            <a:fillRect/>
          </a:stretch>
        </p:blipFill>
        <p:spPr>
          <a:xfrm>
            <a:off x="3246120" y="1737360"/>
            <a:ext cx="5486400" cy="4470400"/>
          </a:xfrm>
          <a:prstGeom prst="rect">
            <a:avLst/>
          </a:prstGeom>
        </p:spPr>
      </p:pic>
      <p:sp>
        <p:nvSpPr>
          <p:cNvPr id="4" name="Text 1"/>
          <p:cNvSpPr/>
          <p:nvPr/>
        </p:nvSpPr>
        <p:spPr>
          <a:xfrm>
            <a:off x="393192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5" name="Text 2"/>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24</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1371600"/>
            <a:ext cx="960120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Trayectorias en el plano de fase</a:t>
            </a:r>
            <a:endParaRPr lang="en-US" sz="2600" dirty="0"/>
          </a:p>
        </p:txBody>
      </p:sp>
      <p:pic>
        <p:nvPicPr>
          <p:cNvPr id="3" name="Image 0" descr="/home/claude/pptx_fix4/figs2/trayectorias_n1n2.png"/>
          <p:cNvPicPr>
            <a:picLocks noChangeAspect="1"/>
          </p:cNvPicPr>
          <p:nvPr/>
        </p:nvPicPr>
        <p:blipFill>
          <a:blip r:embed="rId4"/>
          <a:stretch>
            <a:fillRect/>
          </a:stretch>
        </p:blipFill>
        <p:spPr>
          <a:xfrm>
            <a:off x="640080" y="2148840"/>
            <a:ext cx="4618034" cy="3703320"/>
          </a:xfrm>
          <a:prstGeom prst="rect">
            <a:avLst/>
          </a:prstGeom>
        </p:spPr>
      </p:pic>
      <p:pic>
        <p:nvPicPr>
          <p:cNvPr id="4" name="Image 1" descr="/home/claude/pptx_fix4/figs2/trayectorias_lv.png"/>
          <p:cNvPicPr>
            <a:picLocks noChangeAspect="1"/>
          </p:cNvPicPr>
          <p:nvPr/>
        </p:nvPicPr>
        <p:blipFill>
          <a:blip r:embed="rId5"/>
          <a:stretch>
            <a:fillRect/>
          </a:stretch>
        </p:blipFill>
        <p:spPr>
          <a:xfrm>
            <a:off x="6309360" y="2606040"/>
            <a:ext cx="4658025" cy="3246120"/>
          </a:xfrm>
          <a:prstGeom prst="rect">
            <a:avLst/>
          </a:prstGeom>
        </p:spPr>
      </p:pic>
      <p:sp>
        <p:nvSpPr>
          <p:cNvPr id="5" name="Text 1"/>
          <p:cNvSpPr/>
          <p:nvPr/>
        </p:nvSpPr>
        <p:spPr>
          <a:xfrm>
            <a:off x="6309360" y="2148840"/>
            <a:ext cx="5212080" cy="411480"/>
          </a:xfrm>
          <a:prstGeom prst="rect">
            <a:avLst/>
          </a:prstGeom>
          <a:noFill/>
          <a:ln/>
        </p:spPr>
        <p:txBody>
          <a:bodyPr wrap="square" rtlCol="0" anchor="ctr"/>
          <a:lstStyle/>
          <a:p>
            <a:pPr marL="0" indent="0" algn="ctr">
              <a:buNone/>
            </a:pPr>
            <a:r>
              <a:rPr lang="en-US" sz="1300" b="1" dirty="0">
                <a:solidFill>
                  <a:srgbClr val="992434"/>
                </a:solidFill>
                <a:latin typeface="Arial" pitchFamily="34" charset="0"/>
                <a:ea typeface="Arial" pitchFamily="34" charset="-122"/>
                <a:cs typeface="Arial" pitchFamily="34" charset="-120"/>
              </a:rPr>
              <a:t>Modelo de presa-predador de Lotka-Volterra</a:t>
            </a:r>
            <a:endParaRPr lang="en-US" sz="1300" dirty="0"/>
          </a:p>
        </p:txBody>
      </p:sp>
      <p:sp>
        <p:nvSpPr>
          <p:cNvPr id="6" name="Text 2"/>
          <p:cNvSpPr/>
          <p:nvPr/>
        </p:nvSpPr>
        <p:spPr>
          <a:xfrm>
            <a:off x="54864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7" name="Text 3"/>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25</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2468880" y="566928"/>
            <a:ext cx="7863840" cy="640080"/>
          </a:xfrm>
          <a:prstGeom prst="rect">
            <a:avLst/>
          </a:prstGeom>
          <a:noFill/>
          <a:ln/>
        </p:spPr>
        <p:txBody>
          <a:bodyPr wrap="square" rtlCol="0" anchor="t"/>
          <a:lstStyle/>
          <a:p>
            <a:pPr marL="0" indent="0">
              <a:buNone/>
            </a:pPr>
            <a:r>
              <a:rPr lang="en-US" sz="2000" b="1" dirty="0">
                <a:solidFill>
                  <a:srgbClr val="992434"/>
                </a:solidFill>
                <a:latin typeface="Arial" pitchFamily="34" charset="0"/>
                <a:ea typeface="Arial" pitchFamily="34" charset="-122"/>
                <a:cs typeface="Arial" pitchFamily="34" charset="-120"/>
              </a:rPr>
              <a:t>Evolución temporal de las poblaciones</a:t>
            </a:r>
            <a:endParaRPr lang="en-US" sz="2000" dirty="0"/>
          </a:p>
        </p:txBody>
      </p:sp>
      <p:pic>
        <p:nvPicPr>
          <p:cNvPr id="3" name="Image 0" descr="/home/claude/pptx_fix4/figs2/oscilaciones_chart.png"/>
          <p:cNvPicPr>
            <a:picLocks noChangeAspect="1"/>
          </p:cNvPicPr>
          <p:nvPr/>
        </p:nvPicPr>
        <p:blipFill>
          <a:blip r:embed="rId4"/>
          <a:stretch>
            <a:fillRect/>
          </a:stretch>
        </p:blipFill>
        <p:spPr>
          <a:xfrm>
            <a:off x="1463040" y="1783080"/>
            <a:ext cx="5966241" cy="4206240"/>
          </a:xfrm>
          <a:prstGeom prst="rect">
            <a:avLst/>
          </a:prstGeom>
        </p:spPr>
      </p:pic>
      <p:sp>
        <p:nvSpPr>
          <p:cNvPr id="4" name="Shape 1"/>
          <p:cNvSpPr/>
          <p:nvPr/>
        </p:nvSpPr>
        <p:spPr>
          <a:xfrm>
            <a:off x="8686800" y="2103120"/>
            <a:ext cx="2743200" cy="2011680"/>
          </a:xfrm>
          <a:prstGeom prst="roundRect">
            <a:avLst>
              <a:gd name="adj" fmla="val 3636"/>
            </a:avLst>
          </a:prstGeom>
          <a:solidFill>
            <a:srgbClr val="F7F1F0"/>
          </a:solidFill>
          <a:ln/>
        </p:spPr>
      </p:sp>
      <p:sp>
        <p:nvSpPr>
          <p:cNvPr id="5" name="Text 2"/>
          <p:cNvSpPr/>
          <p:nvPr/>
        </p:nvSpPr>
        <p:spPr>
          <a:xfrm>
            <a:off x="8869680" y="2286000"/>
            <a:ext cx="2377440" cy="914400"/>
          </a:xfrm>
          <a:prstGeom prst="rect">
            <a:avLst/>
          </a:prstGeom>
          <a:noFill/>
          <a:ln/>
        </p:spPr>
        <p:txBody>
          <a:bodyPr wrap="square" rtlCol="0" anchor="ctr"/>
          <a:lstStyle/>
          <a:p>
            <a:pPr marL="0" indent="0">
              <a:lnSpc>
                <a:spcPct val="160000"/>
              </a:lnSpc>
              <a:buNone/>
            </a:pPr>
            <a:r>
              <a:rPr lang="en-US" sz="1250" dirty="0">
                <a:solidFill>
                  <a:srgbClr val="C0392B"/>
                </a:solidFill>
                <a:latin typeface="Arial" pitchFamily="34" charset="0"/>
                <a:ea typeface="Arial" pitchFamily="34" charset="-122"/>
                <a:cs typeface="Arial" pitchFamily="34" charset="-120"/>
              </a:rPr>
              <a:t>●  </a:t>
            </a:r>
            <a:r>
              <a:rPr lang="en-US" sz="1250" dirty="0">
                <a:solidFill>
                  <a:srgbClr val="3A3A3A"/>
                </a:solidFill>
                <a:latin typeface="Arial" pitchFamily="34" charset="0"/>
                <a:ea typeface="Arial" pitchFamily="34" charset="-122"/>
                <a:cs typeface="Arial" pitchFamily="34" charset="-120"/>
              </a:rPr>
              <a:t>presas
</a:t>
            </a:r>
            <a:r>
              <a:rPr lang="en-US" sz="1250" dirty="0">
                <a:solidFill>
                  <a:srgbClr val="2E5FA3"/>
                </a:solidFill>
                <a:latin typeface="Arial" pitchFamily="34" charset="0"/>
                <a:ea typeface="Arial" pitchFamily="34" charset="-122"/>
                <a:cs typeface="Arial" pitchFamily="34" charset="-120"/>
              </a:rPr>
              <a:t>●  </a:t>
            </a:r>
            <a:r>
              <a:rPr lang="en-US" sz="1250" dirty="0">
                <a:solidFill>
                  <a:srgbClr val="3A3A3A"/>
                </a:solidFill>
                <a:latin typeface="Arial" pitchFamily="34" charset="0"/>
                <a:ea typeface="Arial" pitchFamily="34" charset="-122"/>
                <a:cs typeface="Arial" pitchFamily="34" charset="-120"/>
              </a:rPr>
              <a:t>depredadores</a:t>
            </a:r>
            <a:endParaRPr lang="en-US" sz="1250" dirty="0"/>
          </a:p>
        </p:txBody>
      </p:sp>
      <p:sp>
        <p:nvSpPr>
          <p:cNvPr id="6" name="Text 3"/>
          <p:cNvSpPr/>
          <p:nvPr/>
        </p:nvSpPr>
        <p:spPr>
          <a:xfrm>
            <a:off x="54864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7" name="Text 4"/>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26</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22960" y="640080"/>
            <a:ext cx="8229600" cy="777240"/>
          </a:xfrm>
          <a:prstGeom prst="rect">
            <a:avLst/>
          </a:prstGeom>
          <a:noFill/>
          <a:ln/>
        </p:spPr>
        <p:txBody>
          <a:bodyPr wrap="square" rtlCol="0" anchor="ctr"/>
          <a:lstStyle/>
          <a:p>
            <a:pPr marL="0" indent="0">
              <a:buNone/>
            </a:pPr>
            <a:r>
              <a:rPr lang="en-US" sz="3800" b="1" dirty="0">
                <a:solidFill>
                  <a:srgbClr val="FFFFFF"/>
                </a:solidFill>
                <a:latin typeface="Arial" pitchFamily="34" charset="0"/>
                <a:ea typeface="Arial" pitchFamily="34" charset="-122"/>
                <a:cs typeface="Arial" pitchFamily="34" charset="-120"/>
              </a:rPr>
              <a:t>¿Preguntas?</a:t>
            </a:r>
            <a:endParaRPr lang="en-US" sz="3800" dirty="0"/>
          </a:p>
        </p:txBody>
      </p:sp>
      <p:sp>
        <p:nvSpPr>
          <p:cNvPr id="3" name="Text 1"/>
          <p:cNvSpPr/>
          <p:nvPr/>
        </p:nvSpPr>
        <p:spPr>
          <a:xfrm>
            <a:off x="850392" y="1417320"/>
            <a:ext cx="8778240" cy="640080"/>
          </a:xfrm>
          <a:prstGeom prst="rect">
            <a:avLst/>
          </a:prstGeom>
          <a:noFill/>
          <a:ln/>
        </p:spPr>
        <p:txBody>
          <a:bodyPr wrap="square" rtlCol="0" anchor="ctr"/>
          <a:lstStyle/>
          <a:p>
            <a:pPr marL="0" indent="0">
              <a:lnSpc>
                <a:spcPct val="120000"/>
              </a:lnSpc>
              <a:buNone/>
            </a:pPr>
            <a:endParaRPr lang="en-US" sz="1500" dirty="0"/>
          </a:p>
        </p:txBody>
      </p:sp>
      <p:sp>
        <p:nvSpPr>
          <p:cNvPr id="4" name="Text 2"/>
          <p:cNvSpPr/>
          <p:nvPr/>
        </p:nvSpPr>
        <p:spPr>
          <a:xfrm>
            <a:off x="850392" y="2084832"/>
            <a:ext cx="8229600" cy="365760"/>
          </a:xfrm>
          <a:prstGeom prst="rect">
            <a:avLst/>
          </a:prstGeom>
          <a:noFill/>
          <a:ln/>
        </p:spPr>
        <p:txBody>
          <a:bodyPr wrap="square" rtlCol="0" anchor="ctr"/>
          <a:lstStyle/>
          <a:p>
            <a:pPr marL="0" indent="0">
              <a:buNone/>
            </a:pPr>
            <a:r>
              <a:rPr lang="en-US" sz="1250" dirty="0">
                <a:solidFill>
                  <a:srgbClr val="FFFFFF"/>
                </a:solidFill>
                <a:latin typeface="Arial" pitchFamily="34" charset="0"/>
                <a:ea typeface="Arial" pitchFamily="34" charset="-122"/>
                <a:cs typeface="Arial" pitchFamily="34" charset="-120"/>
              </a:rPr>
              <a:t>Frank Florez Montes   ·   Frank.florezm@autonoma.edu.co</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480560" y="502920"/>
            <a:ext cx="722376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Modelo de estado y control por realimentación</a:t>
            </a:r>
            <a:endParaRPr lang="en-US" sz="2600" dirty="0"/>
          </a:p>
        </p:txBody>
      </p:sp>
      <p:pic>
        <p:nvPicPr>
          <p:cNvPr id="3" name="Image 0" descr="/home/claude/pptx_fix4/figs_clase1/block_diagram.png"/>
          <p:cNvPicPr>
            <a:picLocks noChangeAspect="1"/>
          </p:cNvPicPr>
          <p:nvPr/>
        </p:nvPicPr>
        <p:blipFill>
          <a:blip r:embed="rId4"/>
          <a:stretch>
            <a:fillRect/>
          </a:stretch>
        </p:blipFill>
        <p:spPr>
          <a:xfrm>
            <a:off x="2057400" y="1737360"/>
            <a:ext cx="5964655" cy="2743200"/>
          </a:xfrm>
          <a:prstGeom prst="rect">
            <a:avLst/>
          </a:prstGeom>
        </p:spPr>
      </p:pic>
      <p:sp>
        <p:nvSpPr>
          <p:cNvPr id="4" name="Text 1"/>
          <p:cNvSpPr/>
          <p:nvPr/>
        </p:nvSpPr>
        <p:spPr>
          <a:xfrm>
            <a:off x="685800" y="4754880"/>
            <a:ext cx="10515600" cy="1371600"/>
          </a:xfrm>
          <a:prstGeom prst="rect">
            <a:avLst/>
          </a:prstGeom>
          <a:noFill/>
          <a:ln/>
        </p:spPr>
        <p:txBody>
          <a:bodyPr wrap="square" rtlCol="0" anchor="ctr"/>
          <a:lstStyle/>
          <a:p>
            <a:pPr marL="0" indent="0">
              <a:lnSpc>
                <a:spcPct val="130000"/>
              </a:lnSpc>
              <a:buNone/>
            </a:pPr>
            <a:r>
              <a:rPr lang="en-US" sz="1400" dirty="0">
                <a:solidFill>
                  <a:srgbClr val="3A3A3A"/>
                </a:solidFill>
                <a:latin typeface="Arial" pitchFamily="34" charset="0"/>
                <a:ea typeface="Arial" pitchFamily="34" charset="-122"/>
                <a:cs typeface="Arial" pitchFamily="34" charset="-120"/>
              </a:rPr>
              <a:t>Muchas veces la entrada </a:t>
            </a:r>
            <a:r>
              <a:rPr lang="en-US" sz="1400" i="1" dirty="0">
                <a:solidFill>
                  <a:srgbClr val="3A3A3A"/>
                </a:solidFill>
                <a:latin typeface="Arial" pitchFamily="34" charset="0"/>
                <a:ea typeface="Arial" pitchFamily="34" charset="-122"/>
                <a:cs typeface="Arial" pitchFamily="34" charset="-120"/>
              </a:rPr>
              <a:t>u </a:t>
            </a:r>
            <a:r>
              <a:rPr lang="en-US" sz="1400" dirty="0">
                <a:solidFill>
                  <a:srgbClr val="3A3A3A"/>
                </a:solidFill>
                <a:latin typeface="Arial" pitchFamily="34" charset="0"/>
                <a:ea typeface="Arial" pitchFamily="34" charset="-122"/>
                <a:cs typeface="Arial" pitchFamily="34" charset="-120"/>
              </a:rPr>
              <a:t>no aparece explícitamente en </a:t>
            </a:r>
            <a:r>
              <a:rPr lang="en-US" sz="1400" i="1" dirty="0">
                <a:solidFill>
                  <a:srgbClr val="3A3A3A"/>
                </a:solidFill>
                <a:latin typeface="Cambria Math" pitchFamily="34" charset="0"/>
                <a:ea typeface="Cambria Math" pitchFamily="34" charset="-122"/>
                <a:cs typeface="Cambria Math" pitchFamily="34" charset="-120"/>
              </a:rPr>
              <a:t>ẋ</a:t>
            </a:r>
            <a:r>
              <a:rPr lang="en-US" sz="1400" dirty="0">
                <a:solidFill>
                  <a:srgbClr val="3A3A3A"/>
                </a:solidFill>
                <a:latin typeface="Arial" pitchFamily="34" charset="0"/>
                <a:ea typeface="Arial" pitchFamily="34" charset="-122"/>
                <a:cs typeface="Arial" pitchFamily="34" charset="-120"/>
              </a:rPr>
              <a:t>, ya sea porque la entrada es cero o porque fue especificada como una función del estado </a:t>
            </a:r>
            <a:r>
              <a:rPr lang="en-US" sz="1400" i="1" dirty="0">
                <a:solidFill>
                  <a:srgbClr val="3A3A3A"/>
                </a:solidFill>
                <a:latin typeface="Cambria Math" pitchFamily="34" charset="0"/>
                <a:ea typeface="Cambria Math" pitchFamily="34" charset="-122"/>
                <a:cs typeface="Cambria Math" pitchFamily="34" charset="-120"/>
              </a:rPr>
              <a:t>u = Υ(x)</a:t>
            </a:r>
            <a:r>
              <a:rPr lang="en-US" sz="1400" dirty="0">
                <a:solidFill>
                  <a:srgbClr val="3A3A3A"/>
                </a:solidFill>
                <a:latin typeface="Arial" pitchFamily="34" charset="0"/>
                <a:ea typeface="Arial" pitchFamily="34" charset="-122"/>
                <a:cs typeface="Arial" pitchFamily="34" charset="-120"/>
              </a:rPr>
              <a:t> — control por realimentación. En este caso la ecuación de estado es la ecuación no forzada.</a:t>
            </a:r>
            <a:endParaRPr lang="en-US" sz="1400" dirty="0"/>
          </a:p>
        </p:txBody>
      </p:sp>
      <p:sp>
        <p:nvSpPr>
          <p:cNvPr id="5" name="Text 2"/>
          <p:cNvSpPr/>
          <p:nvPr/>
        </p:nvSpPr>
        <p:spPr>
          <a:xfrm>
            <a:off x="54864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6" name="Text 3"/>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1371600"/>
            <a:ext cx="960120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Sistemas variantes e invariantes en el tiempo</a:t>
            </a:r>
            <a:endParaRPr lang="en-US" sz="2600" dirty="0"/>
          </a:p>
        </p:txBody>
      </p:sp>
      <p:sp>
        <p:nvSpPr>
          <p:cNvPr id="3" name="Text 1"/>
          <p:cNvSpPr/>
          <p:nvPr/>
        </p:nvSpPr>
        <p:spPr>
          <a:xfrm>
            <a:off x="566928" y="1901952"/>
            <a:ext cx="10607040" cy="548640"/>
          </a:xfrm>
          <a:prstGeom prst="rect">
            <a:avLst/>
          </a:prstGeom>
          <a:noFill/>
          <a:ln/>
        </p:spPr>
        <p:txBody>
          <a:bodyPr wrap="square" rtlCol="0" anchor="ctr"/>
          <a:lstStyle/>
          <a:p>
            <a:pPr marL="0" indent="0">
              <a:lnSpc>
                <a:spcPct val="120000"/>
              </a:lnSpc>
              <a:buNone/>
            </a:pPr>
            <a:r>
              <a:rPr lang="en-US" sz="1300" i="1" dirty="0">
                <a:solidFill>
                  <a:srgbClr val="6E6E6E"/>
                </a:solidFill>
                <a:latin typeface="Arial" pitchFamily="34" charset="0"/>
                <a:ea typeface="Arial" pitchFamily="34" charset="-122"/>
                <a:cs typeface="Arial" pitchFamily="34" charset="-120"/>
              </a:rPr>
              <a:t>La distinción es fundamental en la teoría de control y se basa en si las propiedades y el comportamiento del sistema cambian o permanecen constantes a medida que transcurre el tiempo.</a:t>
            </a:r>
            <a:endParaRPr lang="en-US" sz="1300" dirty="0"/>
          </a:p>
        </p:txBody>
      </p:sp>
      <p:sp>
        <p:nvSpPr>
          <p:cNvPr id="4" name="Shape 2"/>
          <p:cNvSpPr/>
          <p:nvPr/>
        </p:nvSpPr>
        <p:spPr>
          <a:xfrm>
            <a:off x="548640" y="2560320"/>
            <a:ext cx="5349240" cy="3794760"/>
          </a:xfrm>
          <a:prstGeom prst="roundRect">
            <a:avLst>
              <a:gd name="adj" fmla="val 1928"/>
            </a:avLst>
          </a:prstGeom>
          <a:solidFill>
            <a:srgbClr val="F7F1F0"/>
          </a:solidFill>
          <a:ln/>
        </p:spPr>
      </p:sp>
      <p:sp>
        <p:nvSpPr>
          <p:cNvPr id="5" name="Text 3"/>
          <p:cNvSpPr/>
          <p:nvPr/>
        </p:nvSpPr>
        <p:spPr>
          <a:xfrm>
            <a:off x="822960" y="2743200"/>
            <a:ext cx="4800600" cy="365760"/>
          </a:xfrm>
          <a:prstGeom prst="rect">
            <a:avLst/>
          </a:prstGeom>
          <a:noFill/>
          <a:ln/>
        </p:spPr>
        <p:txBody>
          <a:bodyPr wrap="square" rtlCol="0" anchor="ctr"/>
          <a:lstStyle/>
          <a:p>
            <a:pPr marL="0" indent="0">
              <a:buNone/>
            </a:pPr>
            <a:r>
              <a:rPr lang="en-US" sz="1500" b="1" dirty="0">
                <a:solidFill>
                  <a:srgbClr val="992434"/>
                </a:solidFill>
                <a:latin typeface="Arial" pitchFamily="34" charset="0"/>
                <a:ea typeface="Arial" pitchFamily="34" charset="-122"/>
                <a:cs typeface="Arial" pitchFamily="34" charset="-120"/>
              </a:rPr>
              <a:t>Invariantes (estacionarios)</a:t>
            </a:r>
            <a:endParaRPr lang="en-US" sz="1500" dirty="0"/>
          </a:p>
        </p:txBody>
      </p:sp>
      <p:sp>
        <p:nvSpPr>
          <p:cNvPr id="6" name="Text 4"/>
          <p:cNvSpPr/>
          <p:nvPr/>
        </p:nvSpPr>
        <p:spPr>
          <a:xfrm>
            <a:off x="822960" y="3154680"/>
            <a:ext cx="4800600" cy="1737360"/>
          </a:xfrm>
          <a:prstGeom prst="rect">
            <a:avLst/>
          </a:prstGeom>
          <a:noFill/>
          <a:ln/>
        </p:spPr>
        <p:txBody>
          <a:bodyPr wrap="square" rtlCol="0" anchor="ctr"/>
          <a:lstStyle/>
          <a:p>
            <a:pPr marL="0" indent="0">
              <a:lnSpc>
                <a:spcPct val="125000"/>
              </a:lnSpc>
              <a:buNone/>
            </a:pPr>
            <a:r>
              <a:rPr lang="en-US" sz="1150" dirty="0">
                <a:solidFill>
                  <a:srgbClr val="3A3A3A"/>
                </a:solidFill>
                <a:latin typeface="Arial" pitchFamily="34" charset="0"/>
                <a:ea typeface="Arial" pitchFamily="34" charset="-122"/>
                <a:cs typeface="Arial" pitchFamily="34" charset="-120"/>
              </a:rPr>
              <a:t>Un sistema es invariante en el tiempo, también llamado estacionario, cuando su comportamiento es independiente del momento en que se inicie su operación. Si se desplaza el origen del tiempo, la respuesta ante una misma entrada será idéntica, solo que desplazada en el tiempo.</a:t>
            </a:r>
            <a:endParaRPr lang="en-US" sz="1150" dirty="0"/>
          </a:p>
        </p:txBody>
      </p:sp>
      <p:sp>
        <p:nvSpPr>
          <p:cNvPr id="7" name="Text 5"/>
          <p:cNvSpPr/>
          <p:nvPr/>
        </p:nvSpPr>
        <p:spPr>
          <a:xfrm>
            <a:off x="822960" y="4937760"/>
            <a:ext cx="4800600" cy="411480"/>
          </a:xfrm>
          <a:prstGeom prst="rect">
            <a:avLst/>
          </a:prstGeom>
          <a:noFill/>
          <a:ln/>
        </p:spPr>
        <p:txBody>
          <a:bodyPr wrap="square" rtlCol="0" anchor="ctr"/>
          <a:lstStyle/>
          <a:p>
            <a:pPr marL="0" indent="0" algn="ctr">
              <a:buNone/>
            </a:pPr>
            <a:r>
              <a:rPr lang="en-US" sz="1600" i="1" dirty="0">
                <a:solidFill>
                  <a:srgbClr val="992434"/>
                </a:solidFill>
                <a:latin typeface="Cambria Math" pitchFamily="34" charset="0"/>
                <a:ea typeface="Cambria Math" pitchFamily="34" charset="-122"/>
                <a:cs typeface="Cambria Math" pitchFamily="34" charset="-120"/>
              </a:rPr>
              <a:t>ẋ = f(x)</a:t>
            </a:r>
            <a:endParaRPr lang="en-US" sz="1600" dirty="0"/>
          </a:p>
        </p:txBody>
      </p:sp>
      <p:sp>
        <p:nvSpPr>
          <p:cNvPr id="8" name="Text 6"/>
          <p:cNvSpPr/>
          <p:nvPr/>
        </p:nvSpPr>
        <p:spPr>
          <a:xfrm>
            <a:off x="822960" y="5440680"/>
            <a:ext cx="4800600" cy="822960"/>
          </a:xfrm>
          <a:prstGeom prst="rect">
            <a:avLst/>
          </a:prstGeom>
          <a:noFill/>
          <a:ln/>
        </p:spPr>
        <p:txBody>
          <a:bodyPr wrap="square" rtlCol="0" anchor="ctr"/>
          <a:lstStyle/>
          <a:p>
            <a:pPr marL="0" indent="0">
              <a:lnSpc>
                <a:spcPct val="120000"/>
              </a:lnSpc>
              <a:buNone/>
            </a:pPr>
            <a:r>
              <a:rPr lang="en-US" sz="1050" i="1" dirty="0">
                <a:solidFill>
                  <a:srgbClr val="6E6E6E"/>
                </a:solidFill>
                <a:latin typeface="Arial" pitchFamily="34" charset="0"/>
                <a:ea typeface="Arial" pitchFamily="34" charset="-122"/>
                <a:cs typeface="Arial" pitchFamily="34" charset="-120"/>
              </a:rPr>
              <a:t>El modelo lineal que se obtiene al linealizar alrededor de un punto de equilibrio suele ser invariante en el tiempo.</a:t>
            </a:r>
            <a:endParaRPr lang="en-US" sz="1050" dirty="0"/>
          </a:p>
        </p:txBody>
      </p:sp>
      <p:sp>
        <p:nvSpPr>
          <p:cNvPr id="9" name="Shape 7"/>
          <p:cNvSpPr/>
          <p:nvPr/>
        </p:nvSpPr>
        <p:spPr>
          <a:xfrm>
            <a:off x="6080760" y="2560320"/>
            <a:ext cx="5349240" cy="3794760"/>
          </a:xfrm>
          <a:prstGeom prst="roundRect">
            <a:avLst>
              <a:gd name="adj" fmla="val 1928"/>
            </a:avLst>
          </a:prstGeom>
          <a:solidFill>
            <a:srgbClr val="F7F1F0"/>
          </a:solidFill>
          <a:ln/>
        </p:spPr>
      </p:sp>
      <p:sp>
        <p:nvSpPr>
          <p:cNvPr id="10" name="Text 8"/>
          <p:cNvSpPr/>
          <p:nvPr/>
        </p:nvSpPr>
        <p:spPr>
          <a:xfrm>
            <a:off x="6355080" y="2743200"/>
            <a:ext cx="4800600" cy="365760"/>
          </a:xfrm>
          <a:prstGeom prst="rect">
            <a:avLst/>
          </a:prstGeom>
          <a:noFill/>
          <a:ln/>
        </p:spPr>
        <p:txBody>
          <a:bodyPr wrap="square" rtlCol="0" anchor="ctr"/>
          <a:lstStyle/>
          <a:p>
            <a:pPr marL="0" indent="0">
              <a:buNone/>
            </a:pPr>
            <a:r>
              <a:rPr lang="en-US" sz="1500" b="1" dirty="0">
                <a:solidFill>
                  <a:srgbClr val="992434"/>
                </a:solidFill>
                <a:latin typeface="Arial" pitchFamily="34" charset="0"/>
                <a:ea typeface="Arial" pitchFamily="34" charset="-122"/>
                <a:cs typeface="Arial" pitchFamily="34" charset="-120"/>
              </a:rPr>
              <a:t>Variantes (inestacionarios)</a:t>
            </a:r>
            <a:endParaRPr lang="en-US" sz="1500" dirty="0"/>
          </a:p>
        </p:txBody>
      </p:sp>
      <p:sp>
        <p:nvSpPr>
          <p:cNvPr id="11" name="Text 9"/>
          <p:cNvSpPr/>
          <p:nvPr/>
        </p:nvSpPr>
        <p:spPr>
          <a:xfrm>
            <a:off x="6355080" y="3154680"/>
            <a:ext cx="4800600" cy="1737360"/>
          </a:xfrm>
          <a:prstGeom prst="rect">
            <a:avLst/>
          </a:prstGeom>
          <a:noFill/>
          <a:ln/>
        </p:spPr>
        <p:txBody>
          <a:bodyPr wrap="square" rtlCol="0" anchor="ctr"/>
          <a:lstStyle/>
          <a:p>
            <a:pPr marL="0" indent="0">
              <a:lnSpc>
                <a:spcPct val="125000"/>
              </a:lnSpc>
              <a:buNone/>
            </a:pPr>
            <a:r>
              <a:rPr lang="en-US" sz="1150" dirty="0">
                <a:solidFill>
                  <a:srgbClr val="3A3A3A"/>
                </a:solidFill>
                <a:latin typeface="Arial" pitchFamily="34" charset="0"/>
                <a:ea typeface="Arial" pitchFamily="34" charset="-122"/>
                <a:cs typeface="Arial" pitchFamily="34" charset="-120"/>
              </a:rPr>
              <a:t>Un sistema es variante en el tiempo o inestacionario cuando su dinámica depende explícitamente del tiempo. Las reglas que rigen su evolución cambian cronológicamente, por lo que el sistema no responde igual ante el mismo estímulo si se aplica en instantes iniciales distintos.</a:t>
            </a:r>
            <a:endParaRPr lang="en-US" sz="1150" dirty="0"/>
          </a:p>
        </p:txBody>
      </p:sp>
      <p:sp>
        <p:nvSpPr>
          <p:cNvPr id="12" name="Text 10"/>
          <p:cNvSpPr/>
          <p:nvPr/>
        </p:nvSpPr>
        <p:spPr>
          <a:xfrm>
            <a:off x="6355080" y="4937760"/>
            <a:ext cx="4800600" cy="411480"/>
          </a:xfrm>
          <a:prstGeom prst="rect">
            <a:avLst/>
          </a:prstGeom>
          <a:noFill/>
          <a:ln/>
        </p:spPr>
        <p:txBody>
          <a:bodyPr wrap="square" rtlCol="0" anchor="ctr"/>
          <a:lstStyle/>
          <a:p>
            <a:pPr marL="0" indent="0" algn="ctr">
              <a:buNone/>
            </a:pPr>
            <a:r>
              <a:rPr lang="en-US" sz="1600" i="1" dirty="0">
                <a:solidFill>
                  <a:srgbClr val="992434"/>
                </a:solidFill>
                <a:latin typeface="Cambria Math" pitchFamily="34" charset="0"/>
                <a:ea typeface="Cambria Math" pitchFamily="34" charset="-122"/>
                <a:cs typeface="Cambria Math" pitchFamily="34" charset="-120"/>
              </a:rPr>
              <a:t>ẋ = f(x, t)</a:t>
            </a:r>
            <a:endParaRPr lang="en-US" sz="1600" dirty="0"/>
          </a:p>
        </p:txBody>
      </p:sp>
      <p:sp>
        <p:nvSpPr>
          <p:cNvPr id="13" name="Text 11"/>
          <p:cNvSpPr/>
          <p:nvPr/>
        </p:nvSpPr>
        <p:spPr>
          <a:xfrm>
            <a:off x="6355080" y="5440680"/>
            <a:ext cx="4800600" cy="822960"/>
          </a:xfrm>
          <a:prstGeom prst="rect">
            <a:avLst/>
          </a:prstGeom>
          <a:noFill/>
          <a:ln/>
        </p:spPr>
        <p:txBody>
          <a:bodyPr wrap="square" rtlCol="0" anchor="ctr"/>
          <a:lstStyle/>
          <a:p>
            <a:pPr marL="0" indent="0">
              <a:lnSpc>
                <a:spcPct val="120000"/>
              </a:lnSpc>
              <a:buNone/>
            </a:pPr>
            <a:r>
              <a:rPr lang="en-US" sz="1050" i="1" dirty="0">
                <a:solidFill>
                  <a:srgbClr val="6E6E6E"/>
                </a:solidFill>
                <a:latin typeface="Arial" pitchFamily="34" charset="0"/>
                <a:ea typeface="Arial" pitchFamily="34" charset="-122"/>
                <a:cs typeface="Arial" pitchFamily="34" charset="-120"/>
              </a:rPr>
              <a:t>Origen típico: componentes que cambian con el tiempo por diseño (p. ej. consumo de combustible en un cohete).</a:t>
            </a:r>
            <a:endParaRPr lang="en-US" sz="1050" dirty="0"/>
          </a:p>
        </p:txBody>
      </p:sp>
      <p:sp>
        <p:nvSpPr>
          <p:cNvPr id="14" name="Text 12"/>
          <p:cNvSpPr/>
          <p:nvPr/>
        </p:nvSpPr>
        <p:spPr>
          <a:xfrm>
            <a:off x="54864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15" name="Text 13"/>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502920"/>
            <a:ext cx="960120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Puntos de equilibrio</a:t>
            </a:r>
            <a:endParaRPr lang="en-US" sz="2600" dirty="0"/>
          </a:p>
        </p:txBody>
      </p:sp>
      <p:sp>
        <p:nvSpPr>
          <p:cNvPr id="3" name="Text 1"/>
          <p:cNvSpPr/>
          <p:nvPr/>
        </p:nvSpPr>
        <p:spPr>
          <a:xfrm>
            <a:off x="566928" y="1280160"/>
            <a:ext cx="10515600" cy="777240"/>
          </a:xfrm>
          <a:prstGeom prst="rect">
            <a:avLst/>
          </a:prstGeom>
          <a:noFill/>
          <a:ln/>
        </p:spPr>
        <p:txBody>
          <a:bodyPr wrap="square" rtlCol="0" anchor="ctr"/>
          <a:lstStyle/>
          <a:p>
            <a:pPr marL="0" indent="0">
              <a:lnSpc>
                <a:spcPct val="122000"/>
              </a:lnSpc>
              <a:buNone/>
            </a:pPr>
            <a:r>
              <a:rPr lang="en-US" sz="1300" b="1" dirty="0">
                <a:solidFill>
                  <a:srgbClr val="992434"/>
                </a:solidFill>
                <a:latin typeface="Arial" pitchFamily="34" charset="0"/>
                <a:ea typeface="Arial" pitchFamily="34" charset="-122"/>
                <a:cs typeface="Arial" pitchFamily="34" charset="-120"/>
              </a:rPr>
              <a:t>Análisis de trayectorias.  </a:t>
            </a:r>
            <a:r>
              <a:rPr lang="en-US" sz="1300" dirty="0">
                <a:solidFill>
                  <a:srgbClr val="3A3A3A"/>
                </a:solidFill>
                <a:latin typeface="Arial" pitchFamily="34" charset="0"/>
                <a:ea typeface="Arial" pitchFamily="34" charset="-122"/>
                <a:cs typeface="Arial" pitchFamily="34" charset="-120"/>
              </a:rPr>
              <a:t>Incluso si un sistema original es estacionario, el estudio de la estabilidad de una solución que no es constante (una trayectoria ỹ(τ)) obliga a trabajar con un sistema transformado que resulta ser inestacionario.</a:t>
            </a:r>
            <a:endParaRPr lang="en-US" sz="1300" dirty="0"/>
          </a:p>
        </p:txBody>
      </p:sp>
      <p:sp>
        <p:nvSpPr>
          <p:cNvPr id="4" name="Text 2"/>
          <p:cNvSpPr/>
          <p:nvPr/>
        </p:nvSpPr>
        <p:spPr>
          <a:xfrm>
            <a:off x="566928" y="2148840"/>
            <a:ext cx="10515600" cy="594360"/>
          </a:xfrm>
          <a:prstGeom prst="rect">
            <a:avLst/>
          </a:prstGeom>
          <a:noFill/>
          <a:ln/>
        </p:spPr>
        <p:txBody>
          <a:bodyPr wrap="square" rtlCol="0" anchor="ctr"/>
          <a:lstStyle/>
          <a:p>
            <a:pPr marL="0" indent="0">
              <a:lnSpc>
                <a:spcPct val="122000"/>
              </a:lnSpc>
              <a:buNone/>
            </a:pPr>
            <a:r>
              <a:rPr lang="en-US" sz="1300" b="1" dirty="0">
                <a:solidFill>
                  <a:srgbClr val="992434"/>
                </a:solidFill>
                <a:latin typeface="Arial" pitchFamily="34" charset="0"/>
                <a:ea typeface="Arial" pitchFamily="34" charset="-122"/>
                <a:cs typeface="Arial" pitchFamily="34" charset="-120"/>
              </a:rPr>
              <a:t>Un punto de equilibrio (PE) </a:t>
            </a:r>
            <a:r>
              <a:rPr lang="en-US" sz="1300" dirty="0">
                <a:solidFill>
                  <a:srgbClr val="3A3A3A"/>
                </a:solidFill>
                <a:latin typeface="Arial" pitchFamily="34" charset="0"/>
                <a:ea typeface="Arial" pitchFamily="34" charset="-122"/>
                <a:cs typeface="Arial" pitchFamily="34" charset="-120"/>
              </a:rPr>
              <a:t>es un estado constante de un sistema dinámico en el cual, si el sistema se inicia en ese punto, permanecerá allí indefinidamente en ausencia de perturbaciones externas.</a:t>
            </a:r>
            <a:endParaRPr lang="en-US" sz="1300" dirty="0"/>
          </a:p>
        </p:txBody>
      </p:sp>
      <p:sp>
        <p:nvSpPr>
          <p:cNvPr id="5" name="Text 3"/>
          <p:cNvSpPr/>
          <p:nvPr/>
        </p:nvSpPr>
        <p:spPr>
          <a:xfrm>
            <a:off x="566928" y="2743200"/>
            <a:ext cx="10515600" cy="365760"/>
          </a:xfrm>
          <a:prstGeom prst="rect">
            <a:avLst/>
          </a:prstGeom>
          <a:noFill/>
          <a:ln/>
        </p:spPr>
        <p:txBody>
          <a:bodyPr wrap="square" rtlCol="0" anchor="ctr"/>
          <a:lstStyle/>
          <a:p>
            <a:pPr marL="0" indent="0">
              <a:lnSpc>
                <a:spcPct val="120000"/>
              </a:lnSpc>
              <a:buNone/>
            </a:pPr>
            <a:r>
              <a:rPr lang="en-US" sz="1300" dirty="0">
                <a:solidFill>
                  <a:srgbClr val="3A3A3A"/>
                </a:solidFill>
                <a:latin typeface="Arial" pitchFamily="34" charset="0"/>
                <a:ea typeface="Arial" pitchFamily="34" charset="-122"/>
                <a:cs typeface="Arial" pitchFamily="34" charset="-120"/>
              </a:rPr>
              <a:t>Matemáticamente, para un sistema descrito por ẋ = f(x,u), los puntos de equilibrio son las raíces de la ecuación:</a:t>
            </a:r>
            <a:endParaRPr lang="en-US" sz="1300" dirty="0"/>
          </a:p>
        </p:txBody>
      </p:sp>
      <p:sp>
        <p:nvSpPr>
          <p:cNvPr id="6" name="Text 4"/>
          <p:cNvSpPr/>
          <p:nvPr/>
        </p:nvSpPr>
        <p:spPr>
          <a:xfrm>
            <a:off x="548640" y="3127248"/>
            <a:ext cx="10881360" cy="411480"/>
          </a:xfrm>
          <a:prstGeom prst="rect">
            <a:avLst/>
          </a:prstGeom>
          <a:noFill/>
          <a:ln/>
        </p:spPr>
        <p:txBody>
          <a:bodyPr wrap="square" rtlCol="0" anchor="ctr"/>
          <a:lstStyle/>
          <a:p>
            <a:pPr marL="0" indent="0" algn="ctr">
              <a:buNone/>
            </a:pPr>
            <a:r>
              <a:rPr lang="en-US" sz="1800" i="1" dirty="0">
                <a:solidFill>
                  <a:srgbClr val="992434"/>
                </a:solidFill>
                <a:latin typeface="Cambria Math" pitchFamily="34" charset="0"/>
                <a:ea typeface="Cambria Math" pitchFamily="34" charset="-122"/>
                <a:cs typeface="Cambria Math" pitchFamily="34" charset="-120"/>
              </a:rPr>
              <a:t>f(x, u) = 0</a:t>
            </a:r>
            <a:endParaRPr lang="en-US" sz="1800" dirty="0"/>
          </a:p>
        </p:txBody>
      </p:sp>
      <p:sp>
        <p:nvSpPr>
          <p:cNvPr id="7" name="Text 5"/>
          <p:cNvSpPr/>
          <p:nvPr/>
        </p:nvSpPr>
        <p:spPr>
          <a:xfrm>
            <a:off x="566928" y="3611880"/>
            <a:ext cx="10515600" cy="594360"/>
          </a:xfrm>
          <a:prstGeom prst="rect">
            <a:avLst/>
          </a:prstGeom>
          <a:noFill/>
          <a:ln/>
        </p:spPr>
        <p:txBody>
          <a:bodyPr wrap="square" rtlCol="0" anchor="ctr"/>
          <a:lstStyle/>
          <a:p>
            <a:pPr marL="0" indent="0">
              <a:lnSpc>
                <a:spcPct val="122000"/>
              </a:lnSpc>
              <a:buNone/>
            </a:pPr>
            <a:r>
              <a:rPr lang="en-US" sz="1300" dirty="0">
                <a:solidFill>
                  <a:srgbClr val="3A3A3A"/>
                </a:solidFill>
                <a:latin typeface="Arial" pitchFamily="34" charset="0"/>
                <a:ea typeface="Arial" pitchFamily="34" charset="-122"/>
                <a:cs typeface="Arial" pitchFamily="34" charset="-120"/>
              </a:rPr>
              <a:t>Esto significa que en un punto de equilibrio, la tasa de variación del estado respecto al tiempo es cero (ẋ ≡ 0). Un PE puede ser aislado —no tiene otros PE en la vecindad— o puede existir un continuo de PE.</a:t>
            </a:r>
            <a:endParaRPr lang="en-US" sz="1300" dirty="0"/>
          </a:p>
        </p:txBody>
      </p:sp>
      <p:sp>
        <p:nvSpPr>
          <p:cNvPr id="8" name="Shape 6"/>
          <p:cNvSpPr/>
          <p:nvPr/>
        </p:nvSpPr>
        <p:spPr>
          <a:xfrm>
            <a:off x="548640" y="4343400"/>
            <a:ext cx="10881360" cy="1508760"/>
          </a:xfrm>
          <a:prstGeom prst="roundRect">
            <a:avLst>
              <a:gd name="adj" fmla="val 4848"/>
            </a:avLst>
          </a:prstGeom>
          <a:solidFill>
            <a:srgbClr val="F7F1F0"/>
          </a:solidFill>
          <a:ln/>
        </p:spPr>
      </p:sp>
      <p:sp>
        <p:nvSpPr>
          <p:cNvPr id="9" name="Text 7"/>
          <p:cNvSpPr/>
          <p:nvPr/>
        </p:nvSpPr>
        <p:spPr>
          <a:xfrm>
            <a:off x="914400" y="4480560"/>
            <a:ext cx="5852160" cy="640080"/>
          </a:xfrm>
          <a:prstGeom prst="rect">
            <a:avLst/>
          </a:prstGeom>
          <a:noFill/>
          <a:ln/>
        </p:spPr>
        <p:txBody>
          <a:bodyPr wrap="square" rtlCol="0" anchor="ctr"/>
          <a:lstStyle/>
          <a:p>
            <a:pPr marL="0" indent="0">
              <a:lnSpc>
                <a:spcPct val="120000"/>
              </a:lnSpc>
              <a:buNone/>
            </a:pPr>
            <a:r>
              <a:rPr lang="en-US" sz="1250" dirty="0">
                <a:solidFill>
                  <a:srgbClr val="3A3A3A"/>
                </a:solidFill>
                <a:latin typeface="Arial" pitchFamily="34" charset="0"/>
                <a:ea typeface="Arial" pitchFamily="34" charset="-122"/>
                <a:cs typeface="Arial" pitchFamily="34" charset="-120"/>
              </a:rPr>
              <a:t>Cuando el sistema es lineal, tiene la forma conocida:</a:t>
            </a:r>
            <a:endParaRPr lang="en-US" sz="1250" dirty="0"/>
          </a:p>
        </p:txBody>
      </p:sp>
      <p:sp>
        <p:nvSpPr>
          <p:cNvPr id="10" name="Text 8"/>
          <p:cNvSpPr/>
          <p:nvPr/>
        </p:nvSpPr>
        <p:spPr>
          <a:xfrm>
            <a:off x="6400800" y="4343400"/>
            <a:ext cx="4754880" cy="640080"/>
          </a:xfrm>
          <a:prstGeom prst="rect">
            <a:avLst/>
          </a:prstGeom>
          <a:noFill/>
          <a:ln/>
        </p:spPr>
        <p:txBody>
          <a:bodyPr wrap="square" rtlCol="0" anchor="ctr"/>
          <a:lstStyle/>
          <a:p>
            <a:pPr marL="0" indent="0" algn="ctr">
              <a:buNone/>
            </a:pPr>
            <a:r>
              <a:rPr lang="en-US" sz="1800" i="1" dirty="0">
                <a:solidFill>
                  <a:srgbClr val="992434"/>
                </a:solidFill>
                <a:latin typeface="Cambria Math" pitchFamily="34" charset="0"/>
                <a:ea typeface="Cambria Math" pitchFamily="34" charset="-122"/>
                <a:cs typeface="Cambria Math" pitchFamily="34" charset="-120"/>
              </a:rPr>
              <a:t>ẋ = Ax + Bu</a:t>
            </a:r>
            <a:endParaRPr lang="en-US" sz="1800" dirty="0"/>
          </a:p>
        </p:txBody>
      </p:sp>
      <p:sp>
        <p:nvSpPr>
          <p:cNvPr id="11" name="Text 9"/>
          <p:cNvSpPr/>
          <p:nvPr/>
        </p:nvSpPr>
        <p:spPr>
          <a:xfrm>
            <a:off x="914400" y="5120640"/>
            <a:ext cx="10149840" cy="548640"/>
          </a:xfrm>
          <a:prstGeom prst="rect">
            <a:avLst/>
          </a:prstGeom>
          <a:noFill/>
          <a:ln/>
        </p:spPr>
        <p:txBody>
          <a:bodyPr wrap="square" rtlCol="0" anchor="ctr"/>
          <a:lstStyle/>
          <a:p>
            <a:pPr marL="0" indent="0">
              <a:buNone/>
            </a:pPr>
            <a:r>
              <a:rPr lang="en-US" sz="1250" i="1" dirty="0">
                <a:solidFill>
                  <a:srgbClr val="6E6E6E"/>
                </a:solidFill>
                <a:latin typeface="Arial" pitchFamily="34" charset="0"/>
                <a:ea typeface="Arial" pitchFamily="34" charset="-122"/>
                <a:cs typeface="Arial" pitchFamily="34" charset="-120"/>
              </a:rPr>
              <a:t>y el único PE aislado posible (tomando u = 0) es x = 0.</a:t>
            </a:r>
            <a:endParaRPr lang="en-US" sz="1250" dirty="0"/>
          </a:p>
        </p:txBody>
      </p:sp>
      <p:sp>
        <p:nvSpPr>
          <p:cNvPr id="12" name="Text 10"/>
          <p:cNvSpPr/>
          <p:nvPr/>
        </p:nvSpPr>
        <p:spPr>
          <a:xfrm>
            <a:off x="393192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13" name="Text 11"/>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480560" y="502920"/>
            <a:ext cx="6309360" cy="731520"/>
          </a:xfrm>
          <a:prstGeom prst="rect">
            <a:avLst/>
          </a:prstGeom>
          <a:noFill/>
          <a:ln/>
        </p:spPr>
        <p:txBody>
          <a:bodyPr wrap="square" rtlCol="0" anchor="t"/>
          <a:lstStyle/>
          <a:p>
            <a:pPr marL="0" indent="0">
              <a:buNone/>
            </a:pPr>
            <a:r>
              <a:rPr lang="en-US" sz="2200" b="1" dirty="0">
                <a:solidFill>
                  <a:srgbClr val="992434"/>
                </a:solidFill>
                <a:latin typeface="Arial" pitchFamily="34" charset="0"/>
                <a:ea typeface="Arial" pitchFamily="34" charset="-122"/>
                <a:cs typeface="Arial" pitchFamily="34" charset="-120"/>
              </a:rPr>
              <a:t>¿Por qué no basta con linealizar?</a:t>
            </a:r>
            <a:endParaRPr lang="en-US" sz="2200" dirty="0"/>
          </a:p>
        </p:txBody>
      </p:sp>
      <p:sp>
        <p:nvSpPr>
          <p:cNvPr id="3" name="Text 1"/>
          <p:cNvSpPr/>
          <p:nvPr/>
        </p:nvSpPr>
        <p:spPr>
          <a:xfrm>
            <a:off x="1417320" y="1417320"/>
            <a:ext cx="9829800" cy="1051560"/>
          </a:xfrm>
          <a:prstGeom prst="rect">
            <a:avLst/>
          </a:prstGeom>
          <a:noFill/>
          <a:ln/>
        </p:spPr>
        <p:txBody>
          <a:bodyPr wrap="square" rtlCol="0" anchor="ctr"/>
          <a:lstStyle/>
          <a:p>
            <a:pPr marL="0" indent="0">
              <a:lnSpc>
                <a:spcPct val="126000"/>
              </a:lnSpc>
              <a:buNone/>
            </a:pPr>
            <a:r>
              <a:rPr lang="en-US" sz="1350" dirty="0">
                <a:solidFill>
                  <a:srgbClr val="3A3A3A"/>
                </a:solidFill>
                <a:latin typeface="Arial" pitchFamily="34" charset="0"/>
                <a:ea typeface="Arial" pitchFamily="34" charset="-122"/>
                <a:cs typeface="Arial" pitchFamily="34" charset="-120"/>
              </a:rPr>
              <a:t>Como las técnicas de análisis y control lineales son bien conocidas, siempre es conveniente, al analizar un sistema no lineal, comenzar linealizando el sistema alrededor de algún punto de equilibrio y estudiar el sistema lineal resultante. Sin embargo, esto no es suficiente, básicamente por dos razones:</a:t>
            </a:r>
            <a:endParaRPr lang="en-US" sz="1350" dirty="0"/>
          </a:p>
        </p:txBody>
      </p:sp>
      <p:sp>
        <p:nvSpPr>
          <p:cNvPr id="4" name="Shape 2"/>
          <p:cNvSpPr/>
          <p:nvPr/>
        </p:nvSpPr>
        <p:spPr>
          <a:xfrm>
            <a:off x="640080" y="2926080"/>
            <a:ext cx="10881360" cy="1417320"/>
          </a:xfrm>
          <a:prstGeom prst="roundRect">
            <a:avLst>
              <a:gd name="adj" fmla="val 5161"/>
            </a:avLst>
          </a:prstGeom>
          <a:solidFill>
            <a:srgbClr val="F7F1F0"/>
          </a:solidFill>
          <a:ln/>
        </p:spPr>
      </p:sp>
      <p:sp>
        <p:nvSpPr>
          <p:cNvPr id="5" name="Shape 3"/>
          <p:cNvSpPr/>
          <p:nvPr/>
        </p:nvSpPr>
        <p:spPr>
          <a:xfrm>
            <a:off x="868680" y="3218688"/>
            <a:ext cx="548640" cy="548640"/>
          </a:xfrm>
          <a:prstGeom prst="ellipse">
            <a:avLst/>
          </a:prstGeom>
          <a:solidFill>
            <a:srgbClr val="992434"/>
          </a:solidFill>
          <a:ln/>
        </p:spPr>
      </p:sp>
      <p:sp>
        <p:nvSpPr>
          <p:cNvPr id="6" name="Text 4"/>
          <p:cNvSpPr/>
          <p:nvPr/>
        </p:nvSpPr>
        <p:spPr>
          <a:xfrm>
            <a:off x="868680" y="3218688"/>
            <a:ext cx="548640" cy="548640"/>
          </a:xfrm>
          <a:prstGeom prst="rect">
            <a:avLst/>
          </a:prstGeom>
          <a:noFill/>
          <a:ln/>
        </p:spPr>
        <p:txBody>
          <a:bodyPr wrap="square" rtlCol="0" anchor="ctr"/>
          <a:lstStyle/>
          <a:p>
            <a:pPr marL="0" indent="0" algn="ctr">
              <a:buNone/>
            </a:pPr>
            <a:r>
              <a:rPr lang="en-US" sz="1500" b="1" dirty="0">
                <a:solidFill>
                  <a:srgbClr val="AB985C"/>
                </a:solidFill>
                <a:latin typeface="Arial" pitchFamily="34" charset="0"/>
                <a:ea typeface="Arial" pitchFamily="34" charset="-122"/>
                <a:cs typeface="Arial" pitchFamily="34" charset="-120"/>
              </a:rPr>
              <a:t>(i)</a:t>
            </a:r>
            <a:endParaRPr lang="en-US" sz="1500" dirty="0"/>
          </a:p>
        </p:txBody>
      </p:sp>
      <p:sp>
        <p:nvSpPr>
          <p:cNvPr id="7" name="Text 5"/>
          <p:cNvSpPr/>
          <p:nvPr/>
        </p:nvSpPr>
        <p:spPr>
          <a:xfrm>
            <a:off x="1600200" y="3090672"/>
            <a:ext cx="9692640" cy="320040"/>
          </a:xfrm>
          <a:prstGeom prst="rect">
            <a:avLst/>
          </a:prstGeom>
          <a:noFill/>
          <a:ln/>
        </p:spPr>
        <p:txBody>
          <a:bodyPr wrap="square" rtlCol="0" anchor="ctr"/>
          <a:lstStyle/>
          <a:p>
            <a:pPr marL="0" indent="0">
              <a:buNone/>
            </a:pPr>
            <a:r>
              <a:rPr lang="en-US" sz="1350" b="1" dirty="0">
                <a:solidFill>
                  <a:srgbClr val="992434"/>
                </a:solidFill>
                <a:latin typeface="Arial" pitchFamily="34" charset="0"/>
                <a:ea typeface="Arial" pitchFamily="34" charset="-122"/>
                <a:cs typeface="Arial" pitchFamily="34" charset="-120"/>
              </a:rPr>
              <a:t>Comportamiento solo local</a:t>
            </a:r>
            <a:endParaRPr lang="en-US" sz="1350" dirty="0"/>
          </a:p>
        </p:txBody>
      </p:sp>
      <p:sp>
        <p:nvSpPr>
          <p:cNvPr id="8" name="Text 6"/>
          <p:cNvSpPr/>
          <p:nvPr/>
        </p:nvSpPr>
        <p:spPr>
          <a:xfrm>
            <a:off x="1600200" y="3429000"/>
            <a:ext cx="9692640" cy="822960"/>
          </a:xfrm>
          <a:prstGeom prst="rect">
            <a:avLst/>
          </a:prstGeom>
          <a:noFill/>
          <a:ln/>
        </p:spPr>
        <p:txBody>
          <a:bodyPr wrap="square" rtlCol="0" anchor="ctr"/>
          <a:lstStyle/>
          <a:p>
            <a:pPr marL="0" indent="0">
              <a:lnSpc>
                <a:spcPct val="120000"/>
              </a:lnSpc>
              <a:buNone/>
            </a:pPr>
            <a:r>
              <a:rPr lang="en-US" sz="1200" dirty="0">
                <a:solidFill>
                  <a:srgbClr val="3A3A3A"/>
                </a:solidFill>
                <a:latin typeface="Arial" pitchFamily="34" charset="0"/>
                <a:ea typeface="Arial" pitchFamily="34" charset="-122"/>
                <a:cs typeface="Arial" pitchFamily="34" charset="-120"/>
              </a:rPr>
              <a:t>La linealización solo predice el comportamiento cerca del punto de equilibrio; no sirve para estudiar el comportamiento lejos del punto de operación.</a:t>
            </a:r>
            <a:endParaRPr lang="en-US" sz="1200" dirty="0"/>
          </a:p>
        </p:txBody>
      </p:sp>
      <p:sp>
        <p:nvSpPr>
          <p:cNvPr id="9" name="Shape 7"/>
          <p:cNvSpPr/>
          <p:nvPr/>
        </p:nvSpPr>
        <p:spPr>
          <a:xfrm>
            <a:off x="640080" y="4526280"/>
            <a:ext cx="10881360" cy="1417320"/>
          </a:xfrm>
          <a:prstGeom prst="roundRect">
            <a:avLst>
              <a:gd name="adj" fmla="val 5161"/>
            </a:avLst>
          </a:prstGeom>
          <a:solidFill>
            <a:srgbClr val="F7F1F0"/>
          </a:solidFill>
          <a:ln/>
        </p:spPr>
      </p:sp>
      <p:sp>
        <p:nvSpPr>
          <p:cNvPr id="10" name="Shape 8"/>
          <p:cNvSpPr/>
          <p:nvPr/>
        </p:nvSpPr>
        <p:spPr>
          <a:xfrm>
            <a:off x="868680" y="4818888"/>
            <a:ext cx="548640" cy="548640"/>
          </a:xfrm>
          <a:prstGeom prst="ellipse">
            <a:avLst/>
          </a:prstGeom>
          <a:solidFill>
            <a:srgbClr val="992434"/>
          </a:solidFill>
          <a:ln/>
        </p:spPr>
      </p:sp>
      <p:sp>
        <p:nvSpPr>
          <p:cNvPr id="11" name="Text 9"/>
          <p:cNvSpPr/>
          <p:nvPr/>
        </p:nvSpPr>
        <p:spPr>
          <a:xfrm>
            <a:off x="868680" y="4818888"/>
            <a:ext cx="548640" cy="548640"/>
          </a:xfrm>
          <a:prstGeom prst="rect">
            <a:avLst/>
          </a:prstGeom>
          <a:noFill/>
          <a:ln/>
        </p:spPr>
        <p:txBody>
          <a:bodyPr wrap="square" rtlCol="0" anchor="ctr"/>
          <a:lstStyle/>
          <a:p>
            <a:pPr marL="0" indent="0" algn="ctr">
              <a:buNone/>
            </a:pPr>
            <a:r>
              <a:rPr lang="en-US" sz="1500" b="1" dirty="0">
                <a:solidFill>
                  <a:srgbClr val="AB985C"/>
                </a:solidFill>
                <a:latin typeface="Arial" pitchFamily="34" charset="0"/>
                <a:ea typeface="Arial" pitchFamily="34" charset="-122"/>
                <a:cs typeface="Arial" pitchFamily="34" charset="-120"/>
              </a:rPr>
              <a:t>(ii)</a:t>
            </a:r>
            <a:endParaRPr lang="en-US" sz="1500" dirty="0"/>
          </a:p>
        </p:txBody>
      </p:sp>
      <p:sp>
        <p:nvSpPr>
          <p:cNvPr id="12" name="Text 10"/>
          <p:cNvSpPr/>
          <p:nvPr/>
        </p:nvSpPr>
        <p:spPr>
          <a:xfrm>
            <a:off x="1600200" y="4690872"/>
            <a:ext cx="9692640" cy="320040"/>
          </a:xfrm>
          <a:prstGeom prst="rect">
            <a:avLst/>
          </a:prstGeom>
          <a:noFill/>
          <a:ln/>
        </p:spPr>
        <p:txBody>
          <a:bodyPr wrap="square" rtlCol="0" anchor="ctr"/>
          <a:lstStyle/>
          <a:p>
            <a:pPr marL="0" indent="0">
              <a:buNone/>
            </a:pPr>
            <a:r>
              <a:rPr lang="en-US" sz="1350" b="1" dirty="0">
                <a:solidFill>
                  <a:srgbClr val="992434"/>
                </a:solidFill>
                <a:latin typeface="Arial" pitchFamily="34" charset="0"/>
                <a:ea typeface="Arial" pitchFamily="34" charset="-122"/>
                <a:cs typeface="Arial" pitchFamily="34" charset="-120"/>
              </a:rPr>
              <a:t>Una dinámica mucho más rica</a:t>
            </a:r>
            <a:endParaRPr lang="en-US" sz="1350" dirty="0"/>
          </a:p>
        </p:txBody>
      </p:sp>
      <p:sp>
        <p:nvSpPr>
          <p:cNvPr id="13" name="Text 11"/>
          <p:cNvSpPr/>
          <p:nvPr/>
        </p:nvSpPr>
        <p:spPr>
          <a:xfrm>
            <a:off x="1600200" y="5029200"/>
            <a:ext cx="9692640" cy="822960"/>
          </a:xfrm>
          <a:prstGeom prst="rect">
            <a:avLst/>
          </a:prstGeom>
          <a:noFill/>
          <a:ln/>
        </p:spPr>
        <p:txBody>
          <a:bodyPr wrap="square" rtlCol="0" anchor="ctr"/>
          <a:lstStyle/>
          <a:p>
            <a:pPr marL="0" indent="0">
              <a:lnSpc>
                <a:spcPct val="120000"/>
              </a:lnSpc>
              <a:buNone/>
            </a:pPr>
            <a:r>
              <a:rPr lang="en-US" sz="1200" dirty="0">
                <a:solidFill>
                  <a:srgbClr val="3A3A3A"/>
                </a:solidFill>
                <a:latin typeface="Arial" pitchFamily="34" charset="0"/>
                <a:ea typeface="Arial" pitchFamily="34" charset="-122"/>
                <a:cs typeface="Arial" pitchFamily="34" charset="-120"/>
              </a:rPr>
              <a:t>La dinámica de un sistema no lineal es mucho más rica que la de uno lineal, por fenómenos como escape en tiempo finito, múltiples PE aislados, ciclos límite, oscilaciones sub-armónicas, armónicas o casi-periódicas, caos, etc.</a:t>
            </a:r>
            <a:endParaRPr lang="en-US" sz="1200" dirty="0"/>
          </a:p>
        </p:txBody>
      </p:sp>
      <p:sp>
        <p:nvSpPr>
          <p:cNvPr id="14" name="Text 12"/>
          <p:cNvSpPr/>
          <p:nvPr/>
        </p:nvSpPr>
        <p:spPr>
          <a:xfrm>
            <a:off x="54864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15" name="Text 13"/>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502920"/>
            <a:ext cx="960120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Tipos de equilibrio (estabilidad)</a:t>
            </a:r>
            <a:endParaRPr lang="en-US" sz="2600" dirty="0"/>
          </a:p>
        </p:txBody>
      </p:sp>
      <p:sp>
        <p:nvSpPr>
          <p:cNvPr id="3" name="Text 1"/>
          <p:cNvSpPr/>
          <p:nvPr/>
        </p:nvSpPr>
        <p:spPr>
          <a:xfrm>
            <a:off x="566928" y="1280160"/>
            <a:ext cx="10515600" cy="502920"/>
          </a:xfrm>
          <a:prstGeom prst="rect">
            <a:avLst/>
          </a:prstGeom>
          <a:noFill/>
          <a:ln/>
        </p:spPr>
        <p:txBody>
          <a:bodyPr wrap="square" rtlCol="0" anchor="ctr"/>
          <a:lstStyle/>
          <a:p>
            <a:pPr marL="0" indent="0">
              <a:lnSpc>
                <a:spcPct val="120000"/>
              </a:lnSpc>
              <a:buNone/>
            </a:pPr>
            <a:r>
              <a:rPr lang="en-US" sz="1400" i="1" dirty="0">
                <a:solidFill>
                  <a:srgbClr val="6E6E6E"/>
                </a:solidFill>
                <a:latin typeface="Arial" pitchFamily="34" charset="0"/>
                <a:ea typeface="Arial" pitchFamily="34" charset="-122"/>
                <a:cs typeface="Arial" pitchFamily="34" charset="-120"/>
              </a:rPr>
              <a:t>La naturaleza de un punto de equilibrio se define por cómo se comportan las trayectorias del sistema en su vecindad:</a:t>
            </a:r>
            <a:endParaRPr lang="en-US" sz="1400" dirty="0"/>
          </a:p>
        </p:txBody>
      </p:sp>
      <p:sp>
        <p:nvSpPr>
          <p:cNvPr id="4" name="Shape 2"/>
          <p:cNvSpPr/>
          <p:nvPr/>
        </p:nvSpPr>
        <p:spPr>
          <a:xfrm>
            <a:off x="548640" y="2011680"/>
            <a:ext cx="10881360" cy="1234440"/>
          </a:xfrm>
          <a:prstGeom prst="roundRect">
            <a:avLst>
              <a:gd name="adj" fmla="val 5926"/>
            </a:avLst>
          </a:prstGeom>
          <a:solidFill>
            <a:srgbClr val="F7F1F0"/>
          </a:solidFill>
          <a:ln/>
        </p:spPr>
      </p:sp>
      <p:sp>
        <p:nvSpPr>
          <p:cNvPr id="5" name="Shape 3"/>
          <p:cNvSpPr/>
          <p:nvPr/>
        </p:nvSpPr>
        <p:spPr>
          <a:xfrm>
            <a:off x="822960" y="2258568"/>
            <a:ext cx="731520" cy="731520"/>
          </a:xfrm>
          <a:prstGeom prst="ellipse">
            <a:avLst/>
          </a:prstGeom>
          <a:solidFill>
            <a:srgbClr val="992434"/>
          </a:solidFill>
          <a:ln/>
        </p:spPr>
      </p:sp>
      <p:pic>
        <p:nvPicPr>
          <p:cNvPr id="6" name="Image 0" descr="/home/claude/pptx_fix4/icons/equilibrio_white.png"/>
          <p:cNvPicPr>
            <a:picLocks noChangeAspect="1"/>
          </p:cNvPicPr>
          <p:nvPr/>
        </p:nvPicPr>
        <p:blipFill>
          <a:blip r:embed="rId4"/>
          <a:stretch>
            <a:fillRect/>
          </a:stretch>
        </p:blipFill>
        <p:spPr>
          <a:xfrm>
            <a:off x="998525" y="2434133"/>
            <a:ext cx="380390" cy="380390"/>
          </a:xfrm>
          <a:prstGeom prst="rect">
            <a:avLst/>
          </a:prstGeom>
        </p:spPr>
      </p:pic>
      <p:sp>
        <p:nvSpPr>
          <p:cNvPr id="7" name="Text 4"/>
          <p:cNvSpPr/>
          <p:nvPr/>
        </p:nvSpPr>
        <p:spPr>
          <a:xfrm>
            <a:off x="1828800" y="2176272"/>
            <a:ext cx="8961120" cy="365760"/>
          </a:xfrm>
          <a:prstGeom prst="rect">
            <a:avLst/>
          </a:prstGeom>
          <a:noFill/>
          <a:ln/>
        </p:spPr>
        <p:txBody>
          <a:bodyPr wrap="square" rtlCol="0" anchor="ctr"/>
          <a:lstStyle/>
          <a:p>
            <a:pPr marL="0" indent="0">
              <a:buNone/>
            </a:pPr>
            <a:r>
              <a:rPr lang="en-US" sz="1550" b="1" dirty="0">
                <a:solidFill>
                  <a:srgbClr val="992434"/>
                </a:solidFill>
                <a:latin typeface="Arial" pitchFamily="34" charset="0"/>
                <a:ea typeface="Arial" pitchFamily="34" charset="-122"/>
                <a:cs typeface="Arial" pitchFamily="34" charset="-120"/>
              </a:rPr>
              <a:t>Estable</a:t>
            </a:r>
            <a:endParaRPr lang="en-US" sz="1550" dirty="0"/>
          </a:p>
        </p:txBody>
      </p:sp>
      <p:sp>
        <p:nvSpPr>
          <p:cNvPr id="8" name="Text 5"/>
          <p:cNvSpPr/>
          <p:nvPr/>
        </p:nvSpPr>
        <p:spPr>
          <a:xfrm>
            <a:off x="1828800" y="2560320"/>
            <a:ext cx="8961120" cy="594360"/>
          </a:xfrm>
          <a:prstGeom prst="rect">
            <a:avLst/>
          </a:prstGeom>
          <a:noFill/>
          <a:ln/>
        </p:spPr>
        <p:txBody>
          <a:bodyPr wrap="square" rtlCol="0" anchor="ctr"/>
          <a:lstStyle/>
          <a:p>
            <a:pPr marL="0" indent="0">
              <a:lnSpc>
                <a:spcPct val="120000"/>
              </a:lnSpc>
              <a:buNone/>
            </a:pPr>
            <a:r>
              <a:rPr lang="en-US" sz="1250" dirty="0">
                <a:solidFill>
                  <a:srgbClr val="3A3A3A"/>
                </a:solidFill>
                <a:latin typeface="Arial" pitchFamily="34" charset="0"/>
                <a:ea typeface="Arial" pitchFamily="34" charset="-122"/>
                <a:cs typeface="Arial" pitchFamily="34" charset="-120"/>
              </a:rPr>
              <a:t>Si las soluciones que inician cerca permanecen cerca del punto.</a:t>
            </a:r>
            <a:endParaRPr lang="en-US" sz="1250" dirty="0"/>
          </a:p>
        </p:txBody>
      </p:sp>
      <p:sp>
        <p:nvSpPr>
          <p:cNvPr id="9" name="Shape 6"/>
          <p:cNvSpPr/>
          <p:nvPr/>
        </p:nvSpPr>
        <p:spPr>
          <a:xfrm>
            <a:off x="548640" y="3429000"/>
            <a:ext cx="10881360" cy="1234440"/>
          </a:xfrm>
          <a:prstGeom prst="roundRect">
            <a:avLst>
              <a:gd name="adj" fmla="val 5926"/>
            </a:avLst>
          </a:prstGeom>
          <a:solidFill>
            <a:srgbClr val="F7F1F0"/>
          </a:solidFill>
          <a:ln/>
        </p:spPr>
      </p:sp>
      <p:sp>
        <p:nvSpPr>
          <p:cNvPr id="10" name="Shape 7"/>
          <p:cNvSpPr/>
          <p:nvPr/>
        </p:nvSpPr>
        <p:spPr>
          <a:xfrm>
            <a:off x="822960" y="3675888"/>
            <a:ext cx="731520" cy="731520"/>
          </a:xfrm>
          <a:prstGeom prst="ellipse">
            <a:avLst/>
          </a:prstGeom>
          <a:solidFill>
            <a:srgbClr val="992434"/>
          </a:solidFill>
          <a:ln/>
        </p:spPr>
      </p:sp>
      <p:pic>
        <p:nvPicPr>
          <p:cNvPr id="11" name="Image 1" descr="/home/claude/pptx_fix4/icons/nolineal_white.png"/>
          <p:cNvPicPr>
            <a:picLocks noChangeAspect="1"/>
          </p:cNvPicPr>
          <p:nvPr/>
        </p:nvPicPr>
        <p:blipFill>
          <a:blip r:embed="rId5"/>
          <a:stretch>
            <a:fillRect/>
          </a:stretch>
        </p:blipFill>
        <p:spPr>
          <a:xfrm>
            <a:off x="998525" y="3851453"/>
            <a:ext cx="380390" cy="380390"/>
          </a:xfrm>
          <a:prstGeom prst="rect">
            <a:avLst/>
          </a:prstGeom>
        </p:spPr>
      </p:pic>
      <p:sp>
        <p:nvSpPr>
          <p:cNvPr id="12" name="Text 8"/>
          <p:cNvSpPr/>
          <p:nvPr/>
        </p:nvSpPr>
        <p:spPr>
          <a:xfrm>
            <a:off x="1828800" y="3593592"/>
            <a:ext cx="8961120" cy="365760"/>
          </a:xfrm>
          <a:prstGeom prst="rect">
            <a:avLst/>
          </a:prstGeom>
          <a:noFill/>
          <a:ln/>
        </p:spPr>
        <p:txBody>
          <a:bodyPr wrap="square" rtlCol="0" anchor="ctr"/>
          <a:lstStyle/>
          <a:p>
            <a:pPr marL="0" indent="0">
              <a:buNone/>
            </a:pPr>
            <a:r>
              <a:rPr lang="en-US" sz="1550" b="1" dirty="0">
                <a:solidFill>
                  <a:srgbClr val="992434"/>
                </a:solidFill>
                <a:latin typeface="Arial" pitchFamily="34" charset="0"/>
                <a:ea typeface="Arial" pitchFamily="34" charset="-122"/>
                <a:cs typeface="Arial" pitchFamily="34" charset="-120"/>
              </a:rPr>
              <a:t>Inestable</a:t>
            </a:r>
            <a:endParaRPr lang="en-US" sz="1550" dirty="0"/>
          </a:p>
        </p:txBody>
      </p:sp>
      <p:sp>
        <p:nvSpPr>
          <p:cNvPr id="13" name="Text 9"/>
          <p:cNvSpPr/>
          <p:nvPr/>
        </p:nvSpPr>
        <p:spPr>
          <a:xfrm>
            <a:off x="1828800" y="3977640"/>
            <a:ext cx="8961120" cy="594360"/>
          </a:xfrm>
          <a:prstGeom prst="rect">
            <a:avLst/>
          </a:prstGeom>
          <a:noFill/>
          <a:ln/>
        </p:spPr>
        <p:txBody>
          <a:bodyPr wrap="square" rtlCol="0" anchor="ctr"/>
          <a:lstStyle/>
          <a:p>
            <a:pPr marL="0" indent="0">
              <a:lnSpc>
                <a:spcPct val="120000"/>
              </a:lnSpc>
              <a:buNone/>
            </a:pPr>
            <a:r>
              <a:rPr lang="en-US" sz="1250" dirty="0">
                <a:solidFill>
                  <a:srgbClr val="3A3A3A"/>
                </a:solidFill>
                <a:latin typeface="Arial" pitchFamily="34" charset="0"/>
                <a:ea typeface="Arial" pitchFamily="34" charset="-122"/>
                <a:cs typeface="Arial" pitchFamily="34" charset="-120"/>
              </a:rPr>
              <a:t>Si existen trayectorias que se alejan del punto, incluso iniciando muy cerca de él.</a:t>
            </a:r>
            <a:endParaRPr lang="en-US" sz="1250" dirty="0"/>
          </a:p>
        </p:txBody>
      </p:sp>
      <p:sp>
        <p:nvSpPr>
          <p:cNvPr id="14" name="Shape 10"/>
          <p:cNvSpPr/>
          <p:nvPr/>
        </p:nvSpPr>
        <p:spPr>
          <a:xfrm>
            <a:off x="548640" y="4846320"/>
            <a:ext cx="10881360" cy="1234440"/>
          </a:xfrm>
          <a:prstGeom prst="roundRect">
            <a:avLst>
              <a:gd name="adj" fmla="val 5926"/>
            </a:avLst>
          </a:prstGeom>
          <a:solidFill>
            <a:srgbClr val="F7F1F0"/>
          </a:solidFill>
          <a:ln/>
        </p:spPr>
      </p:sp>
      <p:sp>
        <p:nvSpPr>
          <p:cNvPr id="15" name="Shape 11"/>
          <p:cNvSpPr/>
          <p:nvPr/>
        </p:nvSpPr>
        <p:spPr>
          <a:xfrm>
            <a:off x="822960" y="5093208"/>
            <a:ext cx="731520" cy="731520"/>
          </a:xfrm>
          <a:prstGeom prst="ellipse">
            <a:avLst/>
          </a:prstGeom>
          <a:solidFill>
            <a:srgbClr val="992434"/>
          </a:solidFill>
          <a:ln/>
        </p:spPr>
      </p:sp>
      <p:pic>
        <p:nvPicPr>
          <p:cNvPr id="16" name="Image 2" descr="/home/claude/pptx_fix4/icons/balance_white.png"/>
          <p:cNvPicPr>
            <a:picLocks noChangeAspect="1"/>
          </p:cNvPicPr>
          <p:nvPr/>
        </p:nvPicPr>
        <p:blipFill>
          <a:blip r:embed="rId6"/>
          <a:stretch>
            <a:fillRect/>
          </a:stretch>
        </p:blipFill>
        <p:spPr>
          <a:xfrm>
            <a:off x="998525" y="5268773"/>
            <a:ext cx="380390" cy="380390"/>
          </a:xfrm>
          <a:prstGeom prst="rect">
            <a:avLst/>
          </a:prstGeom>
        </p:spPr>
      </p:pic>
      <p:sp>
        <p:nvSpPr>
          <p:cNvPr id="17" name="Text 12"/>
          <p:cNvSpPr/>
          <p:nvPr/>
        </p:nvSpPr>
        <p:spPr>
          <a:xfrm>
            <a:off x="1828800" y="5010912"/>
            <a:ext cx="8961120" cy="365760"/>
          </a:xfrm>
          <a:prstGeom prst="rect">
            <a:avLst/>
          </a:prstGeom>
          <a:noFill/>
          <a:ln/>
        </p:spPr>
        <p:txBody>
          <a:bodyPr wrap="square" rtlCol="0" anchor="ctr"/>
          <a:lstStyle/>
          <a:p>
            <a:pPr marL="0" indent="0">
              <a:buNone/>
            </a:pPr>
            <a:r>
              <a:rPr lang="en-US" sz="1550" b="1" dirty="0">
                <a:solidFill>
                  <a:srgbClr val="992434"/>
                </a:solidFill>
                <a:latin typeface="Arial" pitchFamily="34" charset="0"/>
                <a:ea typeface="Arial" pitchFamily="34" charset="-122"/>
                <a:cs typeface="Arial" pitchFamily="34" charset="-120"/>
              </a:rPr>
              <a:t>Asintóticamente estable</a:t>
            </a:r>
            <a:endParaRPr lang="en-US" sz="1550" dirty="0"/>
          </a:p>
        </p:txBody>
      </p:sp>
      <p:sp>
        <p:nvSpPr>
          <p:cNvPr id="18" name="Text 13"/>
          <p:cNvSpPr/>
          <p:nvPr/>
        </p:nvSpPr>
        <p:spPr>
          <a:xfrm>
            <a:off x="1828800" y="5394960"/>
            <a:ext cx="8961120" cy="594360"/>
          </a:xfrm>
          <a:prstGeom prst="rect">
            <a:avLst/>
          </a:prstGeom>
          <a:noFill/>
          <a:ln/>
        </p:spPr>
        <p:txBody>
          <a:bodyPr wrap="square" rtlCol="0" anchor="ctr"/>
          <a:lstStyle/>
          <a:p>
            <a:pPr marL="0" indent="0">
              <a:lnSpc>
                <a:spcPct val="120000"/>
              </a:lnSpc>
              <a:buNone/>
            </a:pPr>
            <a:r>
              <a:rPr lang="en-US" sz="1250" dirty="0">
                <a:solidFill>
                  <a:srgbClr val="3A3A3A"/>
                </a:solidFill>
                <a:latin typeface="Arial" pitchFamily="34" charset="0"/>
                <a:ea typeface="Arial" pitchFamily="34" charset="-122"/>
                <a:cs typeface="Arial" pitchFamily="34" charset="-120"/>
              </a:rPr>
              <a:t>Si, además de ser estable, las trayectorias tienden a converger hacia el equilibrio a medida que el tiempo avanza al infinito.</a:t>
            </a:r>
            <a:endParaRPr lang="en-US" sz="1250" dirty="0"/>
          </a:p>
        </p:txBody>
      </p:sp>
      <p:sp>
        <p:nvSpPr>
          <p:cNvPr id="19" name="Text 14"/>
          <p:cNvSpPr/>
          <p:nvPr/>
        </p:nvSpPr>
        <p:spPr>
          <a:xfrm>
            <a:off x="393192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20" name="Text 15"/>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480560" y="502920"/>
            <a:ext cx="722376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Sistemas lineales</a:t>
            </a:r>
            <a:endParaRPr lang="en-US" sz="2600" dirty="0"/>
          </a:p>
        </p:txBody>
      </p:sp>
      <p:sp>
        <p:nvSpPr>
          <p:cNvPr id="3" name="Text 1"/>
          <p:cNvSpPr/>
          <p:nvPr/>
        </p:nvSpPr>
        <p:spPr>
          <a:xfrm>
            <a:off x="1417320" y="1691640"/>
            <a:ext cx="9829800" cy="502920"/>
          </a:xfrm>
          <a:prstGeom prst="rect">
            <a:avLst/>
          </a:prstGeom>
          <a:noFill/>
          <a:ln/>
        </p:spPr>
        <p:txBody>
          <a:bodyPr wrap="square" rtlCol="0" anchor="ctr"/>
          <a:lstStyle/>
          <a:p>
            <a:pPr marL="0" indent="0">
              <a:lnSpc>
                <a:spcPct val="122000"/>
              </a:lnSpc>
              <a:buNone/>
            </a:pPr>
            <a:r>
              <a:rPr lang="en-US" sz="1350" dirty="0">
                <a:solidFill>
                  <a:srgbClr val="3A3A3A"/>
                </a:solidFill>
                <a:latin typeface="Arial" pitchFamily="34" charset="0"/>
                <a:ea typeface="Arial" pitchFamily="34" charset="-122"/>
                <a:cs typeface="Arial" pitchFamily="34" charset="-120"/>
              </a:rPr>
              <a:t>Un sistema se define como lineal si satisface el principio de linealidad, el cual se compone de dos propiedades fundamentales:</a:t>
            </a:r>
            <a:endParaRPr lang="en-US" sz="1350" dirty="0"/>
          </a:p>
        </p:txBody>
      </p:sp>
      <p:sp>
        <p:nvSpPr>
          <p:cNvPr id="4" name="Shape 2"/>
          <p:cNvSpPr/>
          <p:nvPr/>
        </p:nvSpPr>
        <p:spPr>
          <a:xfrm>
            <a:off x="640080" y="2331720"/>
            <a:ext cx="5257800" cy="1965960"/>
          </a:xfrm>
          <a:prstGeom prst="roundRect">
            <a:avLst>
              <a:gd name="adj" fmla="val 3721"/>
            </a:avLst>
          </a:prstGeom>
          <a:solidFill>
            <a:srgbClr val="F7F1F0"/>
          </a:solidFill>
          <a:ln/>
        </p:spPr>
      </p:sp>
      <p:sp>
        <p:nvSpPr>
          <p:cNvPr id="5" name="Text 3"/>
          <p:cNvSpPr/>
          <p:nvPr/>
        </p:nvSpPr>
        <p:spPr>
          <a:xfrm>
            <a:off x="896112" y="2514600"/>
            <a:ext cx="4745736" cy="457200"/>
          </a:xfrm>
          <a:prstGeom prst="rect">
            <a:avLst/>
          </a:prstGeom>
          <a:noFill/>
          <a:ln/>
        </p:spPr>
        <p:txBody>
          <a:bodyPr wrap="square" rtlCol="0" anchor="ctr"/>
          <a:lstStyle/>
          <a:p>
            <a:pPr marL="0" indent="0">
              <a:buNone/>
            </a:pPr>
            <a:r>
              <a:rPr lang="en-US" sz="1400" b="1" dirty="0">
                <a:solidFill>
                  <a:srgbClr val="992434"/>
                </a:solidFill>
                <a:latin typeface="Arial" pitchFamily="34" charset="0"/>
                <a:ea typeface="Arial" pitchFamily="34" charset="-122"/>
                <a:cs typeface="Arial" pitchFamily="34" charset="-120"/>
              </a:rPr>
              <a:t>Principio de superposición</a:t>
            </a:r>
            <a:endParaRPr lang="en-US" sz="1400" dirty="0"/>
          </a:p>
        </p:txBody>
      </p:sp>
      <p:sp>
        <p:nvSpPr>
          <p:cNvPr id="6" name="Text 4"/>
          <p:cNvSpPr/>
          <p:nvPr/>
        </p:nvSpPr>
        <p:spPr>
          <a:xfrm>
            <a:off x="896112" y="2971800"/>
            <a:ext cx="4745736" cy="1234440"/>
          </a:xfrm>
          <a:prstGeom prst="rect">
            <a:avLst/>
          </a:prstGeom>
          <a:noFill/>
          <a:ln/>
        </p:spPr>
        <p:txBody>
          <a:bodyPr wrap="square" rtlCol="0" anchor="ctr"/>
          <a:lstStyle/>
          <a:p>
            <a:pPr marL="0" indent="0">
              <a:lnSpc>
                <a:spcPct val="122000"/>
              </a:lnSpc>
              <a:buNone/>
            </a:pPr>
            <a:r>
              <a:rPr lang="en-US" sz="1150" dirty="0">
                <a:solidFill>
                  <a:srgbClr val="3A3A3A"/>
                </a:solidFill>
                <a:latin typeface="Arial" pitchFamily="34" charset="0"/>
                <a:ea typeface="Arial" pitchFamily="34" charset="-122"/>
                <a:cs typeface="Arial" pitchFamily="34" charset="-120"/>
              </a:rPr>
              <a:t>Si para una entrada u₁ la salida es y₁, y para una entrada u₂ la salida es y₂, entonces ante una entrada combinada u₁ + u₂, la salida será la suma de las salidas individuales: </a:t>
            </a:r>
            <a:r>
              <a:rPr lang="en-US" sz="1150" i="1" dirty="0">
                <a:solidFill>
                  <a:srgbClr val="3A3A3A"/>
                </a:solidFill>
                <a:latin typeface="Arial" pitchFamily="34" charset="0"/>
                <a:ea typeface="Arial" pitchFamily="34" charset="-122"/>
                <a:cs typeface="Arial" pitchFamily="34" charset="-120"/>
              </a:rPr>
              <a:t>y₁ + y₂.</a:t>
            </a:r>
            <a:endParaRPr lang="en-US" sz="1150" dirty="0"/>
          </a:p>
        </p:txBody>
      </p:sp>
      <p:sp>
        <p:nvSpPr>
          <p:cNvPr id="7" name="Shape 5"/>
          <p:cNvSpPr/>
          <p:nvPr/>
        </p:nvSpPr>
        <p:spPr>
          <a:xfrm>
            <a:off x="6263640" y="2331720"/>
            <a:ext cx="5257800" cy="1965960"/>
          </a:xfrm>
          <a:prstGeom prst="roundRect">
            <a:avLst>
              <a:gd name="adj" fmla="val 3721"/>
            </a:avLst>
          </a:prstGeom>
          <a:solidFill>
            <a:srgbClr val="F7F1F0"/>
          </a:solidFill>
          <a:ln/>
        </p:spPr>
      </p:sp>
      <p:sp>
        <p:nvSpPr>
          <p:cNvPr id="8" name="Text 6"/>
          <p:cNvSpPr/>
          <p:nvPr/>
        </p:nvSpPr>
        <p:spPr>
          <a:xfrm>
            <a:off x="6519672" y="2514600"/>
            <a:ext cx="4745736" cy="457200"/>
          </a:xfrm>
          <a:prstGeom prst="rect">
            <a:avLst/>
          </a:prstGeom>
          <a:noFill/>
          <a:ln/>
        </p:spPr>
        <p:txBody>
          <a:bodyPr wrap="square" rtlCol="0" anchor="ctr"/>
          <a:lstStyle/>
          <a:p>
            <a:pPr marL="0" indent="0">
              <a:buNone/>
            </a:pPr>
            <a:r>
              <a:rPr lang="en-US" sz="1400" b="1" dirty="0">
                <a:solidFill>
                  <a:srgbClr val="992434"/>
                </a:solidFill>
                <a:latin typeface="Arial" pitchFamily="34" charset="0"/>
                <a:ea typeface="Arial" pitchFamily="34" charset="-122"/>
                <a:cs typeface="Arial" pitchFamily="34" charset="-120"/>
              </a:rPr>
              <a:t>Principio de homogeneidad</a:t>
            </a:r>
            <a:endParaRPr lang="en-US" sz="1400" dirty="0"/>
          </a:p>
        </p:txBody>
      </p:sp>
      <p:sp>
        <p:nvSpPr>
          <p:cNvPr id="9" name="Text 7"/>
          <p:cNvSpPr/>
          <p:nvPr/>
        </p:nvSpPr>
        <p:spPr>
          <a:xfrm>
            <a:off x="6519672" y="2971800"/>
            <a:ext cx="4745736" cy="1234440"/>
          </a:xfrm>
          <a:prstGeom prst="rect">
            <a:avLst/>
          </a:prstGeom>
          <a:noFill/>
          <a:ln/>
        </p:spPr>
        <p:txBody>
          <a:bodyPr wrap="square" rtlCol="0" anchor="ctr"/>
          <a:lstStyle/>
          <a:p>
            <a:pPr marL="0" indent="0">
              <a:lnSpc>
                <a:spcPct val="122000"/>
              </a:lnSpc>
              <a:buNone/>
            </a:pPr>
            <a:r>
              <a:rPr lang="en-US" sz="1150" dirty="0">
                <a:solidFill>
                  <a:srgbClr val="3A3A3A"/>
                </a:solidFill>
                <a:latin typeface="Arial" pitchFamily="34" charset="0"/>
                <a:ea typeface="Arial" pitchFamily="34" charset="-122"/>
                <a:cs typeface="Arial" pitchFamily="34" charset="-120"/>
              </a:rPr>
              <a:t>Un cambio proporcional en la señal de entrada produce un cambio proporcional idéntico en la salida. Si la entrada se multiplica por una constante k, la salida también se multiplica por k:  </a:t>
            </a:r>
            <a:r>
              <a:rPr lang="en-US" sz="1150" i="1" dirty="0">
                <a:solidFill>
                  <a:srgbClr val="3A3A3A"/>
                </a:solidFill>
                <a:latin typeface="Cambria Math" pitchFamily="34" charset="0"/>
                <a:ea typeface="Cambria Math" pitchFamily="34" charset="-122"/>
                <a:cs typeface="Cambria Math" pitchFamily="34" charset="-120"/>
              </a:rPr>
              <a:t>f(ku) = k·y</a:t>
            </a:r>
            <a:endParaRPr lang="en-US" sz="1150" dirty="0"/>
          </a:p>
        </p:txBody>
      </p:sp>
      <p:sp>
        <p:nvSpPr>
          <p:cNvPr id="10" name="Shape 8"/>
          <p:cNvSpPr/>
          <p:nvPr/>
        </p:nvSpPr>
        <p:spPr>
          <a:xfrm>
            <a:off x="640080" y="4526280"/>
            <a:ext cx="10881360" cy="1463040"/>
          </a:xfrm>
          <a:prstGeom prst="roundRect">
            <a:avLst>
              <a:gd name="adj" fmla="val 5000"/>
            </a:avLst>
          </a:prstGeom>
          <a:solidFill>
            <a:srgbClr val="992434"/>
          </a:solidFill>
          <a:ln/>
        </p:spPr>
      </p:sp>
      <p:sp>
        <p:nvSpPr>
          <p:cNvPr id="11" name="Text 9"/>
          <p:cNvSpPr/>
          <p:nvPr/>
        </p:nvSpPr>
        <p:spPr>
          <a:xfrm>
            <a:off x="914400" y="4526280"/>
            <a:ext cx="10332720" cy="1463040"/>
          </a:xfrm>
          <a:prstGeom prst="rect">
            <a:avLst/>
          </a:prstGeom>
          <a:noFill/>
          <a:ln/>
        </p:spPr>
        <p:txBody>
          <a:bodyPr wrap="square" rtlCol="0" anchor="ctr"/>
          <a:lstStyle/>
          <a:p>
            <a:pPr marL="0" indent="0">
              <a:lnSpc>
                <a:spcPct val="125000"/>
              </a:lnSpc>
              <a:buNone/>
            </a:pPr>
            <a:r>
              <a:rPr lang="en-US" sz="1200" dirty="0">
                <a:solidFill>
                  <a:srgbClr val="FFFFFF"/>
                </a:solidFill>
                <a:latin typeface="Arial" pitchFamily="34" charset="0"/>
                <a:ea typeface="Arial" pitchFamily="34" charset="-122"/>
                <a:cs typeface="Arial" pitchFamily="34" charset="-120"/>
              </a:rPr>
              <a:t>En términos prácticos, un sistema lineal se caracteriza porque sus características estáticas son líneas rectas, y suele representarse mediante ecuaciones diferenciales de coeficientes constantes de la forma ẋ = Ax + Bu. </a:t>
            </a:r>
            <a:r>
              <a:rPr lang="en-US" sz="1200" dirty="0">
                <a:solidFill>
                  <a:srgbClr val="AB985C"/>
                </a:solidFill>
                <a:latin typeface="Arial" pitchFamily="34" charset="0"/>
                <a:ea typeface="Arial" pitchFamily="34" charset="-122"/>
                <a:cs typeface="Arial" pitchFamily="34" charset="-120"/>
              </a:rPr>
              <a:t>Son preferidos tradicionalmente en el control porque son mucho más manejables y pueden representar con precisión el comportamiento de sistemas reales en muchos casos útiles.</a:t>
            </a:r>
            <a:endParaRPr lang="en-US" sz="1200" dirty="0"/>
          </a:p>
        </p:txBody>
      </p:sp>
      <p:sp>
        <p:nvSpPr>
          <p:cNvPr id="12" name="Text 10"/>
          <p:cNvSpPr/>
          <p:nvPr/>
        </p:nvSpPr>
        <p:spPr>
          <a:xfrm>
            <a:off x="54864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13" name="Text 11"/>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502920"/>
            <a:ext cx="9601200" cy="502920"/>
          </a:xfrm>
          <a:prstGeom prst="rect">
            <a:avLst/>
          </a:prstGeom>
          <a:noFill/>
          <a:ln/>
        </p:spPr>
        <p:txBody>
          <a:bodyPr wrap="square" rtlCol="0" anchor="ctr"/>
          <a:lstStyle/>
          <a:p>
            <a:pPr marL="0" indent="0">
              <a:buNone/>
            </a:pPr>
            <a:r>
              <a:rPr lang="en-US" sz="2600" b="1" dirty="0">
                <a:solidFill>
                  <a:srgbClr val="992434"/>
                </a:solidFill>
                <a:latin typeface="Arial" pitchFamily="34" charset="0"/>
                <a:ea typeface="Arial" pitchFamily="34" charset="-122"/>
                <a:cs typeface="Arial" pitchFamily="34" charset="-120"/>
              </a:rPr>
              <a:t>Sistemas no lineales</a:t>
            </a:r>
            <a:endParaRPr lang="en-US" sz="2600" dirty="0"/>
          </a:p>
        </p:txBody>
      </p:sp>
      <p:sp>
        <p:nvSpPr>
          <p:cNvPr id="3" name="Text 1"/>
          <p:cNvSpPr/>
          <p:nvPr/>
        </p:nvSpPr>
        <p:spPr>
          <a:xfrm>
            <a:off x="566928" y="1280160"/>
            <a:ext cx="10515600" cy="1051560"/>
          </a:xfrm>
          <a:prstGeom prst="rect">
            <a:avLst/>
          </a:prstGeom>
          <a:noFill/>
          <a:ln/>
        </p:spPr>
        <p:txBody>
          <a:bodyPr wrap="square" rtlCol="0" anchor="ctr"/>
          <a:lstStyle/>
          <a:p>
            <a:pPr marL="0" indent="0">
              <a:lnSpc>
                <a:spcPct val="125000"/>
              </a:lnSpc>
              <a:buNone/>
            </a:pPr>
            <a:r>
              <a:rPr lang="en-US" sz="1300" dirty="0">
                <a:solidFill>
                  <a:srgbClr val="3A3A3A"/>
                </a:solidFill>
                <a:latin typeface="Arial" pitchFamily="34" charset="0"/>
                <a:ea typeface="Arial" pitchFamily="34" charset="-122"/>
                <a:cs typeface="Arial" pitchFamily="34" charset="-120"/>
              </a:rPr>
              <a:t>Un sistema se define como no lineal simplemente cuando contiene al menos un elemento no lineal, o no satisface los principios de superposición y homogeneidad. Su dinámica es mucho más rica y compleja que la de los sistemas lineales, presentando fenómenos que un modelo lineal es incapaz de describir:</a:t>
            </a:r>
            <a:endParaRPr lang="en-US" sz="1300" dirty="0"/>
          </a:p>
        </p:txBody>
      </p:sp>
      <p:sp>
        <p:nvSpPr>
          <p:cNvPr id="4" name="Shape 2"/>
          <p:cNvSpPr/>
          <p:nvPr/>
        </p:nvSpPr>
        <p:spPr>
          <a:xfrm>
            <a:off x="548640" y="2514600"/>
            <a:ext cx="2606040" cy="2423160"/>
          </a:xfrm>
          <a:prstGeom prst="roundRect">
            <a:avLst>
              <a:gd name="adj" fmla="val 3019"/>
            </a:avLst>
          </a:prstGeom>
          <a:solidFill>
            <a:srgbClr val="F7F1F0"/>
          </a:solidFill>
          <a:ln/>
        </p:spPr>
      </p:sp>
      <p:sp>
        <p:nvSpPr>
          <p:cNvPr id="5" name="Shape 3"/>
          <p:cNvSpPr/>
          <p:nvPr/>
        </p:nvSpPr>
        <p:spPr>
          <a:xfrm>
            <a:off x="1531620" y="2770632"/>
            <a:ext cx="640080" cy="640080"/>
          </a:xfrm>
          <a:prstGeom prst="ellipse">
            <a:avLst/>
          </a:prstGeom>
          <a:solidFill>
            <a:srgbClr val="992434"/>
          </a:solidFill>
          <a:ln/>
        </p:spPr>
      </p:sp>
      <p:pic>
        <p:nvPicPr>
          <p:cNvPr id="6" name="Image 0" descr="/home/claude/pptx_fix4/icons/equilibrio_white.png"/>
          <p:cNvPicPr>
            <a:picLocks noChangeAspect="1"/>
          </p:cNvPicPr>
          <p:nvPr/>
        </p:nvPicPr>
        <p:blipFill>
          <a:blip r:embed="rId4"/>
          <a:stretch>
            <a:fillRect/>
          </a:stretch>
        </p:blipFill>
        <p:spPr>
          <a:xfrm>
            <a:off x="1675638" y="2914650"/>
            <a:ext cx="352044" cy="352044"/>
          </a:xfrm>
          <a:prstGeom prst="rect">
            <a:avLst/>
          </a:prstGeom>
        </p:spPr>
      </p:pic>
      <p:sp>
        <p:nvSpPr>
          <p:cNvPr id="7" name="Text 4"/>
          <p:cNvSpPr/>
          <p:nvPr/>
        </p:nvSpPr>
        <p:spPr>
          <a:xfrm>
            <a:off x="676656" y="3566160"/>
            <a:ext cx="2350008" cy="502920"/>
          </a:xfrm>
          <a:prstGeom prst="rect">
            <a:avLst/>
          </a:prstGeom>
          <a:noFill/>
          <a:ln/>
        </p:spPr>
        <p:txBody>
          <a:bodyPr wrap="square" rtlCol="0" anchor="ctr"/>
          <a:lstStyle/>
          <a:p>
            <a:pPr marL="0" indent="0" algn="ctr">
              <a:buNone/>
            </a:pPr>
            <a:r>
              <a:rPr lang="en-US" sz="1250" b="1" dirty="0">
                <a:solidFill>
                  <a:srgbClr val="992434"/>
                </a:solidFill>
                <a:latin typeface="Arial" pitchFamily="34" charset="0"/>
                <a:ea typeface="Arial" pitchFamily="34" charset="-122"/>
                <a:cs typeface="Arial" pitchFamily="34" charset="-120"/>
              </a:rPr>
              <a:t>Equilibrios múltiples</a:t>
            </a:r>
            <a:endParaRPr lang="en-US" sz="1250" dirty="0"/>
          </a:p>
        </p:txBody>
      </p:sp>
      <p:sp>
        <p:nvSpPr>
          <p:cNvPr id="8" name="Text 5"/>
          <p:cNvSpPr/>
          <p:nvPr/>
        </p:nvSpPr>
        <p:spPr>
          <a:xfrm>
            <a:off x="713232" y="4023360"/>
            <a:ext cx="2276856" cy="822960"/>
          </a:xfrm>
          <a:prstGeom prst="rect">
            <a:avLst/>
          </a:prstGeom>
          <a:noFill/>
          <a:ln/>
        </p:spPr>
        <p:txBody>
          <a:bodyPr wrap="square" rtlCol="0" anchor="ctr"/>
          <a:lstStyle/>
          <a:p>
            <a:pPr marL="0" indent="0" algn="ctr">
              <a:lnSpc>
                <a:spcPct val="115000"/>
              </a:lnSpc>
              <a:buNone/>
            </a:pPr>
            <a:r>
              <a:rPr lang="en-US" sz="1000" dirty="0">
                <a:solidFill>
                  <a:srgbClr val="3A3A3A"/>
                </a:solidFill>
                <a:latin typeface="Arial" pitchFamily="34" charset="0"/>
                <a:ea typeface="Arial" pitchFamily="34" charset="-122"/>
                <a:cs typeface="Arial" pitchFamily="34" charset="-120"/>
              </a:rPr>
              <a:t>A diferencia de los lineales (que suelen tener un solo punto de equilibrio aislado), los no lineales pueden tener varios.</a:t>
            </a:r>
            <a:endParaRPr lang="en-US" sz="1000" dirty="0"/>
          </a:p>
        </p:txBody>
      </p:sp>
      <p:sp>
        <p:nvSpPr>
          <p:cNvPr id="9" name="Shape 6"/>
          <p:cNvSpPr/>
          <p:nvPr/>
        </p:nvSpPr>
        <p:spPr>
          <a:xfrm>
            <a:off x="3319272" y="2514600"/>
            <a:ext cx="2606040" cy="2423160"/>
          </a:xfrm>
          <a:prstGeom prst="roundRect">
            <a:avLst>
              <a:gd name="adj" fmla="val 3019"/>
            </a:avLst>
          </a:prstGeom>
          <a:solidFill>
            <a:srgbClr val="F7F1F0"/>
          </a:solidFill>
          <a:ln/>
        </p:spPr>
      </p:sp>
      <p:sp>
        <p:nvSpPr>
          <p:cNvPr id="10" name="Shape 7"/>
          <p:cNvSpPr/>
          <p:nvPr/>
        </p:nvSpPr>
        <p:spPr>
          <a:xfrm>
            <a:off x="4302252" y="2770632"/>
            <a:ext cx="640080" cy="640080"/>
          </a:xfrm>
          <a:prstGeom prst="ellipse">
            <a:avLst/>
          </a:prstGeom>
          <a:solidFill>
            <a:srgbClr val="992434"/>
          </a:solidFill>
          <a:ln/>
        </p:spPr>
      </p:sp>
      <p:pic>
        <p:nvPicPr>
          <p:cNvPr id="11" name="Image 1" descr="/home/claude/pptx_fix4/icons/ruta_white.png"/>
          <p:cNvPicPr>
            <a:picLocks noChangeAspect="1"/>
          </p:cNvPicPr>
          <p:nvPr/>
        </p:nvPicPr>
        <p:blipFill>
          <a:blip r:embed="rId5"/>
          <a:stretch>
            <a:fillRect/>
          </a:stretch>
        </p:blipFill>
        <p:spPr>
          <a:xfrm>
            <a:off x="4446270" y="2914650"/>
            <a:ext cx="352044" cy="352044"/>
          </a:xfrm>
          <a:prstGeom prst="rect">
            <a:avLst/>
          </a:prstGeom>
        </p:spPr>
      </p:pic>
      <p:sp>
        <p:nvSpPr>
          <p:cNvPr id="12" name="Text 8"/>
          <p:cNvSpPr/>
          <p:nvPr/>
        </p:nvSpPr>
        <p:spPr>
          <a:xfrm>
            <a:off x="3447288" y="3566160"/>
            <a:ext cx="2350008" cy="502920"/>
          </a:xfrm>
          <a:prstGeom prst="rect">
            <a:avLst/>
          </a:prstGeom>
          <a:noFill/>
          <a:ln/>
        </p:spPr>
        <p:txBody>
          <a:bodyPr wrap="square" rtlCol="0" anchor="ctr"/>
          <a:lstStyle/>
          <a:p>
            <a:pPr marL="0" indent="0" algn="ctr">
              <a:buNone/>
            </a:pPr>
            <a:r>
              <a:rPr lang="en-US" sz="1250" b="1" dirty="0">
                <a:solidFill>
                  <a:srgbClr val="992434"/>
                </a:solidFill>
                <a:latin typeface="Arial" pitchFamily="34" charset="0"/>
                <a:ea typeface="Arial" pitchFamily="34" charset="-122"/>
                <a:cs typeface="Arial" pitchFamily="34" charset="-120"/>
              </a:rPr>
              <a:t>Ciclos límite</a:t>
            </a:r>
            <a:endParaRPr lang="en-US" sz="1250" dirty="0"/>
          </a:p>
        </p:txBody>
      </p:sp>
      <p:sp>
        <p:nvSpPr>
          <p:cNvPr id="13" name="Text 9"/>
          <p:cNvSpPr/>
          <p:nvPr/>
        </p:nvSpPr>
        <p:spPr>
          <a:xfrm>
            <a:off x="3483864" y="4023360"/>
            <a:ext cx="2276856" cy="822960"/>
          </a:xfrm>
          <a:prstGeom prst="rect">
            <a:avLst/>
          </a:prstGeom>
          <a:noFill/>
          <a:ln/>
        </p:spPr>
        <p:txBody>
          <a:bodyPr wrap="square" rtlCol="0" anchor="ctr"/>
          <a:lstStyle/>
          <a:p>
            <a:pPr marL="0" indent="0" algn="ctr">
              <a:lnSpc>
                <a:spcPct val="115000"/>
              </a:lnSpc>
              <a:buNone/>
            </a:pPr>
            <a:r>
              <a:rPr lang="en-US" sz="1000" dirty="0">
                <a:solidFill>
                  <a:srgbClr val="3A3A3A"/>
                </a:solidFill>
                <a:latin typeface="Arial" pitchFamily="34" charset="0"/>
                <a:ea typeface="Arial" pitchFamily="34" charset="-122"/>
                <a:cs typeface="Arial" pitchFamily="34" charset="-120"/>
              </a:rPr>
              <a:t>Oscilaciones autosostenidas de amplitud y frecuencia fijas.</a:t>
            </a:r>
            <a:endParaRPr lang="en-US" sz="1000" dirty="0"/>
          </a:p>
        </p:txBody>
      </p:sp>
      <p:sp>
        <p:nvSpPr>
          <p:cNvPr id="14" name="Shape 10"/>
          <p:cNvSpPr/>
          <p:nvPr/>
        </p:nvSpPr>
        <p:spPr>
          <a:xfrm>
            <a:off x="6089904" y="2514600"/>
            <a:ext cx="2606040" cy="2423160"/>
          </a:xfrm>
          <a:prstGeom prst="roundRect">
            <a:avLst>
              <a:gd name="adj" fmla="val 3019"/>
            </a:avLst>
          </a:prstGeom>
          <a:solidFill>
            <a:srgbClr val="F7F1F0"/>
          </a:solidFill>
          <a:ln/>
        </p:spPr>
      </p:sp>
      <p:sp>
        <p:nvSpPr>
          <p:cNvPr id="15" name="Shape 11"/>
          <p:cNvSpPr/>
          <p:nvPr/>
        </p:nvSpPr>
        <p:spPr>
          <a:xfrm>
            <a:off x="7072884" y="2770632"/>
            <a:ext cx="640080" cy="640080"/>
          </a:xfrm>
          <a:prstGeom prst="ellipse">
            <a:avLst/>
          </a:prstGeom>
          <a:solidFill>
            <a:srgbClr val="992434"/>
          </a:solidFill>
          <a:ln/>
        </p:spPr>
      </p:sp>
      <p:pic>
        <p:nvPicPr>
          <p:cNvPr id="16" name="Image 2" descr="/home/claude/pptx_fix4/icons/nolineal_white.png"/>
          <p:cNvPicPr>
            <a:picLocks noChangeAspect="1"/>
          </p:cNvPicPr>
          <p:nvPr/>
        </p:nvPicPr>
        <p:blipFill>
          <a:blip r:embed="rId6"/>
          <a:stretch>
            <a:fillRect/>
          </a:stretch>
        </p:blipFill>
        <p:spPr>
          <a:xfrm>
            <a:off x="7216902" y="2914650"/>
            <a:ext cx="352044" cy="352044"/>
          </a:xfrm>
          <a:prstGeom prst="rect">
            <a:avLst/>
          </a:prstGeom>
        </p:spPr>
      </p:pic>
      <p:sp>
        <p:nvSpPr>
          <p:cNvPr id="17" name="Text 12"/>
          <p:cNvSpPr/>
          <p:nvPr/>
        </p:nvSpPr>
        <p:spPr>
          <a:xfrm>
            <a:off x="6217920" y="3566160"/>
            <a:ext cx="2350008" cy="502920"/>
          </a:xfrm>
          <a:prstGeom prst="rect">
            <a:avLst/>
          </a:prstGeom>
          <a:noFill/>
          <a:ln/>
        </p:spPr>
        <p:txBody>
          <a:bodyPr wrap="square" rtlCol="0" anchor="ctr"/>
          <a:lstStyle/>
          <a:p>
            <a:pPr marL="0" indent="0" algn="ctr">
              <a:buNone/>
            </a:pPr>
            <a:r>
              <a:rPr lang="en-US" sz="1250" b="1" dirty="0">
                <a:solidFill>
                  <a:srgbClr val="992434"/>
                </a:solidFill>
                <a:latin typeface="Arial" pitchFamily="34" charset="0"/>
                <a:ea typeface="Arial" pitchFamily="34" charset="-122"/>
                <a:cs typeface="Arial" pitchFamily="34" charset="-120"/>
              </a:rPr>
              <a:t>Caos y bifurcaciones</a:t>
            </a:r>
            <a:endParaRPr lang="en-US" sz="1250" dirty="0"/>
          </a:p>
        </p:txBody>
      </p:sp>
      <p:sp>
        <p:nvSpPr>
          <p:cNvPr id="18" name="Text 13"/>
          <p:cNvSpPr/>
          <p:nvPr/>
        </p:nvSpPr>
        <p:spPr>
          <a:xfrm>
            <a:off x="6254496" y="4023360"/>
            <a:ext cx="2276856" cy="822960"/>
          </a:xfrm>
          <a:prstGeom prst="rect">
            <a:avLst/>
          </a:prstGeom>
          <a:noFill/>
          <a:ln/>
        </p:spPr>
        <p:txBody>
          <a:bodyPr wrap="square" rtlCol="0" anchor="ctr"/>
          <a:lstStyle/>
          <a:p>
            <a:pPr marL="0" indent="0" algn="ctr">
              <a:lnSpc>
                <a:spcPct val="115000"/>
              </a:lnSpc>
              <a:buNone/>
            </a:pPr>
            <a:r>
              <a:rPr lang="en-US" sz="1000" dirty="0">
                <a:solidFill>
                  <a:srgbClr val="3A3A3A"/>
                </a:solidFill>
                <a:latin typeface="Arial" pitchFamily="34" charset="0"/>
                <a:ea typeface="Arial" pitchFamily="34" charset="-122"/>
                <a:cs typeface="Arial" pitchFamily="34" charset="-120"/>
              </a:rPr>
              <a:t>Comportamientos altamente sensibles a las condiciones iniciales, o cambios cualitativos en la dinámica al variar un parámetro.</a:t>
            </a:r>
            <a:endParaRPr lang="en-US" sz="1000" dirty="0"/>
          </a:p>
        </p:txBody>
      </p:sp>
      <p:sp>
        <p:nvSpPr>
          <p:cNvPr id="19" name="Shape 14"/>
          <p:cNvSpPr/>
          <p:nvPr/>
        </p:nvSpPr>
        <p:spPr>
          <a:xfrm>
            <a:off x="8860536" y="2514600"/>
            <a:ext cx="2606040" cy="2423160"/>
          </a:xfrm>
          <a:prstGeom prst="roundRect">
            <a:avLst>
              <a:gd name="adj" fmla="val 3019"/>
            </a:avLst>
          </a:prstGeom>
          <a:solidFill>
            <a:srgbClr val="F7F1F0"/>
          </a:solidFill>
          <a:ln/>
        </p:spPr>
      </p:sp>
      <p:sp>
        <p:nvSpPr>
          <p:cNvPr id="20" name="Shape 15"/>
          <p:cNvSpPr/>
          <p:nvPr/>
        </p:nvSpPr>
        <p:spPr>
          <a:xfrm>
            <a:off x="9843516" y="2770632"/>
            <a:ext cx="640080" cy="640080"/>
          </a:xfrm>
          <a:prstGeom prst="ellipse">
            <a:avLst/>
          </a:prstGeom>
          <a:solidFill>
            <a:srgbClr val="992434"/>
          </a:solidFill>
          <a:ln/>
        </p:spPr>
      </p:sp>
      <p:pic>
        <p:nvPicPr>
          <p:cNvPr id="21" name="Image 3" descr="/home/claude/pptx_fix4/icons/bolt_white.png"/>
          <p:cNvPicPr>
            <a:picLocks noChangeAspect="1"/>
          </p:cNvPicPr>
          <p:nvPr/>
        </p:nvPicPr>
        <p:blipFill>
          <a:blip r:embed="rId7"/>
          <a:stretch>
            <a:fillRect/>
          </a:stretch>
        </p:blipFill>
        <p:spPr>
          <a:xfrm>
            <a:off x="9987534" y="2914650"/>
            <a:ext cx="352044" cy="352044"/>
          </a:xfrm>
          <a:prstGeom prst="rect">
            <a:avLst/>
          </a:prstGeom>
        </p:spPr>
      </p:pic>
      <p:sp>
        <p:nvSpPr>
          <p:cNvPr id="22" name="Text 16"/>
          <p:cNvSpPr/>
          <p:nvPr/>
        </p:nvSpPr>
        <p:spPr>
          <a:xfrm>
            <a:off x="8988552" y="3566160"/>
            <a:ext cx="2350008" cy="502920"/>
          </a:xfrm>
          <a:prstGeom prst="rect">
            <a:avLst/>
          </a:prstGeom>
          <a:noFill/>
          <a:ln/>
        </p:spPr>
        <p:txBody>
          <a:bodyPr wrap="square" rtlCol="0" anchor="ctr"/>
          <a:lstStyle/>
          <a:p>
            <a:pPr marL="0" indent="0" algn="ctr">
              <a:buNone/>
            </a:pPr>
            <a:r>
              <a:rPr lang="en-US" sz="1250" b="1" dirty="0">
                <a:solidFill>
                  <a:srgbClr val="992434"/>
                </a:solidFill>
                <a:latin typeface="Arial" pitchFamily="34" charset="0"/>
                <a:ea typeface="Arial" pitchFamily="34" charset="-122"/>
                <a:cs typeface="Arial" pitchFamily="34" charset="-120"/>
              </a:rPr>
              <a:t>Escape en tiempo finito</a:t>
            </a:r>
            <a:endParaRPr lang="en-US" sz="1250" dirty="0"/>
          </a:p>
        </p:txBody>
      </p:sp>
      <p:sp>
        <p:nvSpPr>
          <p:cNvPr id="23" name="Text 17"/>
          <p:cNvSpPr/>
          <p:nvPr/>
        </p:nvSpPr>
        <p:spPr>
          <a:xfrm>
            <a:off x="9025128" y="4023360"/>
            <a:ext cx="2276856" cy="822960"/>
          </a:xfrm>
          <a:prstGeom prst="rect">
            <a:avLst/>
          </a:prstGeom>
          <a:noFill/>
          <a:ln/>
        </p:spPr>
        <p:txBody>
          <a:bodyPr wrap="square" rtlCol="0" anchor="ctr"/>
          <a:lstStyle/>
          <a:p>
            <a:pPr marL="0" indent="0" algn="ctr">
              <a:lnSpc>
                <a:spcPct val="115000"/>
              </a:lnSpc>
              <a:buNone/>
            </a:pPr>
            <a:r>
              <a:rPr lang="en-US" sz="1000" dirty="0">
                <a:solidFill>
                  <a:srgbClr val="3A3A3A"/>
                </a:solidFill>
                <a:latin typeface="Arial" pitchFamily="34" charset="0"/>
                <a:ea typeface="Arial" pitchFamily="34" charset="-122"/>
                <a:cs typeface="Arial" pitchFamily="34" charset="-120"/>
              </a:rPr>
              <a:t>Cuando el estado del sistema alcanza un valor infinito en un tiempo limitado.</a:t>
            </a:r>
            <a:endParaRPr lang="en-US" sz="1000" dirty="0"/>
          </a:p>
        </p:txBody>
      </p:sp>
      <p:sp>
        <p:nvSpPr>
          <p:cNvPr id="24" name="Text 18"/>
          <p:cNvSpPr/>
          <p:nvPr/>
        </p:nvSpPr>
        <p:spPr>
          <a:xfrm>
            <a:off x="3931920" y="6547104"/>
            <a:ext cx="7315200" cy="256032"/>
          </a:xfrm>
          <a:prstGeom prst="rect">
            <a:avLst/>
          </a:prstGeom>
          <a:noFill/>
          <a:ln/>
        </p:spPr>
        <p:txBody>
          <a:bodyPr wrap="square" rtlCol="0" anchor="ctr"/>
          <a:lstStyle/>
          <a:p>
            <a:pPr marL="0" indent="0" algn="l">
              <a:buNone/>
            </a:pPr>
            <a:r>
              <a:rPr lang="en-US" sz="900" dirty="0">
                <a:solidFill>
                  <a:srgbClr val="6E6E6E"/>
                </a:solidFill>
                <a:latin typeface="Arial" pitchFamily="34" charset="0"/>
                <a:ea typeface="Arial" pitchFamily="34" charset="-122"/>
                <a:cs typeface="Arial" pitchFamily="34" charset="-120"/>
              </a:rPr>
              <a:t>CONTROL NO LINEAL  ·  DOCTORADO EN INGENIERÍA</a:t>
            </a:r>
            <a:endParaRPr lang="en-US" sz="900" dirty="0"/>
          </a:p>
        </p:txBody>
      </p:sp>
      <p:sp>
        <p:nvSpPr>
          <p:cNvPr id="25" name="Text 19"/>
          <p:cNvSpPr/>
          <p:nvPr/>
        </p:nvSpPr>
        <p:spPr>
          <a:xfrm>
            <a:off x="11475720" y="6547104"/>
            <a:ext cx="457200" cy="256032"/>
          </a:xfrm>
          <a:prstGeom prst="rect">
            <a:avLst/>
          </a:prstGeom>
          <a:noFill/>
          <a:ln/>
        </p:spPr>
        <p:txBody>
          <a:bodyPr wrap="square" rtlCol="0" anchor="ctr"/>
          <a:lstStyle/>
          <a:p>
            <a:pPr marL="0" indent="0" algn="r">
              <a:buNone/>
            </a:pPr>
            <a:r>
              <a:rPr lang="en-US" sz="900" dirty="0">
                <a:solidFill>
                  <a:srgbClr val="6E6E6E"/>
                </a:solidFill>
                <a:latin typeface="Arial" pitchFamily="34" charset="0"/>
                <a:ea typeface="Arial" pitchFamily="34" charset="-122"/>
                <a:cs typeface="Arial"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2319</Words>
  <Application>Microsoft Office PowerPoint</Application>
  <PresentationFormat>Panorámica</PresentationFormat>
  <Paragraphs>209</Paragraphs>
  <Slides>27</Slides>
  <Notes>27</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27</vt:i4>
      </vt:variant>
    </vt:vector>
  </HeadingPairs>
  <TitlesOfParts>
    <vt:vector size="31" baseType="lpstr">
      <vt:lpstr>Arial</vt:lpstr>
      <vt:lpstr>Calibri</vt:lpstr>
      <vt:lpstr>Cambria Math</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frank florez montes</cp:lastModifiedBy>
  <cp:revision>2</cp:revision>
  <dcterms:created xsi:type="dcterms:W3CDTF">2026-08-13T19:13:04Z</dcterms:created>
  <dcterms:modified xsi:type="dcterms:W3CDTF">2026-08-13T19:27:43Z</dcterms:modified>
</cp:coreProperties>
</file>